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1"/>
  </p:sldMasterIdLst>
  <p:notesMasterIdLst>
    <p:notesMasterId r:id="rId116"/>
  </p:notesMasterIdLst>
  <p:sldIdLst>
    <p:sldId id="256" r:id="rId2"/>
    <p:sldId id="257" r:id="rId3"/>
    <p:sldId id="459" r:id="rId4"/>
    <p:sldId id="460" r:id="rId5"/>
    <p:sldId id="258" r:id="rId6"/>
    <p:sldId id="362" r:id="rId7"/>
    <p:sldId id="368" r:id="rId8"/>
    <p:sldId id="411" r:id="rId9"/>
    <p:sldId id="265" r:id="rId10"/>
    <p:sldId id="259" r:id="rId11"/>
    <p:sldId id="261" r:id="rId12"/>
    <p:sldId id="266" r:id="rId13"/>
    <p:sldId id="461" r:id="rId14"/>
    <p:sldId id="462" r:id="rId15"/>
    <p:sldId id="470" r:id="rId16"/>
    <p:sldId id="463" r:id="rId17"/>
    <p:sldId id="465" r:id="rId18"/>
    <p:sldId id="464" r:id="rId19"/>
    <p:sldId id="466" r:id="rId20"/>
    <p:sldId id="467" r:id="rId21"/>
    <p:sldId id="471" r:id="rId22"/>
    <p:sldId id="472" r:id="rId23"/>
    <p:sldId id="468" r:id="rId24"/>
    <p:sldId id="475" r:id="rId25"/>
    <p:sldId id="473" r:id="rId26"/>
    <p:sldId id="474" r:id="rId27"/>
    <p:sldId id="476" r:id="rId28"/>
    <p:sldId id="477" r:id="rId29"/>
    <p:sldId id="557" r:id="rId30"/>
    <p:sldId id="478" r:id="rId31"/>
    <p:sldId id="480" r:id="rId32"/>
    <p:sldId id="479" r:id="rId33"/>
    <p:sldId id="558" r:id="rId34"/>
    <p:sldId id="481" r:id="rId35"/>
    <p:sldId id="482" r:id="rId36"/>
    <p:sldId id="483" r:id="rId37"/>
    <p:sldId id="485" r:id="rId38"/>
    <p:sldId id="487" r:id="rId39"/>
    <p:sldId id="486" r:id="rId40"/>
    <p:sldId id="489" r:id="rId41"/>
    <p:sldId id="559" r:id="rId42"/>
    <p:sldId id="412" r:id="rId43"/>
    <p:sldId id="408" r:id="rId44"/>
    <p:sldId id="490" r:id="rId45"/>
    <p:sldId id="491" r:id="rId46"/>
    <p:sldId id="492" r:id="rId47"/>
    <p:sldId id="406" r:id="rId48"/>
    <p:sldId id="260" r:id="rId49"/>
    <p:sldId id="493" r:id="rId50"/>
    <p:sldId id="496" r:id="rId51"/>
    <p:sldId id="494" r:id="rId52"/>
    <p:sldId id="497" r:id="rId53"/>
    <p:sldId id="495" r:id="rId54"/>
    <p:sldId id="498" r:id="rId55"/>
    <p:sldId id="500" r:id="rId56"/>
    <p:sldId id="499" r:id="rId57"/>
    <p:sldId id="502" r:id="rId58"/>
    <p:sldId id="501" r:id="rId59"/>
    <p:sldId id="503" r:id="rId60"/>
    <p:sldId id="504" r:id="rId61"/>
    <p:sldId id="505" r:id="rId62"/>
    <p:sldId id="506" r:id="rId63"/>
    <p:sldId id="507" r:id="rId64"/>
    <p:sldId id="508" r:id="rId65"/>
    <p:sldId id="509" r:id="rId66"/>
    <p:sldId id="510" r:id="rId67"/>
    <p:sldId id="511" r:id="rId68"/>
    <p:sldId id="512" r:id="rId69"/>
    <p:sldId id="513" r:id="rId70"/>
    <p:sldId id="514" r:id="rId71"/>
    <p:sldId id="515" r:id="rId72"/>
    <p:sldId id="516" r:id="rId73"/>
    <p:sldId id="517" r:id="rId74"/>
    <p:sldId id="518" r:id="rId75"/>
    <p:sldId id="519" r:id="rId76"/>
    <p:sldId id="520" r:id="rId77"/>
    <p:sldId id="521" r:id="rId78"/>
    <p:sldId id="522" r:id="rId79"/>
    <p:sldId id="523" r:id="rId80"/>
    <p:sldId id="562" r:id="rId81"/>
    <p:sldId id="414" r:id="rId82"/>
    <p:sldId id="560" r:id="rId83"/>
    <p:sldId id="561" r:id="rId84"/>
    <p:sldId id="526" r:id="rId85"/>
    <p:sldId id="527" r:id="rId86"/>
    <p:sldId id="528" r:id="rId87"/>
    <p:sldId id="533" r:id="rId88"/>
    <p:sldId id="529" r:id="rId89"/>
    <p:sldId id="534" r:id="rId90"/>
    <p:sldId id="530" r:id="rId91"/>
    <p:sldId id="535" r:id="rId92"/>
    <p:sldId id="531" r:id="rId93"/>
    <p:sldId id="536" r:id="rId94"/>
    <p:sldId id="532" r:id="rId95"/>
    <p:sldId id="538" r:id="rId96"/>
    <p:sldId id="537" r:id="rId97"/>
    <p:sldId id="539" r:id="rId98"/>
    <p:sldId id="540" r:id="rId99"/>
    <p:sldId id="541" r:id="rId100"/>
    <p:sldId id="542" r:id="rId101"/>
    <p:sldId id="543" r:id="rId102"/>
    <p:sldId id="544" r:id="rId103"/>
    <p:sldId id="545" r:id="rId104"/>
    <p:sldId id="546" r:id="rId105"/>
    <p:sldId id="547" r:id="rId106"/>
    <p:sldId id="548" r:id="rId107"/>
    <p:sldId id="549" r:id="rId108"/>
    <p:sldId id="550" r:id="rId109"/>
    <p:sldId id="551" r:id="rId110"/>
    <p:sldId id="552" r:id="rId111"/>
    <p:sldId id="553" r:id="rId112"/>
    <p:sldId id="554" r:id="rId113"/>
    <p:sldId id="555" r:id="rId114"/>
    <p:sldId id="556" r:id="rId115"/>
  </p:sldIdLst>
  <p:sldSz cx="9144000" cy="6858000" type="screen4x3"/>
  <p:notesSz cx="7099300" cy="10234613"/>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3498" userDrawn="1">
          <p15:clr>
            <a:srgbClr val="A4A3A4"/>
          </p15:clr>
        </p15:guide>
        <p15:guide id="2" pos="2857" userDrawn="1">
          <p15:clr>
            <a:srgbClr val="A4A3A4"/>
          </p15:clr>
        </p15:guide>
      </p15:sldGuideLst>
    </p:ext>
    <p:ext uri="{2D200454-40CA-4A62-9FC3-DE9A4176ACB9}">
      <p15:notesGuideLst xmlns:p15="http://schemas.microsoft.com/office/powerpoint/2012/main">
        <p15:guide id="1" orient="horz" pos="3223" userDrawn="1">
          <p15:clr>
            <a:srgbClr val="A4A3A4"/>
          </p15:clr>
        </p15:guide>
        <p15:guide id="2" pos="2235"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陳内秀樹" initials="陳内秀樹" lastIdx="1" clrIdx="0">
    <p:extLst>
      <p:ext uri="{19B8F6BF-5375-455C-9EA6-DF929625EA0E}">
        <p15:presenceInfo xmlns:p15="http://schemas.microsoft.com/office/powerpoint/2012/main" userId="c8b65065046af0c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75DCB02-9BB8-47FD-8907-85C794F793BA}" styleName="テーマ スタイル 1 - アクセント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59" autoAdjust="0"/>
    <p:restoredTop sz="91263" autoAdjust="0"/>
  </p:normalViewPr>
  <p:slideViewPr>
    <p:cSldViewPr snapToGrid="0" showGuides="1">
      <p:cViewPr varScale="1">
        <p:scale>
          <a:sx n="84" d="100"/>
          <a:sy n="84" d="100"/>
        </p:scale>
        <p:origin x="1739" y="60"/>
      </p:cViewPr>
      <p:guideLst>
        <p:guide orient="horz" pos="3498"/>
        <p:guide pos="2857"/>
      </p:guideLst>
    </p:cSldViewPr>
  </p:slideViewPr>
  <p:notesTextViewPr>
    <p:cViewPr>
      <p:scale>
        <a:sx n="1" d="1"/>
        <a:sy n="1" d="1"/>
      </p:scale>
      <p:origin x="0" y="0"/>
    </p:cViewPr>
  </p:notesTextViewPr>
  <p:sorterViewPr>
    <p:cViewPr>
      <p:scale>
        <a:sx n="125" d="100"/>
        <a:sy n="125" d="100"/>
      </p:scale>
      <p:origin x="0" y="-36654"/>
    </p:cViewPr>
  </p:sorterViewPr>
  <p:notesViewPr>
    <p:cSldViewPr snapToGrid="0" showGuides="1">
      <p:cViewPr varScale="1">
        <p:scale>
          <a:sx n="66" d="100"/>
          <a:sy n="66" d="100"/>
        </p:scale>
        <p:origin x="0" y="0"/>
      </p:cViewPr>
      <p:guideLst>
        <p:guide orient="horz" pos="3223"/>
        <p:guide pos="2235"/>
      </p:guideLst>
    </p:cSldViewPr>
  </p:notesViewPr>
  <p:gridSpacing cx="1828800" cy="18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commentAuthors" Target="commentAuthor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viewProps" Target="view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5A5EB3-4725-4CE5-9C8C-C22AC1475632}" type="doc">
      <dgm:prSet loTypeId="urn:microsoft.com/office/officeart/2005/8/layout/process2" loCatId="process" qsTypeId="urn:microsoft.com/office/officeart/2005/8/quickstyle/simple1" qsCatId="simple" csTypeId="urn:microsoft.com/office/officeart/2005/8/colors/accent1_2" csCatId="accent1" phldr="1"/>
      <dgm:spPr/>
    </dgm:pt>
    <dgm:pt modelId="{D3B9F70A-4E60-46F9-A347-E8536DF5A8B5}">
      <dgm:prSet phldrT="[テキスト]" custT="1">
        <dgm:style>
          <a:lnRef idx="2">
            <a:schemeClr val="dk1"/>
          </a:lnRef>
          <a:fillRef idx="1">
            <a:schemeClr val="lt1"/>
          </a:fillRef>
          <a:effectRef idx="0">
            <a:schemeClr val="dk1"/>
          </a:effectRef>
          <a:fontRef idx="minor">
            <a:schemeClr val="dk1"/>
          </a:fontRef>
        </dgm:style>
      </dgm:prSet>
      <dgm:spPr/>
      <dgm:t>
        <a:bodyPr anchor="t"/>
        <a:lstStyle/>
        <a:p>
          <a:pPr algn="l"/>
          <a:r>
            <a:rPr kumimoji="1" lang="ja-JP" altLang="en-US" sz="1800" dirty="0" smtClean="0"/>
            <a:t>　新潟市保健所の除去検査でホスチアゼート（商品名ネマトリンエース粒剤）が残留基準</a:t>
          </a:r>
          <a:r>
            <a:rPr kumimoji="1" lang="en-US" altLang="ja-JP" sz="1800" dirty="0" smtClean="0"/>
            <a:t>0.05ppm</a:t>
          </a:r>
          <a:r>
            <a:rPr kumimoji="1" lang="ja-JP" altLang="en-US" sz="1800" dirty="0" smtClean="0"/>
            <a:t>のところ</a:t>
          </a:r>
          <a:r>
            <a:rPr kumimoji="1" lang="en-US" altLang="ja-JP" sz="1800" dirty="0" smtClean="0"/>
            <a:t>0.44ppm</a:t>
          </a:r>
          <a:r>
            <a:rPr kumimoji="1" lang="ja-JP" altLang="en-US" sz="1800" dirty="0" smtClean="0"/>
            <a:t>検出された。</a:t>
          </a:r>
          <a:endParaRPr kumimoji="1" lang="ja-JP" altLang="en-US" sz="1800" dirty="0"/>
        </a:p>
      </dgm:t>
    </dgm:pt>
    <dgm:pt modelId="{8DF80173-07F7-4CDD-90FA-04E0B45C0014}" type="parTrans" cxnId="{1857DCA0-FD50-428C-93C4-347FE7A62958}">
      <dgm:prSet/>
      <dgm:spPr/>
      <dgm:t>
        <a:bodyPr/>
        <a:lstStyle/>
        <a:p>
          <a:endParaRPr kumimoji="1" lang="ja-JP" altLang="en-US" sz="2000"/>
        </a:p>
      </dgm:t>
    </dgm:pt>
    <dgm:pt modelId="{70410262-DCE7-49E5-A993-25B076D966E0}" type="sibTrans" cxnId="{1857DCA0-FD50-428C-93C4-347FE7A62958}">
      <dgm:prSet custT="1"/>
      <dgm:spPr/>
      <dgm:t>
        <a:bodyPr/>
        <a:lstStyle/>
        <a:p>
          <a:endParaRPr kumimoji="1" lang="ja-JP" altLang="en-US" sz="1800"/>
        </a:p>
      </dgm:t>
    </dgm:pt>
    <dgm:pt modelId="{558850A2-0362-45CB-AE1C-DB05D4F8EBC0}">
      <dgm:prSet phldrT="[テキスト]" custT="1">
        <dgm:style>
          <a:lnRef idx="2">
            <a:schemeClr val="dk1"/>
          </a:lnRef>
          <a:fillRef idx="1">
            <a:schemeClr val="lt1"/>
          </a:fillRef>
          <a:effectRef idx="0">
            <a:schemeClr val="dk1"/>
          </a:effectRef>
          <a:fontRef idx="minor">
            <a:schemeClr val="dk1"/>
          </a:fontRef>
        </dgm:style>
      </dgm:prSet>
      <dgm:spPr/>
      <dgm:t>
        <a:bodyPr anchor="t"/>
        <a:lstStyle/>
        <a:p>
          <a:pPr algn="l"/>
          <a:r>
            <a:rPr kumimoji="1" lang="ja-JP" altLang="en-US" sz="1800" dirty="0" smtClean="0"/>
            <a:t>　この結果を受けた栃木</a:t>
          </a:r>
          <a:r>
            <a:rPr kumimoji="1" lang="en-US" altLang="ja-JP" sz="1800" dirty="0" smtClean="0"/>
            <a:t>JA</a:t>
          </a:r>
          <a:r>
            <a:rPr kumimoji="1" lang="ja-JP" altLang="en-US" sz="1800" dirty="0" smtClean="0"/>
            <a:t>かみつがは、同日出荷分の全量回収、処分、生産者</a:t>
          </a:r>
          <a:r>
            <a:rPr kumimoji="1" lang="en-US" altLang="ja-JP" sz="1800" dirty="0" smtClean="0"/>
            <a:t>179</a:t>
          </a:r>
          <a:r>
            <a:rPr kumimoji="1" lang="ja-JP" altLang="en-US" sz="1800" dirty="0" smtClean="0"/>
            <a:t>人の圃場ごとに農薬検査実施、安全性を確認するまで全員自主出荷停止などの素早い対応策を決定。</a:t>
          </a:r>
          <a:r>
            <a:rPr kumimoji="1" lang="en-US" altLang="ja-JP" sz="1800" dirty="0" smtClean="0"/>
            <a:t/>
          </a:r>
          <a:br>
            <a:rPr kumimoji="1" lang="en-US" altLang="ja-JP" sz="1800" dirty="0" smtClean="0"/>
          </a:br>
          <a:r>
            <a:rPr kumimoji="1" lang="ja-JP" altLang="en-US" sz="1800" dirty="0" smtClean="0"/>
            <a:t>　生産者</a:t>
          </a:r>
          <a:r>
            <a:rPr kumimoji="1" lang="en-US" altLang="ja-JP" sz="1800" dirty="0" smtClean="0"/>
            <a:t>179</a:t>
          </a:r>
          <a:r>
            <a:rPr kumimoji="1" lang="ja-JP" altLang="en-US" sz="1800" dirty="0" smtClean="0"/>
            <a:t>人中</a:t>
          </a:r>
          <a:r>
            <a:rPr kumimoji="1" lang="en-US" altLang="ja-JP" sz="1800" dirty="0" smtClean="0"/>
            <a:t>38</a:t>
          </a:r>
          <a:r>
            <a:rPr kumimoji="1" lang="ja-JP" altLang="en-US" sz="1800" dirty="0" smtClean="0"/>
            <a:t>人がホスチアゼートを使用。再検査の結果</a:t>
          </a:r>
          <a:r>
            <a:rPr kumimoji="1" lang="en-US" altLang="ja-JP" sz="1800" dirty="0" smtClean="0"/>
            <a:t>38</a:t>
          </a:r>
          <a:r>
            <a:rPr kumimoji="1" lang="ja-JP" altLang="en-US" sz="1800" dirty="0" smtClean="0"/>
            <a:t>人中</a:t>
          </a:r>
          <a:r>
            <a:rPr kumimoji="1" lang="en-US" altLang="ja-JP" sz="1800" dirty="0" smtClean="0"/>
            <a:t>4</a:t>
          </a:r>
          <a:r>
            <a:rPr kumimoji="1" lang="ja-JP" altLang="en-US" sz="1800" dirty="0" smtClean="0"/>
            <a:t>人が基準値を超過していた。</a:t>
          </a:r>
          <a:r>
            <a:rPr kumimoji="1" lang="en-US" altLang="ja-JP" sz="1800" dirty="0" smtClean="0"/>
            <a:t>4</a:t>
          </a:r>
          <a:r>
            <a:rPr kumimoji="1" lang="ja-JP" altLang="en-US" sz="1800" dirty="0" smtClean="0"/>
            <a:t>人は安全性が確認されるまで無期限の自主的出荷停止、残り</a:t>
          </a:r>
          <a:r>
            <a:rPr kumimoji="1" lang="en-US" altLang="ja-JP" sz="1800" dirty="0" smtClean="0"/>
            <a:t>175</a:t>
          </a:r>
          <a:r>
            <a:rPr kumimoji="1" lang="ja-JP" altLang="en-US" sz="1800" dirty="0" smtClean="0"/>
            <a:t>人は</a:t>
          </a:r>
          <a:r>
            <a:rPr kumimoji="1" lang="en-US" altLang="ja-JP" sz="1800" dirty="0" smtClean="0"/>
            <a:t>6</a:t>
          </a:r>
          <a:r>
            <a:rPr kumimoji="1" lang="ja-JP" altLang="en-US" sz="1800" dirty="0" smtClean="0"/>
            <a:t>日間の出荷自粛後ようやく出荷再開。</a:t>
          </a:r>
          <a:r>
            <a:rPr kumimoji="1" lang="en-US" altLang="ja-JP" sz="1800" dirty="0" smtClean="0"/>
            <a:t/>
          </a:r>
          <a:br>
            <a:rPr kumimoji="1" lang="en-US" altLang="ja-JP" sz="1800" dirty="0" smtClean="0"/>
          </a:br>
          <a:r>
            <a:rPr kumimoji="1" lang="ja-JP" altLang="en-US" sz="1800" dirty="0" smtClean="0"/>
            <a:t>　自主回収と出荷自粛による損害額は約</a:t>
          </a:r>
          <a:r>
            <a:rPr kumimoji="1" lang="en-US" altLang="ja-JP" sz="1800" dirty="0" smtClean="0"/>
            <a:t>1</a:t>
          </a:r>
          <a:r>
            <a:rPr kumimoji="1" lang="ja-JP" altLang="en-US" sz="1800" dirty="0" smtClean="0"/>
            <a:t>億</a:t>
          </a:r>
          <a:r>
            <a:rPr kumimoji="1" lang="en-US" altLang="ja-JP" sz="1800" dirty="0" smtClean="0"/>
            <a:t>8000</a:t>
          </a:r>
          <a:r>
            <a:rPr kumimoji="1" lang="ja-JP" altLang="en-US" sz="1800" dirty="0" smtClean="0"/>
            <a:t>万円に上った。</a:t>
          </a:r>
          <a:endParaRPr kumimoji="1" lang="ja-JP" altLang="en-US" sz="1800" dirty="0"/>
        </a:p>
      </dgm:t>
    </dgm:pt>
    <dgm:pt modelId="{A16B7CE7-D845-4CA2-9FB1-001CDA14F084}" type="parTrans" cxnId="{5B538858-610C-4482-8CC3-CAED49423C05}">
      <dgm:prSet/>
      <dgm:spPr/>
      <dgm:t>
        <a:bodyPr/>
        <a:lstStyle/>
        <a:p>
          <a:endParaRPr kumimoji="1" lang="ja-JP" altLang="en-US" sz="2000"/>
        </a:p>
      </dgm:t>
    </dgm:pt>
    <dgm:pt modelId="{B5E21DD2-1DD5-4610-8C52-367CB0AD0B9B}" type="sibTrans" cxnId="{5B538858-610C-4482-8CC3-CAED49423C05}">
      <dgm:prSet custT="1"/>
      <dgm:spPr/>
      <dgm:t>
        <a:bodyPr/>
        <a:lstStyle/>
        <a:p>
          <a:endParaRPr kumimoji="1" lang="ja-JP" altLang="en-US" sz="1800"/>
        </a:p>
      </dgm:t>
    </dgm:pt>
    <dgm:pt modelId="{D5D44C58-E21D-4C8D-8D80-E29B2BB8BFD8}">
      <dgm:prSet phldrT="[テキスト]" custT="1">
        <dgm:style>
          <a:lnRef idx="2">
            <a:schemeClr val="dk1"/>
          </a:lnRef>
          <a:fillRef idx="1">
            <a:schemeClr val="lt1"/>
          </a:fillRef>
          <a:effectRef idx="0">
            <a:schemeClr val="dk1"/>
          </a:effectRef>
          <a:fontRef idx="minor">
            <a:schemeClr val="dk1"/>
          </a:fontRef>
        </dgm:style>
      </dgm:prSet>
      <dgm:spPr/>
      <dgm:t>
        <a:bodyPr anchor="t"/>
        <a:lstStyle/>
        <a:p>
          <a:pPr algn="l"/>
          <a:r>
            <a:rPr kumimoji="1" lang="ja-JP" altLang="en-US" sz="1800" dirty="0" smtClean="0"/>
            <a:t>　その後「とちおとめ」ブランドが信頼回復するまでには時間がかかった。</a:t>
          </a:r>
          <a:r>
            <a:rPr kumimoji="1" lang="en-US" altLang="ja-JP" sz="1800" dirty="0" smtClean="0"/>
            <a:t/>
          </a:r>
          <a:br>
            <a:rPr kumimoji="1" lang="en-US" altLang="ja-JP" sz="1800" dirty="0" smtClean="0"/>
          </a:br>
          <a:r>
            <a:rPr kumimoji="1" lang="ja-JP" altLang="en-US" sz="1800" dirty="0" smtClean="0"/>
            <a:t>　産地全体が大きな経済的損失を受けることになってしまった</a:t>
          </a:r>
          <a:endParaRPr kumimoji="1" lang="ja-JP" altLang="en-US" sz="1800" dirty="0"/>
        </a:p>
      </dgm:t>
    </dgm:pt>
    <dgm:pt modelId="{4CE425BF-9566-4A07-96D3-8E25792CD9A3}" type="parTrans" cxnId="{2F965489-8374-45ED-A9DC-B4B1165BA8D7}">
      <dgm:prSet/>
      <dgm:spPr/>
      <dgm:t>
        <a:bodyPr/>
        <a:lstStyle/>
        <a:p>
          <a:endParaRPr kumimoji="1" lang="ja-JP" altLang="en-US" sz="2000"/>
        </a:p>
      </dgm:t>
    </dgm:pt>
    <dgm:pt modelId="{636F23A4-4909-49DB-9C96-3B8F47F9755E}" type="sibTrans" cxnId="{2F965489-8374-45ED-A9DC-B4B1165BA8D7}">
      <dgm:prSet/>
      <dgm:spPr/>
      <dgm:t>
        <a:bodyPr/>
        <a:lstStyle/>
        <a:p>
          <a:endParaRPr kumimoji="1" lang="ja-JP" altLang="en-US" sz="2000"/>
        </a:p>
      </dgm:t>
    </dgm:pt>
    <dgm:pt modelId="{8122F583-3815-48BA-9E01-A06934C4BD01}" type="pres">
      <dgm:prSet presAssocID="{485A5EB3-4725-4CE5-9C8C-C22AC1475632}" presName="linearFlow" presStyleCnt="0">
        <dgm:presLayoutVars>
          <dgm:resizeHandles val="exact"/>
        </dgm:presLayoutVars>
      </dgm:prSet>
      <dgm:spPr/>
    </dgm:pt>
    <dgm:pt modelId="{8E139ECF-24A6-424E-82D3-4AE175846482}" type="pres">
      <dgm:prSet presAssocID="{D3B9F70A-4E60-46F9-A347-E8536DF5A8B5}" presName="node" presStyleLbl="node1" presStyleIdx="0" presStyleCnt="3" custScaleX="333333" custScaleY="74168">
        <dgm:presLayoutVars>
          <dgm:bulletEnabled val="1"/>
        </dgm:presLayoutVars>
      </dgm:prSet>
      <dgm:spPr/>
      <dgm:t>
        <a:bodyPr/>
        <a:lstStyle/>
        <a:p>
          <a:endParaRPr kumimoji="1" lang="ja-JP" altLang="en-US"/>
        </a:p>
      </dgm:t>
    </dgm:pt>
    <dgm:pt modelId="{39D9DA19-584A-4706-A67A-B4F96142E65B}" type="pres">
      <dgm:prSet presAssocID="{70410262-DCE7-49E5-A993-25B076D966E0}" presName="sibTrans" presStyleLbl="sibTrans2D1" presStyleIdx="0" presStyleCnt="2"/>
      <dgm:spPr/>
      <dgm:t>
        <a:bodyPr/>
        <a:lstStyle/>
        <a:p>
          <a:endParaRPr kumimoji="1" lang="ja-JP" altLang="en-US"/>
        </a:p>
      </dgm:t>
    </dgm:pt>
    <dgm:pt modelId="{46EC436D-9A04-4BFF-AD2F-1965649F9E03}" type="pres">
      <dgm:prSet presAssocID="{70410262-DCE7-49E5-A993-25B076D966E0}" presName="connectorText" presStyleLbl="sibTrans2D1" presStyleIdx="0" presStyleCnt="2"/>
      <dgm:spPr/>
      <dgm:t>
        <a:bodyPr/>
        <a:lstStyle/>
        <a:p>
          <a:endParaRPr kumimoji="1" lang="ja-JP" altLang="en-US"/>
        </a:p>
      </dgm:t>
    </dgm:pt>
    <dgm:pt modelId="{622CF5AC-E101-430A-85F5-21475B10BC5B}" type="pres">
      <dgm:prSet presAssocID="{558850A2-0362-45CB-AE1C-DB05D4F8EBC0}" presName="node" presStyleLbl="node1" presStyleIdx="1" presStyleCnt="3" custScaleX="333333" custScaleY="229738">
        <dgm:presLayoutVars>
          <dgm:bulletEnabled val="1"/>
        </dgm:presLayoutVars>
      </dgm:prSet>
      <dgm:spPr/>
      <dgm:t>
        <a:bodyPr/>
        <a:lstStyle/>
        <a:p>
          <a:endParaRPr kumimoji="1" lang="ja-JP" altLang="en-US"/>
        </a:p>
      </dgm:t>
    </dgm:pt>
    <dgm:pt modelId="{9E893984-4A53-43E0-A913-5AE5C6122F23}" type="pres">
      <dgm:prSet presAssocID="{B5E21DD2-1DD5-4610-8C52-367CB0AD0B9B}" presName="sibTrans" presStyleLbl="sibTrans2D1" presStyleIdx="1" presStyleCnt="2"/>
      <dgm:spPr/>
      <dgm:t>
        <a:bodyPr/>
        <a:lstStyle/>
        <a:p>
          <a:endParaRPr kumimoji="1" lang="ja-JP" altLang="en-US"/>
        </a:p>
      </dgm:t>
    </dgm:pt>
    <dgm:pt modelId="{CF93BAD7-F0FB-4752-92E6-E2AEFB558BEE}" type="pres">
      <dgm:prSet presAssocID="{B5E21DD2-1DD5-4610-8C52-367CB0AD0B9B}" presName="connectorText" presStyleLbl="sibTrans2D1" presStyleIdx="1" presStyleCnt="2"/>
      <dgm:spPr/>
      <dgm:t>
        <a:bodyPr/>
        <a:lstStyle/>
        <a:p>
          <a:endParaRPr kumimoji="1" lang="ja-JP" altLang="en-US"/>
        </a:p>
      </dgm:t>
    </dgm:pt>
    <dgm:pt modelId="{CDD56436-3050-4BC4-B096-4645C3B4F505}" type="pres">
      <dgm:prSet presAssocID="{D5D44C58-E21D-4C8D-8D80-E29B2BB8BFD8}" presName="node" presStyleLbl="node1" presStyleIdx="2" presStyleCnt="3" custScaleX="333333">
        <dgm:presLayoutVars>
          <dgm:bulletEnabled val="1"/>
        </dgm:presLayoutVars>
      </dgm:prSet>
      <dgm:spPr/>
      <dgm:t>
        <a:bodyPr/>
        <a:lstStyle/>
        <a:p>
          <a:endParaRPr kumimoji="1" lang="ja-JP" altLang="en-US"/>
        </a:p>
      </dgm:t>
    </dgm:pt>
  </dgm:ptLst>
  <dgm:cxnLst>
    <dgm:cxn modelId="{DCD16A7F-A202-4437-B853-3463B2AD41BA}" type="presOf" srcId="{B5E21DD2-1DD5-4610-8C52-367CB0AD0B9B}" destId="{CF93BAD7-F0FB-4752-92E6-E2AEFB558BEE}" srcOrd="1" destOrd="0" presId="urn:microsoft.com/office/officeart/2005/8/layout/process2"/>
    <dgm:cxn modelId="{8E8F5AD6-96D4-43B2-8C6F-560C9734B765}" type="presOf" srcId="{B5E21DD2-1DD5-4610-8C52-367CB0AD0B9B}" destId="{9E893984-4A53-43E0-A913-5AE5C6122F23}" srcOrd="0" destOrd="0" presId="urn:microsoft.com/office/officeart/2005/8/layout/process2"/>
    <dgm:cxn modelId="{7809C202-793E-4AA7-8D4B-25556EF91B6E}" type="presOf" srcId="{485A5EB3-4725-4CE5-9C8C-C22AC1475632}" destId="{8122F583-3815-48BA-9E01-A06934C4BD01}" srcOrd="0" destOrd="0" presId="urn:microsoft.com/office/officeart/2005/8/layout/process2"/>
    <dgm:cxn modelId="{1857DCA0-FD50-428C-93C4-347FE7A62958}" srcId="{485A5EB3-4725-4CE5-9C8C-C22AC1475632}" destId="{D3B9F70A-4E60-46F9-A347-E8536DF5A8B5}" srcOrd="0" destOrd="0" parTransId="{8DF80173-07F7-4CDD-90FA-04E0B45C0014}" sibTransId="{70410262-DCE7-49E5-A993-25B076D966E0}"/>
    <dgm:cxn modelId="{044E759C-9BA0-4E12-96B3-5F10815185D9}" type="presOf" srcId="{558850A2-0362-45CB-AE1C-DB05D4F8EBC0}" destId="{622CF5AC-E101-430A-85F5-21475B10BC5B}" srcOrd="0" destOrd="0" presId="urn:microsoft.com/office/officeart/2005/8/layout/process2"/>
    <dgm:cxn modelId="{F3554AD4-4C50-4EB3-8078-A9EFA358161A}" type="presOf" srcId="{D3B9F70A-4E60-46F9-A347-E8536DF5A8B5}" destId="{8E139ECF-24A6-424E-82D3-4AE175846482}" srcOrd="0" destOrd="0" presId="urn:microsoft.com/office/officeart/2005/8/layout/process2"/>
    <dgm:cxn modelId="{3B9A5123-6802-4AE7-B2FF-1774948544EF}" type="presOf" srcId="{70410262-DCE7-49E5-A993-25B076D966E0}" destId="{46EC436D-9A04-4BFF-AD2F-1965649F9E03}" srcOrd="1" destOrd="0" presId="urn:microsoft.com/office/officeart/2005/8/layout/process2"/>
    <dgm:cxn modelId="{5110EA0E-8F79-4B4F-AD7B-5E3B85B0DA96}" type="presOf" srcId="{D5D44C58-E21D-4C8D-8D80-E29B2BB8BFD8}" destId="{CDD56436-3050-4BC4-B096-4645C3B4F505}" srcOrd="0" destOrd="0" presId="urn:microsoft.com/office/officeart/2005/8/layout/process2"/>
    <dgm:cxn modelId="{72DE4D95-DFBC-491C-AA79-A9B98FA20BDA}" type="presOf" srcId="{70410262-DCE7-49E5-A993-25B076D966E0}" destId="{39D9DA19-584A-4706-A67A-B4F96142E65B}" srcOrd="0" destOrd="0" presId="urn:microsoft.com/office/officeart/2005/8/layout/process2"/>
    <dgm:cxn modelId="{5B538858-610C-4482-8CC3-CAED49423C05}" srcId="{485A5EB3-4725-4CE5-9C8C-C22AC1475632}" destId="{558850A2-0362-45CB-AE1C-DB05D4F8EBC0}" srcOrd="1" destOrd="0" parTransId="{A16B7CE7-D845-4CA2-9FB1-001CDA14F084}" sibTransId="{B5E21DD2-1DD5-4610-8C52-367CB0AD0B9B}"/>
    <dgm:cxn modelId="{2F965489-8374-45ED-A9DC-B4B1165BA8D7}" srcId="{485A5EB3-4725-4CE5-9C8C-C22AC1475632}" destId="{D5D44C58-E21D-4C8D-8D80-E29B2BB8BFD8}" srcOrd="2" destOrd="0" parTransId="{4CE425BF-9566-4A07-96D3-8E25792CD9A3}" sibTransId="{636F23A4-4909-49DB-9C96-3B8F47F9755E}"/>
    <dgm:cxn modelId="{6B07DD37-6B6D-4393-8B38-3D654FD33BE8}" type="presParOf" srcId="{8122F583-3815-48BA-9E01-A06934C4BD01}" destId="{8E139ECF-24A6-424E-82D3-4AE175846482}" srcOrd="0" destOrd="0" presId="urn:microsoft.com/office/officeart/2005/8/layout/process2"/>
    <dgm:cxn modelId="{F44BA7AE-78D9-4F6B-AF74-2EBF34E17A05}" type="presParOf" srcId="{8122F583-3815-48BA-9E01-A06934C4BD01}" destId="{39D9DA19-584A-4706-A67A-B4F96142E65B}" srcOrd="1" destOrd="0" presId="urn:microsoft.com/office/officeart/2005/8/layout/process2"/>
    <dgm:cxn modelId="{213895D0-7EEE-4119-AB43-4A42C851A7A7}" type="presParOf" srcId="{39D9DA19-584A-4706-A67A-B4F96142E65B}" destId="{46EC436D-9A04-4BFF-AD2F-1965649F9E03}" srcOrd="0" destOrd="0" presId="urn:microsoft.com/office/officeart/2005/8/layout/process2"/>
    <dgm:cxn modelId="{55678170-389F-4EB5-8E27-9262E02B0216}" type="presParOf" srcId="{8122F583-3815-48BA-9E01-A06934C4BD01}" destId="{622CF5AC-E101-430A-85F5-21475B10BC5B}" srcOrd="2" destOrd="0" presId="urn:microsoft.com/office/officeart/2005/8/layout/process2"/>
    <dgm:cxn modelId="{BA9BC998-DAED-4630-8635-5967941D4AD1}" type="presParOf" srcId="{8122F583-3815-48BA-9E01-A06934C4BD01}" destId="{9E893984-4A53-43E0-A913-5AE5C6122F23}" srcOrd="3" destOrd="0" presId="urn:microsoft.com/office/officeart/2005/8/layout/process2"/>
    <dgm:cxn modelId="{305A048C-0810-4ABF-B3AA-C896D15AF8C8}" type="presParOf" srcId="{9E893984-4A53-43E0-A913-5AE5C6122F23}" destId="{CF93BAD7-F0FB-4752-92E6-E2AEFB558BEE}" srcOrd="0" destOrd="0" presId="urn:microsoft.com/office/officeart/2005/8/layout/process2"/>
    <dgm:cxn modelId="{850CA7AF-79EC-48A2-BE1C-D43E8E494A73}" type="presParOf" srcId="{8122F583-3815-48BA-9E01-A06934C4BD01}" destId="{CDD56436-3050-4BC4-B096-4645C3B4F505}"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205610-E8F4-49CF-8903-C6233F95A465}" type="doc">
      <dgm:prSet loTypeId="urn:microsoft.com/office/officeart/2005/8/layout/pyramid1" loCatId="pyramid" qsTypeId="urn:microsoft.com/office/officeart/2005/8/quickstyle/simple1" qsCatId="simple" csTypeId="urn:microsoft.com/office/officeart/2005/8/colors/colorful5" csCatId="colorful" phldr="1"/>
      <dgm:spPr/>
    </dgm:pt>
    <dgm:pt modelId="{5C89C385-D045-43C1-81D0-CB2D8FF14518}">
      <dgm:prSet phldrT="[テキスト]" custT="1"/>
      <dgm:spPr/>
      <dgm:t>
        <a:bodyPr/>
        <a:lstStyle/>
        <a:p>
          <a:endParaRPr kumimoji="1" lang="en-US" altLang="ja-JP" sz="3600" dirty="0" smtClean="0">
            <a:solidFill>
              <a:schemeClr val="bg1"/>
            </a:solidFill>
          </a:endParaRPr>
        </a:p>
        <a:p>
          <a:endParaRPr kumimoji="1" lang="en-US" altLang="ja-JP" sz="3600" dirty="0" smtClean="0">
            <a:solidFill>
              <a:schemeClr val="bg1"/>
            </a:solidFill>
          </a:endParaRPr>
        </a:p>
        <a:p>
          <a:r>
            <a:rPr kumimoji="1" lang="ja-JP" altLang="en-US" sz="3600" dirty="0" smtClean="0">
              <a:solidFill>
                <a:schemeClr val="bg1"/>
              </a:solidFill>
            </a:rPr>
            <a:t>ブランド</a:t>
          </a:r>
          <a:r>
            <a:rPr kumimoji="1" lang="en-US" altLang="ja-JP" sz="3600" dirty="0" smtClean="0">
              <a:solidFill>
                <a:schemeClr val="bg1"/>
              </a:solidFill>
            </a:rPr>
            <a:t/>
          </a:r>
          <a:br>
            <a:rPr kumimoji="1" lang="en-US" altLang="ja-JP" sz="3600" dirty="0" smtClean="0">
              <a:solidFill>
                <a:schemeClr val="bg1"/>
              </a:solidFill>
            </a:rPr>
          </a:br>
          <a:r>
            <a:rPr kumimoji="1" lang="ja-JP" altLang="en-US" sz="2800" dirty="0" smtClean="0">
              <a:solidFill>
                <a:schemeClr val="bg1"/>
              </a:solidFill>
            </a:rPr>
            <a:t>（魅力的品質）</a:t>
          </a:r>
          <a:endParaRPr kumimoji="1" lang="ja-JP" altLang="en-US" sz="3600" dirty="0">
            <a:solidFill>
              <a:schemeClr val="bg1"/>
            </a:solidFill>
          </a:endParaRPr>
        </a:p>
      </dgm:t>
    </dgm:pt>
    <dgm:pt modelId="{2BF8BA3C-3DD0-4967-A5BA-A89045830428}" type="parTrans" cxnId="{B8775E4E-48FE-4D23-934B-0415BA3CB28D}">
      <dgm:prSet/>
      <dgm:spPr/>
      <dgm:t>
        <a:bodyPr/>
        <a:lstStyle/>
        <a:p>
          <a:endParaRPr kumimoji="1" lang="ja-JP" altLang="en-US"/>
        </a:p>
      </dgm:t>
    </dgm:pt>
    <dgm:pt modelId="{71740E6D-5D50-4352-9070-93077B7B111B}" type="sibTrans" cxnId="{B8775E4E-48FE-4D23-934B-0415BA3CB28D}">
      <dgm:prSet/>
      <dgm:spPr/>
      <dgm:t>
        <a:bodyPr/>
        <a:lstStyle/>
        <a:p>
          <a:endParaRPr kumimoji="1" lang="ja-JP" altLang="en-US"/>
        </a:p>
      </dgm:t>
    </dgm:pt>
    <dgm:pt modelId="{A4F5DCB3-EFAD-40F9-9F29-4E497B832FA0}">
      <dgm:prSet phldrT="[テキスト]" custT="1"/>
      <dgm:spPr/>
      <dgm:t>
        <a:bodyPr/>
        <a:lstStyle/>
        <a:p>
          <a:r>
            <a:rPr kumimoji="1" lang="en-US" altLang="ja-JP" sz="3300" dirty="0" smtClean="0">
              <a:solidFill>
                <a:schemeClr val="bg1"/>
              </a:solidFill>
            </a:rPr>
            <a:t>GAP</a:t>
          </a:r>
          <a:br>
            <a:rPr kumimoji="1" lang="en-US" altLang="ja-JP" sz="3300" dirty="0" smtClean="0">
              <a:solidFill>
                <a:schemeClr val="bg1"/>
              </a:solidFill>
            </a:rPr>
          </a:br>
          <a:r>
            <a:rPr kumimoji="1" lang="ja-JP" altLang="en-US" sz="2800" dirty="0" smtClean="0">
              <a:solidFill>
                <a:schemeClr val="bg1"/>
              </a:solidFill>
            </a:rPr>
            <a:t>（ｺﾝﾌﾟﾗｲｱﾝｽ</a:t>
          </a:r>
          <a:r>
            <a:rPr kumimoji="1" lang="en-US" altLang="ja-JP" sz="2800" dirty="0" smtClean="0">
              <a:solidFill>
                <a:schemeClr val="bg1"/>
              </a:solidFill>
            </a:rPr>
            <a:t/>
          </a:r>
          <a:br>
            <a:rPr kumimoji="1" lang="en-US" altLang="ja-JP" sz="2800" dirty="0" smtClean="0">
              <a:solidFill>
                <a:schemeClr val="bg1"/>
              </a:solidFill>
            </a:rPr>
          </a:br>
          <a:r>
            <a:rPr kumimoji="1" lang="ja-JP" altLang="en-US" sz="2800" dirty="0" smtClean="0">
              <a:solidFill>
                <a:schemeClr val="bg1"/>
              </a:solidFill>
            </a:rPr>
            <a:t>・国際調和）</a:t>
          </a:r>
          <a:endParaRPr kumimoji="1" lang="ja-JP" altLang="en-US" sz="2800" dirty="0">
            <a:solidFill>
              <a:schemeClr val="bg1"/>
            </a:solidFill>
          </a:endParaRPr>
        </a:p>
      </dgm:t>
    </dgm:pt>
    <dgm:pt modelId="{229E8710-775A-4654-93D3-EDBBA2D8C1B3}" type="parTrans" cxnId="{CCABD001-37BF-483E-8299-139A8E42BC8A}">
      <dgm:prSet/>
      <dgm:spPr/>
      <dgm:t>
        <a:bodyPr/>
        <a:lstStyle/>
        <a:p>
          <a:endParaRPr kumimoji="1" lang="ja-JP" altLang="en-US"/>
        </a:p>
      </dgm:t>
    </dgm:pt>
    <dgm:pt modelId="{003D38FD-ACA9-46E8-AA52-5FF05940EFE3}" type="sibTrans" cxnId="{CCABD001-37BF-483E-8299-139A8E42BC8A}">
      <dgm:prSet/>
      <dgm:spPr/>
      <dgm:t>
        <a:bodyPr/>
        <a:lstStyle/>
        <a:p>
          <a:endParaRPr kumimoji="1" lang="ja-JP" altLang="en-US"/>
        </a:p>
      </dgm:t>
    </dgm:pt>
    <dgm:pt modelId="{B45B2452-A816-4246-82F8-692F939F3242}" type="pres">
      <dgm:prSet presAssocID="{BE205610-E8F4-49CF-8903-C6233F95A465}" presName="Name0" presStyleCnt="0">
        <dgm:presLayoutVars>
          <dgm:dir/>
          <dgm:animLvl val="lvl"/>
          <dgm:resizeHandles val="exact"/>
        </dgm:presLayoutVars>
      </dgm:prSet>
      <dgm:spPr/>
    </dgm:pt>
    <dgm:pt modelId="{CA7836B4-41EE-4EC9-BA05-7C4F14CB8003}" type="pres">
      <dgm:prSet presAssocID="{5C89C385-D045-43C1-81D0-CB2D8FF14518}" presName="Name8" presStyleCnt="0"/>
      <dgm:spPr/>
    </dgm:pt>
    <dgm:pt modelId="{B186A0BE-2E83-45BA-96CE-B84E3908A868}" type="pres">
      <dgm:prSet presAssocID="{5C89C385-D045-43C1-81D0-CB2D8FF14518}" presName="level" presStyleLbl="node1" presStyleIdx="0" presStyleCnt="2" custScaleY="154069">
        <dgm:presLayoutVars>
          <dgm:chMax val="1"/>
          <dgm:bulletEnabled val="1"/>
        </dgm:presLayoutVars>
      </dgm:prSet>
      <dgm:spPr/>
      <dgm:t>
        <a:bodyPr/>
        <a:lstStyle/>
        <a:p>
          <a:endParaRPr kumimoji="1" lang="ja-JP" altLang="en-US"/>
        </a:p>
      </dgm:t>
    </dgm:pt>
    <dgm:pt modelId="{D0A5FBE6-2B0C-4EFA-AE2D-92D6AD60162B}" type="pres">
      <dgm:prSet presAssocID="{5C89C385-D045-43C1-81D0-CB2D8FF14518}" presName="levelTx" presStyleLbl="revTx" presStyleIdx="0" presStyleCnt="0">
        <dgm:presLayoutVars>
          <dgm:chMax val="1"/>
          <dgm:bulletEnabled val="1"/>
        </dgm:presLayoutVars>
      </dgm:prSet>
      <dgm:spPr/>
      <dgm:t>
        <a:bodyPr/>
        <a:lstStyle/>
        <a:p>
          <a:endParaRPr kumimoji="1" lang="ja-JP" altLang="en-US"/>
        </a:p>
      </dgm:t>
    </dgm:pt>
    <dgm:pt modelId="{16EDB892-6DB2-4B2C-82B8-01B9DD2A49A2}" type="pres">
      <dgm:prSet presAssocID="{A4F5DCB3-EFAD-40F9-9F29-4E497B832FA0}" presName="Name8" presStyleCnt="0"/>
      <dgm:spPr/>
    </dgm:pt>
    <dgm:pt modelId="{563899DF-E490-4ABD-B8B8-7C678D287730}" type="pres">
      <dgm:prSet presAssocID="{A4F5DCB3-EFAD-40F9-9F29-4E497B832FA0}" presName="level" presStyleLbl="node1" presStyleIdx="1" presStyleCnt="2">
        <dgm:presLayoutVars>
          <dgm:chMax val="1"/>
          <dgm:bulletEnabled val="1"/>
        </dgm:presLayoutVars>
      </dgm:prSet>
      <dgm:spPr/>
      <dgm:t>
        <a:bodyPr/>
        <a:lstStyle/>
        <a:p>
          <a:endParaRPr kumimoji="1" lang="ja-JP" altLang="en-US"/>
        </a:p>
      </dgm:t>
    </dgm:pt>
    <dgm:pt modelId="{7085F8FF-EA36-4B07-85F3-E5995CB953E8}" type="pres">
      <dgm:prSet presAssocID="{A4F5DCB3-EFAD-40F9-9F29-4E497B832FA0}" presName="levelTx" presStyleLbl="revTx" presStyleIdx="0" presStyleCnt="0">
        <dgm:presLayoutVars>
          <dgm:chMax val="1"/>
          <dgm:bulletEnabled val="1"/>
        </dgm:presLayoutVars>
      </dgm:prSet>
      <dgm:spPr/>
      <dgm:t>
        <a:bodyPr/>
        <a:lstStyle/>
        <a:p>
          <a:endParaRPr kumimoji="1" lang="ja-JP" altLang="en-US"/>
        </a:p>
      </dgm:t>
    </dgm:pt>
  </dgm:ptLst>
  <dgm:cxnLst>
    <dgm:cxn modelId="{CCABD001-37BF-483E-8299-139A8E42BC8A}" srcId="{BE205610-E8F4-49CF-8903-C6233F95A465}" destId="{A4F5DCB3-EFAD-40F9-9F29-4E497B832FA0}" srcOrd="1" destOrd="0" parTransId="{229E8710-775A-4654-93D3-EDBBA2D8C1B3}" sibTransId="{003D38FD-ACA9-46E8-AA52-5FF05940EFE3}"/>
    <dgm:cxn modelId="{4AAA1B46-F361-46DC-8621-3BAC36F81396}" type="presOf" srcId="{BE205610-E8F4-49CF-8903-C6233F95A465}" destId="{B45B2452-A816-4246-82F8-692F939F3242}" srcOrd="0" destOrd="0" presId="urn:microsoft.com/office/officeart/2005/8/layout/pyramid1"/>
    <dgm:cxn modelId="{07EBFA23-DC5F-4E68-8E70-5974D231E5E8}" type="presOf" srcId="{A4F5DCB3-EFAD-40F9-9F29-4E497B832FA0}" destId="{7085F8FF-EA36-4B07-85F3-E5995CB953E8}" srcOrd="1" destOrd="0" presId="urn:microsoft.com/office/officeart/2005/8/layout/pyramid1"/>
    <dgm:cxn modelId="{EF3AA2A9-5C05-4ED7-81AD-556213C5CABA}" type="presOf" srcId="{5C89C385-D045-43C1-81D0-CB2D8FF14518}" destId="{D0A5FBE6-2B0C-4EFA-AE2D-92D6AD60162B}" srcOrd="1" destOrd="0" presId="urn:microsoft.com/office/officeart/2005/8/layout/pyramid1"/>
    <dgm:cxn modelId="{F5CB2596-A09F-4B8C-84A1-D9B76DC907ED}" type="presOf" srcId="{5C89C385-D045-43C1-81D0-CB2D8FF14518}" destId="{B186A0BE-2E83-45BA-96CE-B84E3908A868}" srcOrd="0" destOrd="0" presId="urn:microsoft.com/office/officeart/2005/8/layout/pyramid1"/>
    <dgm:cxn modelId="{B8775E4E-48FE-4D23-934B-0415BA3CB28D}" srcId="{BE205610-E8F4-49CF-8903-C6233F95A465}" destId="{5C89C385-D045-43C1-81D0-CB2D8FF14518}" srcOrd="0" destOrd="0" parTransId="{2BF8BA3C-3DD0-4967-A5BA-A89045830428}" sibTransId="{71740E6D-5D50-4352-9070-93077B7B111B}"/>
    <dgm:cxn modelId="{B2D94AC8-4BDF-4CC9-B409-F4B2F37D7D56}" type="presOf" srcId="{A4F5DCB3-EFAD-40F9-9F29-4E497B832FA0}" destId="{563899DF-E490-4ABD-B8B8-7C678D287730}" srcOrd="0" destOrd="0" presId="urn:microsoft.com/office/officeart/2005/8/layout/pyramid1"/>
    <dgm:cxn modelId="{B0701BC2-9067-4C3E-BEB2-6B8974E48429}" type="presParOf" srcId="{B45B2452-A816-4246-82F8-692F939F3242}" destId="{CA7836B4-41EE-4EC9-BA05-7C4F14CB8003}" srcOrd="0" destOrd="0" presId="urn:microsoft.com/office/officeart/2005/8/layout/pyramid1"/>
    <dgm:cxn modelId="{FD034032-E751-4A3A-ACBC-8D82F2D1AEF1}" type="presParOf" srcId="{CA7836B4-41EE-4EC9-BA05-7C4F14CB8003}" destId="{B186A0BE-2E83-45BA-96CE-B84E3908A868}" srcOrd="0" destOrd="0" presId="urn:microsoft.com/office/officeart/2005/8/layout/pyramid1"/>
    <dgm:cxn modelId="{047899ED-E8C2-40AE-AD03-49B51F8FD860}" type="presParOf" srcId="{CA7836B4-41EE-4EC9-BA05-7C4F14CB8003}" destId="{D0A5FBE6-2B0C-4EFA-AE2D-92D6AD60162B}" srcOrd="1" destOrd="0" presId="urn:microsoft.com/office/officeart/2005/8/layout/pyramid1"/>
    <dgm:cxn modelId="{EC1A8B3F-38CA-4B8E-B9FB-C6538506B3AF}" type="presParOf" srcId="{B45B2452-A816-4246-82F8-692F939F3242}" destId="{16EDB892-6DB2-4B2C-82B8-01B9DD2A49A2}" srcOrd="1" destOrd="0" presId="urn:microsoft.com/office/officeart/2005/8/layout/pyramid1"/>
    <dgm:cxn modelId="{6F72F826-6955-4596-9F01-57C004A949BE}" type="presParOf" srcId="{16EDB892-6DB2-4B2C-82B8-01B9DD2A49A2}" destId="{563899DF-E490-4ABD-B8B8-7C678D287730}" srcOrd="0" destOrd="0" presId="urn:microsoft.com/office/officeart/2005/8/layout/pyramid1"/>
    <dgm:cxn modelId="{B8B866EA-68DA-4CD2-878C-1CB4C1F324F3}" type="presParOf" srcId="{16EDB892-6DB2-4B2C-82B8-01B9DD2A49A2}" destId="{7085F8FF-EA36-4B07-85F3-E5995CB953E8}"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4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7138" cy="512304"/>
          </a:xfrm>
          <a:prstGeom prst="rect">
            <a:avLst/>
          </a:prstGeom>
        </p:spPr>
        <p:txBody>
          <a:bodyPr vert="horz" lIns="94759" tIns="47380" rIns="94759" bIns="47380" rtlCol="0"/>
          <a:lstStyle>
            <a:lvl1pPr algn="l">
              <a:defRPr sz="1200"/>
            </a:lvl1pPr>
          </a:lstStyle>
          <a:p>
            <a:endParaRPr kumimoji="1" lang="ja-JP" altLang="en-US"/>
          </a:p>
        </p:txBody>
      </p:sp>
      <p:sp>
        <p:nvSpPr>
          <p:cNvPr id="3" name="日付プレースホルダー 2"/>
          <p:cNvSpPr>
            <a:spLocks noGrp="1"/>
          </p:cNvSpPr>
          <p:nvPr>
            <p:ph type="dt" idx="1"/>
          </p:nvPr>
        </p:nvSpPr>
        <p:spPr>
          <a:xfrm>
            <a:off x="4020507" y="0"/>
            <a:ext cx="3077138" cy="512304"/>
          </a:xfrm>
          <a:prstGeom prst="rect">
            <a:avLst/>
          </a:prstGeom>
        </p:spPr>
        <p:txBody>
          <a:bodyPr vert="horz" lIns="94759" tIns="47380" rIns="94759" bIns="47380" rtlCol="0"/>
          <a:lstStyle>
            <a:lvl1pPr algn="r">
              <a:defRPr sz="1200"/>
            </a:lvl1pPr>
          </a:lstStyle>
          <a:p>
            <a:fld id="{9B806E5F-1808-48F7-B6E5-D1A5D8F64F3F}" type="datetimeFigureOut">
              <a:rPr kumimoji="1" lang="ja-JP" altLang="en-US" smtClean="0"/>
              <a:t>2019/4/1</a:t>
            </a:fld>
            <a:endParaRPr kumimoji="1" lang="ja-JP" altLang="en-US"/>
          </a:p>
        </p:txBody>
      </p:sp>
      <p:sp>
        <p:nvSpPr>
          <p:cNvPr id="4" name="スライド イメージ プレースホルダー 3"/>
          <p:cNvSpPr>
            <a:spLocks noGrp="1" noRot="1" noChangeAspect="1"/>
          </p:cNvSpPr>
          <p:nvPr>
            <p:ph type="sldImg" idx="2"/>
          </p:nvPr>
        </p:nvSpPr>
        <p:spPr>
          <a:xfrm>
            <a:off x="1246188" y="1279525"/>
            <a:ext cx="4606925" cy="3454400"/>
          </a:xfrm>
          <a:prstGeom prst="rect">
            <a:avLst/>
          </a:prstGeom>
          <a:noFill/>
          <a:ln w="12700">
            <a:solidFill>
              <a:prstClr val="black"/>
            </a:solidFill>
          </a:ln>
        </p:spPr>
        <p:txBody>
          <a:bodyPr vert="horz" lIns="94759" tIns="47380" rIns="94759" bIns="47380" rtlCol="0" anchor="ctr"/>
          <a:lstStyle/>
          <a:p>
            <a:endParaRPr lang="ja-JP" altLang="en-US"/>
          </a:p>
        </p:txBody>
      </p:sp>
      <p:sp>
        <p:nvSpPr>
          <p:cNvPr id="5" name="ノート プレースホルダー 4"/>
          <p:cNvSpPr>
            <a:spLocks noGrp="1"/>
          </p:cNvSpPr>
          <p:nvPr>
            <p:ph type="body" sz="quarter" idx="3"/>
          </p:nvPr>
        </p:nvSpPr>
        <p:spPr>
          <a:xfrm>
            <a:off x="709600" y="4924989"/>
            <a:ext cx="5680103" cy="4029684"/>
          </a:xfrm>
          <a:prstGeom prst="rect">
            <a:avLst/>
          </a:prstGeom>
        </p:spPr>
        <p:txBody>
          <a:bodyPr vert="horz" lIns="94759" tIns="47380" rIns="94759" bIns="4738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722309"/>
            <a:ext cx="3077138" cy="512304"/>
          </a:xfrm>
          <a:prstGeom prst="rect">
            <a:avLst/>
          </a:prstGeom>
        </p:spPr>
        <p:txBody>
          <a:bodyPr vert="horz" lIns="94759" tIns="47380" rIns="94759" bIns="4738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020507" y="9722309"/>
            <a:ext cx="3077138" cy="512304"/>
          </a:xfrm>
          <a:prstGeom prst="rect">
            <a:avLst/>
          </a:prstGeom>
        </p:spPr>
        <p:txBody>
          <a:bodyPr vert="horz" lIns="94759" tIns="47380" rIns="94759" bIns="47380" rtlCol="0" anchor="b"/>
          <a:lstStyle>
            <a:lvl1pPr algn="r">
              <a:defRPr sz="1200"/>
            </a:lvl1pPr>
          </a:lstStyle>
          <a:p>
            <a:fld id="{BAE60499-113F-466B-9B95-848DF29E70C8}" type="slidenum">
              <a:rPr kumimoji="1" lang="ja-JP" altLang="en-US" smtClean="0"/>
              <a:t>‹#›</a:t>
            </a:fld>
            <a:endParaRPr kumimoji="1" lang="ja-JP" altLang="en-US"/>
          </a:p>
        </p:txBody>
      </p:sp>
    </p:spTree>
    <p:extLst>
      <p:ext uri="{BB962C8B-B14F-4D97-AF65-F5344CB8AC3E}">
        <p14:creationId xmlns:p14="http://schemas.microsoft.com/office/powerpoint/2010/main" val="38893502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AE60499-113F-466B-9B95-848DF29E70C8}" type="slidenum">
              <a:rPr kumimoji="1" lang="ja-JP" altLang="en-US" smtClean="0"/>
              <a:t>15</a:t>
            </a:fld>
            <a:endParaRPr kumimoji="1" lang="ja-JP" altLang="en-US"/>
          </a:p>
        </p:txBody>
      </p:sp>
    </p:spTree>
    <p:extLst>
      <p:ext uri="{BB962C8B-B14F-4D97-AF65-F5344CB8AC3E}">
        <p14:creationId xmlns:p14="http://schemas.microsoft.com/office/powerpoint/2010/main" val="1895785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AE60499-113F-466B-9B95-848DF29E70C8}" type="slidenum">
              <a:rPr kumimoji="1" lang="ja-JP" altLang="en-US" smtClean="0"/>
              <a:t>42</a:t>
            </a:fld>
            <a:endParaRPr kumimoji="1" lang="ja-JP" altLang="en-US"/>
          </a:p>
        </p:txBody>
      </p:sp>
    </p:spTree>
    <p:extLst>
      <p:ext uri="{BB962C8B-B14F-4D97-AF65-F5344CB8AC3E}">
        <p14:creationId xmlns:p14="http://schemas.microsoft.com/office/powerpoint/2010/main" val="1746519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AE60499-113F-466B-9B95-848DF29E70C8}" type="slidenum">
              <a:rPr kumimoji="1" lang="ja-JP" altLang="en-US" smtClean="0"/>
              <a:t>47</a:t>
            </a:fld>
            <a:endParaRPr kumimoji="1" lang="ja-JP" altLang="en-US"/>
          </a:p>
        </p:txBody>
      </p:sp>
    </p:spTree>
    <p:extLst>
      <p:ext uri="{BB962C8B-B14F-4D97-AF65-F5344CB8AC3E}">
        <p14:creationId xmlns:p14="http://schemas.microsoft.com/office/powerpoint/2010/main" val="1201967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AE60499-113F-466B-9B95-848DF29E70C8}" type="slidenum">
              <a:rPr kumimoji="1" lang="ja-JP" altLang="en-US" smtClean="0"/>
              <a:t>52</a:t>
            </a:fld>
            <a:endParaRPr kumimoji="1" lang="ja-JP" altLang="en-US"/>
          </a:p>
        </p:txBody>
      </p:sp>
    </p:spTree>
    <p:extLst>
      <p:ext uri="{BB962C8B-B14F-4D97-AF65-F5344CB8AC3E}">
        <p14:creationId xmlns:p14="http://schemas.microsoft.com/office/powerpoint/2010/main" val="497767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AE60499-113F-466B-9B95-848DF29E70C8}" type="slidenum">
              <a:rPr kumimoji="1" lang="ja-JP" altLang="en-US" smtClean="0"/>
              <a:t>58</a:t>
            </a:fld>
            <a:endParaRPr kumimoji="1" lang="ja-JP" altLang="en-US"/>
          </a:p>
        </p:txBody>
      </p:sp>
    </p:spTree>
    <p:extLst>
      <p:ext uri="{BB962C8B-B14F-4D97-AF65-F5344CB8AC3E}">
        <p14:creationId xmlns:p14="http://schemas.microsoft.com/office/powerpoint/2010/main" val="22911134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10"/>
          <p:cNvPicPr>
            <a:picLocks noChangeAspect="1" noChangeArrowheads="1"/>
          </p:cNvPicPr>
          <p:nvPr/>
        </p:nvPicPr>
        <p:blipFill>
          <a:blip r:embed="rId2">
            <a:lum bright="52000" contrast="-70000"/>
            <a:extLst>
              <a:ext uri="{28A0092B-C50C-407E-A947-70E740481C1C}">
                <a14:useLocalDpi xmlns:a14="http://schemas.microsoft.com/office/drawing/2010/main" val="0"/>
              </a:ext>
            </a:extLst>
          </a:blip>
          <a:srcRect/>
          <a:stretch>
            <a:fillRect/>
          </a:stretch>
        </p:blipFill>
        <p:spPr bwMode="auto">
          <a:xfrm>
            <a:off x="0" y="-2857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
            <a:ext cx="91440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9"/>
          <p:cNvSpPr>
            <a:spLocks noChangeShapeType="1"/>
          </p:cNvSpPr>
          <p:nvPr/>
        </p:nvSpPr>
        <p:spPr bwMode="auto">
          <a:xfrm>
            <a:off x="0" y="765175"/>
            <a:ext cx="9144000" cy="0"/>
          </a:xfrm>
          <a:prstGeom prst="line">
            <a:avLst/>
          </a:prstGeom>
          <a:noFill/>
          <a:ln w="34925">
            <a:solidFill>
              <a:srgbClr val="008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7" name="Text Box 10"/>
          <p:cNvSpPr txBox="1">
            <a:spLocks noChangeArrowheads="1"/>
          </p:cNvSpPr>
          <p:nvPr/>
        </p:nvSpPr>
        <p:spPr bwMode="auto">
          <a:xfrm>
            <a:off x="2649540" y="6553203"/>
            <a:ext cx="3911905" cy="276999"/>
          </a:xfrm>
          <a:prstGeom prst="rect">
            <a:avLst/>
          </a:prstGeom>
          <a:noFill/>
          <a:ln>
            <a:noFill/>
          </a:ln>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defRPr/>
            </a:pPr>
            <a:r>
              <a:rPr lang="en-US" altLang="ja-JP" sz="1200" dirty="0" smtClean="0"/>
              <a:t>©2014 YAMAGUCHI UNIVERSITY  All rights reserved.</a:t>
            </a:r>
            <a:endParaRPr lang="en-US" altLang="ja-JP" dirty="0" smtClean="0"/>
          </a:p>
        </p:txBody>
      </p:sp>
      <p:sp>
        <p:nvSpPr>
          <p:cNvPr id="235524" name="Rectangle 4"/>
          <p:cNvSpPr>
            <a:spLocks noGrp="1" noChangeArrowheads="1"/>
          </p:cNvSpPr>
          <p:nvPr>
            <p:ph type="ctrTitle"/>
          </p:nvPr>
        </p:nvSpPr>
        <p:spPr>
          <a:xfrm>
            <a:off x="685800" y="2130429"/>
            <a:ext cx="7772400" cy="1470025"/>
          </a:xfrm>
        </p:spPr>
        <p:txBody>
          <a:bodyPr/>
          <a:lstStyle>
            <a:lvl1pPr>
              <a:defRPr sz="3200" b="1">
                <a:latin typeface="HG丸ｺﾞｼｯｸM-PRO" panose="020F0600000000000000" pitchFamily="50" charset="-128"/>
                <a:ea typeface="HG丸ｺﾞｼｯｸM-PRO" panose="020F0600000000000000" pitchFamily="50" charset="-128"/>
              </a:defRPr>
            </a:lvl1pPr>
          </a:lstStyle>
          <a:p>
            <a:r>
              <a:rPr lang="ja-JP" altLang="en-US" smtClean="0"/>
              <a:t>マスター タイトルの書式設定</a:t>
            </a:r>
            <a:endParaRPr lang="ja-JP" altLang="en-US" dirty="0"/>
          </a:p>
        </p:txBody>
      </p:sp>
      <p:sp>
        <p:nvSpPr>
          <p:cNvPr id="235525" name="Rectangle 5"/>
          <p:cNvSpPr>
            <a:spLocks noGrp="1" noChangeArrowheads="1"/>
          </p:cNvSpPr>
          <p:nvPr>
            <p:ph type="subTitle" idx="1"/>
          </p:nvPr>
        </p:nvSpPr>
        <p:spPr>
          <a:xfrm>
            <a:off x="1371600" y="3886200"/>
            <a:ext cx="6400800" cy="1752600"/>
          </a:xfrm>
        </p:spPr>
        <p:txBody>
          <a:bodyPr/>
          <a:lstStyle>
            <a:lvl1pPr marL="0" indent="0" algn="ctr">
              <a:buFontTx/>
              <a:buNone/>
              <a:defRPr b="1">
                <a:latin typeface="HG丸ｺﾞｼｯｸM-PRO" panose="020F0600000000000000" pitchFamily="50" charset="-128"/>
                <a:ea typeface="HG丸ｺﾞｼｯｸM-PRO" panose="020F0600000000000000" pitchFamily="50" charset="-128"/>
              </a:defRPr>
            </a:lvl1pPr>
          </a:lstStyle>
          <a:p>
            <a:r>
              <a:rPr lang="ja-JP" altLang="en-US" smtClean="0"/>
              <a:t>マスター サブタイトルの書式設定</a:t>
            </a:r>
            <a:endParaRPr lang="ja-JP" altLang="en-US" dirty="0"/>
          </a:p>
        </p:txBody>
      </p:sp>
    </p:spTree>
    <p:extLst>
      <p:ext uri="{BB962C8B-B14F-4D97-AF65-F5344CB8AC3E}">
        <p14:creationId xmlns:p14="http://schemas.microsoft.com/office/powerpoint/2010/main" val="76484715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21_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0" y="0"/>
            <a:ext cx="9144000" cy="6858000"/>
          </a:xfrm>
        </p:spPr>
        <p:txBody>
          <a:bodyPr/>
          <a:lstStyle>
            <a:lvl1pPr marL="355600" indent="-355600">
              <a:buFont typeface="Wingdings" panose="05000000000000000000" pitchFamily="2" charset="2"/>
              <a:buChar char="n"/>
              <a:defRPr sz="2800" b="1"/>
            </a:lvl1pPr>
            <a:lvl2pPr marL="534988" indent="-452438">
              <a:buFont typeface="Wingdings" panose="05000000000000000000" pitchFamily="2" charset="2"/>
              <a:buChar char="p"/>
              <a:tabLst>
                <a:tab pos="177800" algn="l"/>
                <a:tab pos="450850" algn="l"/>
              </a:tabLst>
              <a:defRPr sz="2800" b="1"/>
            </a:lvl2pPr>
            <a:lvl3pPr marL="534988" indent="-261938">
              <a:buFont typeface="Wingdings" panose="05000000000000000000" pitchFamily="2" charset="2"/>
              <a:buChar char="Ø"/>
              <a:defRPr sz="2400"/>
            </a:lvl3pPr>
            <a:lvl4pPr marL="534988" indent="-179388">
              <a:defRPr sz="1800" b="1"/>
            </a:lvl4pPr>
            <a:lvl5pPr marL="628650" indent="-177800">
              <a:defRPr sz="1600" b="1"/>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dirty="0"/>
          </a:p>
        </p:txBody>
      </p:sp>
      <p:sp>
        <p:nvSpPr>
          <p:cNvPr id="5" name="Rectangle 6"/>
          <p:cNvSpPr>
            <a:spLocks noGrp="1" noChangeArrowheads="1"/>
          </p:cNvSpPr>
          <p:nvPr>
            <p:ph type="sldNum" sz="quarter" idx="10"/>
          </p:nvPr>
        </p:nvSpPr>
        <p:spPr/>
        <p:txBody>
          <a:bodyPr/>
          <a:lstStyle>
            <a:lvl1pPr>
              <a:defRPr/>
            </a:lvl1pPr>
          </a:lstStyle>
          <a:p>
            <a:pPr>
              <a:defRPr/>
            </a:pPr>
            <a:fld id="{F9D3A5D1-1D46-49A4-9D16-5D44535666F6}" type="slidenum">
              <a:rPr lang="en-US" altLang="ja-JP">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338635813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9_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0" y="0"/>
            <a:ext cx="9144000" cy="6858000"/>
          </a:xfrm>
        </p:spPr>
        <p:txBody>
          <a:bodyPr/>
          <a:lstStyle>
            <a:lvl1pPr marL="355600" indent="-355600">
              <a:buFont typeface="Wingdings" panose="05000000000000000000" pitchFamily="2" charset="2"/>
              <a:buChar char="n"/>
              <a:defRPr sz="2800" b="1"/>
            </a:lvl1pPr>
            <a:lvl2pPr marL="534988" indent="-452438">
              <a:buFont typeface="Wingdings" panose="05000000000000000000" pitchFamily="2" charset="2"/>
              <a:buChar char="p"/>
              <a:tabLst>
                <a:tab pos="177800" algn="l"/>
                <a:tab pos="450850" algn="l"/>
              </a:tabLst>
              <a:defRPr sz="2800" b="1"/>
            </a:lvl2pPr>
            <a:lvl3pPr marL="534988" indent="-261938">
              <a:buFont typeface="Wingdings" panose="05000000000000000000" pitchFamily="2" charset="2"/>
              <a:buChar char="Ø"/>
              <a:defRPr sz="2400"/>
            </a:lvl3pPr>
            <a:lvl4pPr marL="534988" indent="-179388">
              <a:defRPr sz="1800" b="1"/>
            </a:lvl4pPr>
            <a:lvl5pPr marL="628650" indent="-177800">
              <a:defRPr sz="1600" b="1"/>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dirty="0"/>
          </a:p>
        </p:txBody>
      </p:sp>
      <p:sp>
        <p:nvSpPr>
          <p:cNvPr id="5" name="Rectangle 6"/>
          <p:cNvSpPr>
            <a:spLocks noGrp="1" noChangeArrowheads="1"/>
          </p:cNvSpPr>
          <p:nvPr>
            <p:ph type="sldNum" sz="quarter" idx="10"/>
          </p:nvPr>
        </p:nvSpPr>
        <p:spPr/>
        <p:txBody>
          <a:bodyPr/>
          <a:lstStyle>
            <a:lvl1pPr>
              <a:defRPr/>
            </a:lvl1pPr>
          </a:lstStyle>
          <a:p>
            <a:pPr>
              <a:defRPr/>
            </a:pPr>
            <a:fld id="{F9D3A5D1-1D46-49A4-9D16-5D44535666F6}" type="slidenum">
              <a:rPr lang="en-US" altLang="ja-JP">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397047419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32_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0" y="0"/>
            <a:ext cx="9144000" cy="6858000"/>
          </a:xfrm>
        </p:spPr>
        <p:txBody>
          <a:bodyPr/>
          <a:lstStyle>
            <a:lvl1pPr marL="355600" indent="-355600">
              <a:buFont typeface="Wingdings" panose="05000000000000000000" pitchFamily="2" charset="2"/>
              <a:buChar char="n"/>
              <a:defRPr sz="2800" b="1"/>
            </a:lvl1pPr>
            <a:lvl2pPr marL="534988" indent="-452438">
              <a:buFont typeface="Wingdings" panose="05000000000000000000" pitchFamily="2" charset="2"/>
              <a:buChar char="p"/>
              <a:tabLst>
                <a:tab pos="177800" algn="l"/>
                <a:tab pos="450850" algn="l"/>
              </a:tabLst>
              <a:defRPr sz="2800" b="1"/>
            </a:lvl2pPr>
            <a:lvl3pPr marL="534988" indent="-261938">
              <a:buFont typeface="Wingdings" panose="05000000000000000000" pitchFamily="2" charset="2"/>
              <a:buChar char="Ø"/>
              <a:defRPr sz="2400"/>
            </a:lvl3pPr>
            <a:lvl4pPr marL="534988" indent="-179388">
              <a:defRPr sz="1800" b="1"/>
            </a:lvl4pPr>
            <a:lvl5pPr marL="628650" indent="-177800">
              <a:defRPr sz="1600" b="1"/>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dirty="0"/>
          </a:p>
        </p:txBody>
      </p:sp>
      <p:sp>
        <p:nvSpPr>
          <p:cNvPr id="5" name="Rectangle 6"/>
          <p:cNvSpPr>
            <a:spLocks noGrp="1" noChangeArrowheads="1"/>
          </p:cNvSpPr>
          <p:nvPr>
            <p:ph type="sldNum" sz="quarter" idx="10"/>
          </p:nvPr>
        </p:nvSpPr>
        <p:spPr/>
        <p:txBody>
          <a:bodyPr/>
          <a:lstStyle>
            <a:lvl1pPr>
              <a:defRPr/>
            </a:lvl1pPr>
          </a:lstStyle>
          <a:p>
            <a:pPr>
              <a:defRPr/>
            </a:pPr>
            <a:fld id="{F9D3A5D1-1D46-49A4-9D16-5D44535666F6}" type="slidenum">
              <a:rPr lang="en-US" altLang="ja-JP">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257135616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a:xfrm>
            <a:off x="457200" y="6356350"/>
            <a:ext cx="2133600" cy="365125"/>
          </a:xfrm>
          <a:prstGeom prst="rect">
            <a:avLst/>
          </a:prstGeom>
        </p:spPr>
        <p:txBody>
          <a:bodyPr/>
          <a:lstStyle>
            <a:lvl1pPr>
              <a:defRPr/>
            </a:lvl1pPr>
          </a:lstStyle>
          <a:p>
            <a:pPr>
              <a:defRPr/>
            </a:pPr>
            <a:fld id="{EF3DE949-A316-4086-93FF-AA93E34BF579}" type="datetime1">
              <a:rPr lang="ja-JP" altLang="en-US" smtClean="0"/>
              <a:t>2019/4/1</a:t>
            </a:fld>
            <a:endParaRPr lang="ja-JP" altLang="en-US"/>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3E6C5F89-2AAC-4156-BC33-FFF1B7A3FD07}" type="slidenum">
              <a:rPr lang="ja-JP" altLang="en-US"/>
              <a:pPr>
                <a:defRPr/>
              </a:pPr>
              <a:t>‹#›</a:t>
            </a:fld>
            <a:endParaRPr lang="ja-JP" altLang="en-US"/>
          </a:p>
        </p:txBody>
      </p:sp>
    </p:spTree>
    <p:extLst>
      <p:ext uri="{BB962C8B-B14F-4D97-AF65-F5344CB8AC3E}">
        <p14:creationId xmlns:p14="http://schemas.microsoft.com/office/powerpoint/2010/main" val="34052077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42_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0" y="0"/>
            <a:ext cx="9144000" cy="6858000"/>
          </a:xfrm>
        </p:spPr>
        <p:txBody>
          <a:bodyPr/>
          <a:lstStyle>
            <a:lvl1pPr marL="355600" indent="-355600">
              <a:buFont typeface="Wingdings" panose="05000000000000000000" pitchFamily="2" charset="2"/>
              <a:buChar char="n"/>
              <a:defRPr sz="2800" b="1"/>
            </a:lvl1pPr>
            <a:lvl2pPr marL="534988" indent="-452438">
              <a:buFont typeface="Wingdings" panose="05000000000000000000" pitchFamily="2" charset="2"/>
              <a:buChar char="p"/>
              <a:tabLst>
                <a:tab pos="177800" algn="l"/>
                <a:tab pos="450850" algn="l"/>
              </a:tabLst>
              <a:defRPr sz="2800" b="1"/>
            </a:lvl2pPr>
            <a:lvl3pPr marL="534988" indent="-261938">
              <a:buFont typeface="Wingdings" panose="05000000000000000000" pitchFamily="2" charset="2"/>
              <a:buChar char="Ø"/>
              <a:defRPr sz="2400"/>
            </a:lvl3pPr>
            <a:lvl4pPr marL="534988" indent="-179388">
              <a:defRPr sz="1800" b="1"/>
            </a:lvl4pPr>
            <a:lvl5pPr marL="628650" indent="-177800">
              <a:defRPr sz="1600" b="1"/>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dirty="0"/>
          </a:p>
        </p:txBody>
      </p:sp>
      <p:sp>
        <p:nvSpPr>
          <p:cNvPr id="5" name="Rectangle 6"/>
          <p:cNvSpPr>
            <a:spLocks noGrp="1" noChangeArrowheads="1"/>
          </p:cNvSpPr>
          <p:nvPr>
            <p:ph type="sldNum" sz="quarter" idx="10"/>
          </p:nvPr>
        </p:nvSpPr>
        <p:spPr/>
        <p:txBody>
          <a:bodyPr/>
          <a:lstStyle>
            <a:lvl1pPr>
              <a:defRPr/>
            </a:lvl1pPr>
          </a:lstStyle>
          <a:p>
            <a:pPr>
              <a:defRPr/>
            </a:pPr>
            <a:fld id="{F9D3A5D1-1D46-49A4-9D16-5D44535666F6}" type="slidenum">
              <a:rPr lang="en-US" altLang="ja-JP">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427136116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lgn="l">
              <a:defRPr b="1">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defRPr>
            </a:lvl1pPr>
          </a:lstStyle>
          <a:p>
            <a:r>
              <a:rPr lang="ja-JP" altLang="en-US" smtClean="0"/>
              <a:t>マスター タイトルの書式設定</a:t>
            </a:r>
            <a:endParaRPr lang="ja-JP" altLang="en-US" dirty="0"/>
          </a:p>
        </p:txBody>
      </p:sp>
      <p:sp>
        <p:nvSpPr>
          <p:cNvPr id="3" name="コンテンツ プレースホルダ 2"/>
          <p:cNvSpPr>
            <a:spLocks noGrp="1"/>
          </p:cNvSpPr>
          <p:nvPr>
            <p:ph idx="1"/>
          </p:nvPr>
        </p:nvSpPr>
        <p:spPr/>
        <p:txBody>
          <a:bodyPr/>
          <a:lstStyle>
            <a:lvl1pPr marL="355591" indent="-355591">
              <a:buFont typeface="Wingdings" panose="05000000000000000000" pitchFamily="2" charset="2"/>
              <a:buChar char="n"/>
              <a:defRPr sz="2800" b="1"/>
            </a:lvl1pPr>
            <a:lvl2pPr marL="534975" indent="-452427">
              <a:buFont typeface="Wingdings" panose="05000000000000000000" pitchFamily="2" charset="2"/>
              <a:buChar char="p"/>
              <a:tabLst>
                <a:tab pos="177796" algn="l"/>
                <a:tab pos="450839" algn="l"/>
              </a:tabLst>
              <a:defRPr sz="2800" b="1"/>
            </a:lvl2pPr>
            <a:lvl3pPr marL="534975" indent="-261932">
              <a:buFont typeface="Wingdings" panose="05000000000000000000" pitchFamily="2" charset="2"/>
              <a:buChar char="Ø"/>
              <a:defRPr sz="2400"/>
            </a:lvl3pPr>
            <a:lvl4pPr marL="534975" indent="-179384">
              <a:defRPr sz="1800" b="1"/>
            </a:lvl4pPr>
            <a:lvl5pPr marL="628635" indent="-177796">
              <a:defRPr sz="1600" b="1"/>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dirty="0"/>
          </a:p>
        </p:txBody>
      </p:sp>
      <p:sp>
        <p:nvSpPr>
          <p:cNvPr id="5" name="Rectangle 6"/>
          <p:cNvSpPr>
            <a:spLocks noGrp="1" noChangeArrowheads="1"/>
          </p:cNvSpPr>
          <p:nvPr>
            <p:ph type="sldNum" sz="quarter" idx="10"/>
          </p:nvPr>
        </p:nvSpPr>
        <p:spPr/>
        <p:txBody>
          <a:bodyPr/>
          <a:lstStyle>
            <a:lvl1pPr>
              <a:defRPr/>
            </a:lvl1pPr>
          </a:lstStyle>
          <a:p>
            <a:pPr>
              <a:defRPr/>
            </a:pPr>
            <a:fld id="{F9D3A5D1-1D46-49A4-9D16-5D44535666F6}" type="slidenum">
              <a:rPr lang="en-US" altLang="ja-JP"/>
              <a:pPr>
                <a:defRPr/>
              </a:pPr>
              <a:t>‹#›</a:t>
            </a:fld>
            <a:endParaRPr lang="en-US" altLang="ja-JP"/>
          </a:p>
        </p:txBody>
      </p:sp>
    </p:spTree>
    <p:extLst>
      <p:ext uri="{BB962C8B-B14F-4D97-AF65-F5344CB8AC3E}">
        <p14:creationId xmlns:p14="http://schemas.microsoft.com/office/powerpoint/2010/main" val="411354979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5" name="Text Box 10"/>
          <p:cNvSpPr txBox="1">
            <a:spLocks noChangeArrowheads="1"/>
          </p:cNvSpPr>
          <p:nvPr/>
        </p:nvSpPr>
        <p:spPr bwMode="auto">
          <a:xfrm>
            <a:off x="2649540" y="6553203"/>
            <a:ext cx="3911905" cy="276999"/>
          </a:xfrm>
          <a:prstGeom prst="rect">
            <a:avLst/>
          </a:prstGeom>
          <a:noFill/>
          <a:ln>
            <a:noFill/>
          </a:ln>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defRPr/>
            </a:pPr>
            <a:r>
              <a:rPr lang="en-US" altLang="ja-JP" sz="1200" dirty="0" smtClean="0"/>
              <a:t>©2014 YAMAGUCHI UNIVERSITY  All rights reserved.</a:t>
            </a:r>
            <a:endParaRPr lang="en-US" altLang="ja-JP" dirty="0" smtClean="0"/>
          </a:p>
        </p:txBody>
      </p:sp>
      <p:sp>
        <p:nvSpPr>
          <p:cNvPr id="2" name="タイトル 1"/>
          <p:cNvSpPr>
            <a:spLocks noGrp="1"/>
          </p:cNvSpPr>
          <p:nvPr>
            <p:ph type="title"/>
          </p:nvPr>
        </p:nvSpPr>
        <p:spPr>
          <a:xfrm>
            <a:off x="900113" y="414338"/>
            <a:ext cx="7772400" cy="1143000"/>
          </a:xfrm>
        </p:spPr>
        <p:txBody>
          <a:bodyPr/>
          <a:lstStyle/>
          <a:p>
            <a:r>
              <a:rPr lang="ja-JP" altLang="en-US" smtClean="0"/>
              <a:t>マスター タイトルの書式設定</a:t>
            </a:r>
            <a:endParaRPr lang="ja-JP" altLang="en-US"/>
          </a:p>
        </p:txBody>
      </p:sp>
      <p:sp>
        <p:nvSpPr>
          <p:cNvPr id="3" name="テキスト プレースホルダ 2"/>
          <p:cNvSpPr>
            <a:spLocks noGrp="1"/>
          </p:cNvSpPr>
          <p:nvPr>
            <p:ph type="body" sz="half" idx="1"/>
          </p:nvPr>
        </p:nvSpPr>
        <p:spPr>
          <a:xfrm>
            <a:off x="914400" y="1600200"/>
            <a:ext cx="3810000" cy="478155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876800" y="1600200"/>
            <a:ext cx="3810000" cy="478155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6"/>
          <p:cNvSpPr>
            <a:spLocks noGrp="1" noChangeArrowheads="1"/>
          </p:cNvSpPr>
          <p:nvPr>
            <p:ph type="sldNum" sz="quarter" idx="10"/>
          </p:nvPr>
        </p:nvSpPr>
        <p:spPr/>
        <p:txBody>
          <a:bodyPr/>
          <a:lstStyle>
            <a:lvl1pPr>
              <a:defRPr/>
            </a:lvl1pPr>
          </a:lstStyle>
          <a:p>
            <a:pPr>
              <a:defRPr/>
            </a:pPr>
            <a:fld id="{2BFBC93B-7DBF-4519-8602-F7D855F3BD7B}" type="slidenum">
              <a:rPr lang="en-US" altLang="ja-JP"/>
              <a:pPr>
                <a:defRPr/>
              </a:pPr>
              <a:t>‹#›</a:t>
            </a:fld>
            <a:endParaRPr lang="en-US" altLang="ja-JP"/>
          </a:p>
        </p:txBody>
      </p:sp>
    </p:spTree>
    <p:extLst>
      <p:ext uri="{BB962C8B-B14F-4D97-AF65-F5344CB8AC3E}">
        <p14:creationId xmlns:p14="http://schemas.microsoft.com/office/powerpoint/2010/main" val="263482576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3" name="Text Box 10"/>
          <p:cNvSpPr txBox="1">
            <a:spLocks noChangeArrowheads="1"/>
          </p:cNvSpPr>
          <p:nvPr/>
        </p:nvSpPr>
        <p:spPr bwMode="auto">
          <a:xfrm>
            <a:off x="2649540" y="6553203"/>
            <a:ext cx="3911905" cy="276999"/>
          </a:xfrm>
          <a:prstGeom prst="rect">
            <a:avLst/>
          </a:prstGeom>
          <a:noFill/>
          <a:ln>
            <a:noFill/>
          </a:ln>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defRPr/>
            </a:pPr>
            <a:r>
              <a:rPr lang="en-US" altLang="ja-JP" sz="1200" dirty="0" smtClean="0"/>
              <a:t>©2014 YAMAGUCHI UNIVERSITY  All rights reserved.</a:t>
            </a:r>
            <a:endParaRPr lang="en-US" altLang="ja-JP" dirty="0" smtClean="0"/>
          </a:p>
        </p:txBody>
      </p:sp>
      <p:sp>
        <p:nvSpPr>
          <p:cNvPr id="2" name="コンテンツ プレースホルダ 1"/>
          <p:cNvSpPr>
            <a:spLocks noGrp="1"/>
          </p:cNvSpPr>
          <p:nvPr>
            <p:ph/>
          </p:nvPr>
        </p:nvSpPr>
        <p:spPr>
          <a:xfrm>
            <a:off x="900115" y="414338"/>
            <a:ext cx="7786687" cy="5967412"/>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6"/>
          <p:cNvSpPr>
            <a:spLocks noGrp="1" noChangeArrowheads="1"/>
          </p:cNvSpPr>
          <p:nvPr>
            <p:ph type="sldNum" sz="quarter" idx="10"/>
          </p:nvPr>
        </p:nvSpPr>
        <p:spPr/>
        <p:txBody>
          <a:bodyPr/>
          <a:lstStyle>
            <a:lvl1pPr>
              <a:defRPr/>
            </a:lvl1pPr>
          </a:lstStyle>
          <a:p>
            <a:pPr>
              <a:defRPr/>
            </a:pPr>
            <a:fld id="{82B76264-9E38-47D4-A0C4-E1E41BB67064}" type="slidenum">
              <a:rPr lang="en-US" altLang="ja-JP"/>
              <a:pPr>
                <a:defRPr/>
              </a:pPr>
              <a:t>‹#›</a:t>
            </a:fld>
            <a:endParaRPr lang="en-US" altLang="ja-JP"/>
          </a:p>
        </p:txBody>
      </p:sp>
    </p:spTree>
    <p:extLst>
      <p:ext uri="{BB962C8B-B14F-4D97-AF65-F5344CB8AC3E}">
        <p14:creationId xmlns:p14="http://schemas.microsoft.com/office/powerpoint/2010/main" val="106441459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1_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0" y="0"/>
            <a:ext cx="9144000" cy="6858000"/>
          </a:xfrm>
        </p:spPr>
        <p:txBody>
          <a:bodyPr/>
          <a:lstStyle>
            <a:lvl1pPr marL="355600" indent="-355600">
              <a:buFont typeface="Wingdings" panose="05000000000000000000" pitchFamily="2" charset="2"/>
              <a:buChar char="n"/>
              <a:defRPr sz="2800" b="1"/>
            </a:lvl1pPr>
            <a:lvl2pPr marL="534988" indent="-452438">
              <a:buFont typeface="Wingdings" panose="05000000000000000000" pitchFamily="2" charset="2"/>
              <a:buChar char="p"/>
              <a:tabLst>
                <a:tab pos="177800" algn="l"/>
                <a:tab pos="450850" algn="l"/>
              </a:tabLst>
              <a:defRPr sz="2800" b="1"/>
            </a:lvl2pPr>
            <a:lvl3pPr marL="534988" indent="-261938">
              <a:buFont typeface="Wingdings" panose="05000000000000000000" pitchFamily="2" charset="2"/>
              <a:buChar char="Ø"/>
              <a:defRPr sz="2400"/>
            </a:lvl3pPr>
            <a:lvl4pPr marL="534988" indent="-179388">
              <a:defRPr sz="1800" b="1"/>
            </a:lvl4pPr>
            <a:lvl5pPr marL="628650" indent="-177800">
              <a:defRPr sz="1600" b="1"/>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dirty="0"/>
          </a:p>
        </p:txBody>
      </p:sp>
      <p:sp>
        <p:nvSpPr>
          <p:cNvPr id="5" name="Rectangle 6"/>
          <p:cNvSpPr>
            <a:spLocks noGrp="1" noChangeArrowheads="1"/>
          </p:cNvSpPr>
          <p:nvPr>
            <p:ph type="sldNum" sz="quarter" idx="10"/>
          </p:nvPr>
        </p:nvSpPr>
        <p:spPr/>
        <p:txBody>
          <a:bodyPr/>
          <a:lstStyle>
            <a:lvl1pPr>
              <a:defRPr/>
            </a:lvl1pPr>
          </a:lstStyle>
          <a:p>
            <a:pPr>
              <a:defRPr/>
            </a:pPr>
            <a:fld id="{F9D3A5D1-1D46-49A4-9D16-5D44535666F6}" type="slidenum">
              <a:rPr lang="en-US" altLang="ja-JP">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171927094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2_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0" y="0"/>
            <a:ext cx="9144000" cy="6858000"/>
          </a:xfrm>
        </p:spPr>
        <p:txBody>
          <a:bodyPr/>
          <a:lstStyle>
            <a:lvl1pPr marL="355600" indent="-355600">
              <a:buFont typeface="Wingdings" panose="05000000000000000000" pitchFamily="2" charset="2"/>
              <a:buChar char="n"/>
              <a:defRPr sz="2800" b="1"/>
            </a:lvl1pPr>
            <a:lvl2pPr marL="534988" indent="-452438">
              <a:buFont typeface="Wingdings" panose="05000000000000000000" pitchFamily="2" charset="2"/>
              <a:buChar char="p"/>
              <a:tabLst>
                <a:tab pos="177800" algn="l"/>
                <a:tab pos="450850" algn="l"/>
              </a:tabLst>
              <a:defRPr sz="2800" b="1"/>
            </a:lvl2pPr>
            <a:lvl3pPr marL="534988" indent="-261938">
              <a:buFont typeface="Wingdings" panose="05000000000000000000" pitchFamily="2" charset="2"/>
              <a:buChar char="Ø"/>
              <a:defRPr sz="2400"/>
            </a:lvl3pPr>
            <a:lvl4pPr marL="534988" indent="-179388">
              <a:defRPr sz="1800" b="1"/>
            </a:lvl4pPr>
            <a:lvl5pPr marL="628650" indent="-177800">
              <a:defRPr sz="1600" b="1"/>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dirty="0"/>
          </a:p>
        </p:txBody>
      </p:sp>
      <p:sp>
        <p:nvSpPr>
          <p:cNvPr id="5" name="Rectangle 6"/>
          <p:cNvSpPr>
            <a:spLocks noGrp="1" noChangeArrowheads="1"/>
          </p:cNvSpPr>
          <p:nvPr>
            <p:ph type="sldNum" sz="quarter" idx="10"/>
          </p:nvPr>
        </p:nvSpPr>
        <p:spPr/>
        <p:txBody>
          <a:bodyPr/>
          <a:lstStyle>
            <a:lvl1pPr>
              <a:defRPr/>
            </a:lvl1pPr>
          </a:lstStyle>
          <a:p>
            <a:pPr>
              <a:defRPr/>
            </a:pPr>
            <a:fld id="{F9D3A5D1-1D46-49A4-9D16-5D44535666F6}" type="slidenum">
              <a:rPr lang="en-US" altLang="ja-JP">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358472321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3_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0" y="0"/>
            <a:ext cx="9144000" cy="6858000"/>
          </a:xfrm>
        </p:spPr>
        <p:txBody>
          <a:bodyPr/>
          <a:lstStyle>
            <a:lvl1pPr marL="355600" indent="-355600">
              <a:buFont typeface="Wingdings" panose="05000000000000000000" pitchFamily="2" charset="2"/>
              <a:buChar char="n"/>
              <a:defRPr sz="2800" b="1"/>
            </a:lvl1pPr>
            <a:lvl2pPr marL="534988" indent="-452438">
              <a:buFont typeface="Wingdings" panose="05000000000000000000" pitchFamily="2" charset="2"/>
              <a:buChar char="p"/>
              <a:tabLst>
                <a:tab pos="177800" algn="l"/>
                <a:tab pos="450850" algn="l"/>
              </a:tabLst>
              <a:defRPr sz="2800" b="1"/>
            </a:lvl2pPr>
            <a:lvl3pPr marL="534988" indent="-261938">
              <a:buFont typeface="Wingdings" panose="05000000000000000000" pitchFamily="2" charset="2"/>
              <a:buChar char="Ø"/>
              <a:defRPr sz="2400"/>
            </a:lvl3pPr>
            <a:lvl4pPr marL="534988" indent="-179388">
              <a:defRPr sz="1800" b="1"/>
            </a:lvl4pPr>
            <a:lvl5pPr marL="628650" indent="-177800">
              <a:defRPr sz="1600" b="1"/>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dirty="0"/>
          </a:p>
        </p:txBody>
      </p:sp>
      <p:sp>
        <p:nvSpPr>
          <p:cNvPr id="5" name="Rectangle 6"/>
          <p:cNvSpPr>
            <a:spLocks noGrp="1" noChangeArrowheads="1"/>
          </p:cNvSpPr>
          <p:nvPr>
            <p:ph type="sldNum" sz="quarter" idx="10"/>
          </p:nvPr>
        </p:nvSpPr>
        <p:spPr/>
        <p:txBody>
          <a:bodyPr/>
          <a:lstStyle>
            <a:lvl1pPr>
              <a:defRPr/>
            </a:lvl1pPr>
          </a:lstStyle>
          <a:p>
            <a:pPr>
              <a:defRPr/>
            </a:pPr>
            <a:fld id="{F9D3A5D1-1D46-49A4-9D16-5D44535666F6}" type="slidenum">
              <a:rPr lang="en-US" altLang="ja-JP">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207869769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4_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0" y="0"/>
            <a:ext cx="9144000" cy="6858000"/>
          </a:xfrm>
        </p:spPr>
        <p:txBody>
          <a:bodyPr/>
          <a:lstStyle>
            <a:lvl1pPr marL="355600" indent="-355600">
              <a:buFont typeface="Wingdings" panose="05000000000000000000" pitchFamily="2" charset="2"/>
              <a:buChar char="n"/>
              <a:defRPr sz="2800" b="1"/>
            </a:lvl1pPr>
            <a:lvl2pPr marL="534988" indent="-452438">
              <a:buFont typeface="Wingdings" panose="05000000000000000000" pitchFamily="2" charset="2"/>
              <a:buChar char="p"/>
              <a:tabLst>
                <a:tab pos="177800" algn="l"/>
                <a:tab pos="450850" algn="l"/>
              </a:tabLst>
              <a:defRPr sz="2800" b="1"/>
            </a:lvl2pPr>
            <a:lvl3pPr marL="534988" indent="-261938">
              <a:buFont typeface="Wingdings" panose="05000000000000000000" pitchFamily="2" charset="2"/>
              <a:buChar char="Ø"/>
              <a:defRPr sz="2400"/>
            </a:lvl3pPr>
            <a:lvl4pPr marL="534988" indent="-179388">
              <a:defRPr sz="1800" b="1"/>
            </a:lvl4pPr>
            <a:lvl5pPr marL="628650" indent="-177800">
              <a:defRPr sz="1600" b="1"/>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dirty="0"/>
          </a:p>
        </p:txBody>
      </p:sp>
      <p:sp>
        <p:nvSpPr>
          <p:cNvPr id="5" name="Rectangle 6"/>
          <p:cNvSpPr>
            <a:spLocks noGrp="1" noChangeArrowheads="1"/>
          </p:cNvSpPr>
          <p:nvPr>
            <p:ph type="sldNum" sz="quarter" idx="10"/>
          </p:nvPr>
        </p:nvSpPr>
        <p:spPr/>
        <p:txBody>
          <a:bodyPr/>
          <a:lstStyle>
            <a:lvl1pPr>
              <a:defRPr/>
            </a:lvl1pPr>
          </a:lstStyle>
          <a:p>
            <a:pPr>
              <a:defRPr/>
            </a:pPr>
            <a:fld id="{F9D3A5D1-1D46-49A4-9D16-5D44535666F6}" type="slidenum">
              <a:rPr lang="en-US" altLang="ja-JP">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49346087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5_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0" y="0"/>
            <a:ext cx="9144000" cy="6858000"/>
          </a:xfrm>
        </p:spPr>
        <p:txBody>
          <a:bodyPr/>
          <a:lstStyle>
            <a:lvl1pPr marL="355600" indent="-355600">
              <a:buFont typeface="Wingdings" panose="05000000000000000000" pitchFamily="2" charset="2"/>
              <a:buChar char="n"/>
              <a:defRPr sz="2800" b="1"/>
            </a:lvl1pPr>
            <a:lvl2pPr marL="534988" indent="-452438">
              <a:buFont typeface="Wingdings" panose="05000000000000000000" pitchFamily="2" charset="2"/>
              <a:buChar char="p"/>
              <a:tabLst>
                <a:tab pos="177800" algn="l"/>
                <a:tab pos="450850" algn="l"/>
              </a:tabLst>
              <a:defRPr sz="2800" b="1"/>
            </a:lvl2pPr>
            <a:lvl3pPr marL="534988" indent="-261938">
              <a:buFont typeface="Wingdings" panose="05000000000000000000" pitchFamily="2" charset="2"/>
              <a:buChar char="Ø"/>
              <a:defRPr sz="2400"/>
            </a:lvl3pPr>
            <a:lvl4pPr marL="534988" indent="-179388">
              <a:defRPr sz="1800" b="1"/>
            </a:lvl4pPr>
            <a:lvl5pPr marL="628650" indent="-177800">
              <a:defRPr sz="1600" b="1"/>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dirty="0"/>
          </a:p>
        </p:txBody>
      </p:sp>
      <p:sp>
        <p:nvSpPr>
          <p:cNvPr id="5" name="Rectangle 6"/>
          <p:cNvSpPr>
            <a:spLocks noGrp="1" noChangeArrowheads="1"/>
          </p:cNvSpPr>
          <p:nvPr>
            <p:ph type="sldNum" sz="quarter" idx="10"/>
          </p:nvPr>
        </p:nvSpPr>
        <p:spPr/>
        <p:txBody>
          <a:bodyPr/>
          <a:lstStyle>
            <a:lvl1pPr>
              <a:defRPr/>
            </a:lvl1pPr>
          </a:lstStyle>
          <a:p>
            <a:pPr>
              <a:defRPr/>
            </a:pPr>
            <a:fld id="{F9D3A5D1-1D46-49A4-9D16-5D44535666F6}" type="slidenum">
              <a:rPr lang="en-US" altLang="ja-JP">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308901292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457201" y="44454"/>
            <a:ext cx="728345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dirty="0" smtClean="0"/>
              <a:t>マスタ</a:t>
            </a:r>
            <a:r>
              <a:rPr lang="en-US" altLang="ja-JP" dirty="0" smtClean="0"/>
              <a:t> </a:t>
            </a:r>
            <a:r>
              <a:rPr lang="ja-JP" altLang="en-US" dirty="0" smtClean="0"/>
              <a:t>タイトルの書式設定</a:t>
            </a:r>
          </a:p>
        </p:txBody>
      </p:sp>
      <p:sp>
        <p:nvSpPr>
          <p:cNvPr id="1027" name="Rectangle 4"/>
          <p:cNvSpPr>
            <a:spLocks noGrp="1" noChangeArrowheads="1"/>
          </p:cNvSpPr>
          <p:nvPr>
            <p:ph type="body" idx="1"/>
          </p:nvPr>
        </p:nvSpPr>
        <p:spPr bwMode="auto">
          <a:xfrm>
            <a:off x="107952" y="692154"/>
            <a:ext cx="892810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dirty="0" smtClean="0"/>
              <a:t>マスタ</a:t>
            </a:r>
            <a:r>
              <a:rPr lang="en-US" altLang="ja-JP" dirty="0" smtClean="0"/>
              <a:t> </a:t>
            </a:r>
            <a:r>
              <a:rPr lang="ja-JP" altLang="en-US" dirty="0" smtClean="0"/>
              <a:t>テキストの書式設定</a:t>
            </a:r>
            <a:endParaRPr lang="en-US" altLang="ja-JP" dirty="0" smtClean="0"/>
          </a:p>
          <a:p>
            <a:pPr lvl="1"/>
            <a:r>
              <a:rPr lang="ja-JP" altLang="en-US" dirty="0" smtClean="0"/>
              <a:t>第</a:t>
            </a:r>
            <a:r>
              <a:rPr lang="en-US" altLang="ja-JP" dirty="0" smtClean="0"/>
              <a:t> 2 </a:t>
            </a:r>
            <a:r>
              <a:rPr lang="ja-JP" altLang="en-US" dirty="0" smtClean="0"/>
              <a:t>レベル</a:t>
            </a:r>
            <a:endParaRPr lang="en-US" altLang="ja-JP" dirty="0" smtClean="0"/>
          </a:p>
          <a:p>
            <a:pPr lvl="2"/>
            <a:r>
              <a:rPr lang="ja-JP" altLang="en-US" dirty="0" smtClean="0"/>
              <a:t>第</a:t>
            </a:r>
            <a:r>
              <a:rPr lang="en-US" altLang="ja-JP" dirty="0" smtClean="0"/>
              <a:t> 3 </a:t>
            </a:r>
            <a:r>
              <a:rPr lang="ja-JP" altLang="en-US" dirty="0" smtClean="0"/>
              <a:t>レベル</a:t>
            </a:r>
            <a:endParaRPr lang="en-US" altLang="ja-JP" dirty="0" smtClean="0"/>
          </a:p>
          <a:p>
            <a:pPr lvl="3"/>
            <a:r>
              <a:rPr lang="ja-JP" altLang="en-US" dirty="0" smtClean="0"/>
              <a:t>第</a:t>
            </a:r>
            <a:r>
              <a:rPr lang="en-US" altLang="ja-JP" dirty="0" smtClean="0"/>
              <a:t> 4 </a:t>
            </a:r>
            <a:r>
              <a:rPr lang="ja-JP" altLang="en-US" dirty="0" smtClean="0"/>
              <a:t>レベル</a:t>
            </a:r>
            <a:endParaRPr lang="en-US" altLang="ja-JP" dirty="0" smtClean="0"/>
          </a:p>
          <a:p>
            <a:pPr lvl="4"/>
            <a:r>
              <a:rPr lang="ja-JP" altLang="en-US" dirty="0" smtClean="0"/>
              <a:t>第</a:t>
            </a:r>
            <a:r>
              <a:rPr lang="en-US" altLang="ja-JP" dirty="0" smtClean="0"/>
              <a:t> 5 </a:t>
            </a:r>
            <a:r>
              <a:rPr lang="ja-JP" altLang="en-US" dirty="0" smtClean="0"/>
              <a:t>レベル</a:t>
            </a:r>
          </a:p>
        </p:txBody>
      </p:sp>
      <p:sp>
        <p:nvSpPr>
          <p:cNvPr id="234502" name="Rectangle 6"/>
          <p:cNvSpPr>
            <a:spLocks noGrp="1" noChangeArrowheads="1"/>
          </p:cNvSpPr>
          <p:nvPr>
            <p:ph type="sldNum" sz="quarter" idx="4"/>
          </p:nvPr>
        </p:nvSpPr>
        <p:spPr bwMode="auto">
          <a:xfrm>
            <a:off x="8286750" y="6572250"/>
            <a:ext cx="533400" cy="241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91EB0C80-1DD4-434E-8DF4-852BC6585519}" type="slidenum">
              <a:rPr lang="en-US" altLang="ja-JP"/>
              <a:pPr>
                <a:defRPr/>
              </a:pPr>
              <a:t>‹#›</a:t>
            </a:fld>
            <a:endParaRPr lang="en-US" altLang="ja-JP"/>
          </a:p>
        </p:txBody>
      </p:sp>
      <p:sp>
        <p:nvSpPr>
          <p:cNvPr id="1029" name="Line 8"/>
          <p:cNvSpPr>
            <a:spLocks noChangeShapeType="1"/>
          </p:cNvSpPr>
          <p:nvPr/>
        </p:nvSpPr>
        <p:spPr bwMode="auto">
          <a:xfrm>
            <a:off x="107952" y="6524625"/>
            <a:ext cx="89281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0" name="Line 9"/>
          <p:cNvSpPr>
            <a:spLocks noChangeShapeType="1"/>
          </p:cNvSpPr>
          <p:nvPr/>
        </p:nvSpPr>
        <p:spPr bwMode="auto">
          <a:xfrm>
            <a:off x="0" y="692150"/>
            <a:ext cx="9144000" cy="0"/>
          </a:xfrm>
          <a:prstGeom prst="line">
            <a:avLst/>
          </a:prstGeom>
          <a:noFill/>
          <a:ln w="34925">
            <a:solidFill>
              <a:srgbClr val="008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Tree>
  </p:cSld>
  <p:clrMap bg1="lt1" tx1="dk1" bg2="lt2" tx2="dk2" accent1="accent1" accent2="accent2" accent3="accent3" accent4="accent4" accent5="accent5" accent6="accent6" hlink="hlink" folHlink="folHlink"/>
  <p:sldLayoutIdLst>
    <p:sldLayoutId id="2147484624" r:id="rId1"/>
    <p:sldLayoutId id="2147484625" r:id="rId2"/>
    <p:sldLayoutId id="2147484626" r:id="rId3"/>
    <p:sldLayoutId id="2147484627" r:id="rId4"/>
    <p:sldLayoutId id="2147484628" r:id="rId5"/>
    <p:sldLayoutId id="2147484629" r:id="rId6"/>
    <p:sldLayoutId id="2147484630" r:id="rId7"/>
    <p:sldLayoutId id="2147484631" r:id="rId8"/>
    <p:sldLayoutId id="2147484632" r:id="rId9"/>
    <p:sldLayoutId id="2147484636" r:id="rId10"/>
    <p:sldLayoutId id="2147484637" r:id="rId11"/>
    <p:sldLayoutId id="2147484659" r:id="rId12"/>
    <p:sldLayoutId id="2147484719" r:id="rId13"/>
    <p:sldLayoutId id="2147484729" r:id="rId14"/>
  </p:sldLayoutIdLst>
  <p:timing>
    <p:tnLst>
      <p:par>
        <p:cTn id="1" dur="indefinite" restart="never" nodeType="tmRoot"/>
      </p:par>
    </p:tnLst>
  </p:timing>
  <p:hf hdr="0" ftr="0" dt="0"/>
  <p:txStyles>
    <p:titleStyle>
      <a:lvl1pPr algn="ctr" rtl="0" eaLnBrk="1" fontAlgn="base" hangingPunct="1">
        <a:spcBef>
          <a:spcPct val="0"/>
        </a:spcBef>
        <a:spcAft>
          <a:spcPct val="0"/>
        </a:spcAft>
        <a:defRPr kumimoji="1" sz="2800">
          <a:solidFill>
            <a:schemeClr val="tx2"/>
          </a:solidFill>
          <a:latin typeface="+mj-lt"/>
          <a:ea typeface="+mj-ea"/>
          <a:cs typeface="+mj-cs"/>
        </a:defRPr>
      </a:lvl1pPr>
      <a:lvl2pPr algn="ctr" rtl="0" eaLnBrk="1" fontAlgn="base" hangingPunct="1">
        <a:spcBef>
          <a:spcPct val="0"/>
        </a:spcBef>
        <a:spcAft>
          <a:spcPct val="0"/>
        </a:spcAft>
        <a:defRPr kumimoji="1" sz="2800">
          <a:solidFill>
            <a:schemeClr val="tx2"/>
          </a:solidFill>
          <a:latin typeface="Arial" charset="0"/>
          <a:ea typeface="ＭＳ Ｐゴシック" pitchFamily="50" charset="-128"/>
        </a:defRPr>
      </a:lvl2pPr>
      <a:lvl3pPr algn="ctr" rtl="0" eaLnBrk="1" fontAlgn="base" hangingPunct="1">
        <a:spcBef>
          <a:spcPct val="0"/>
        </a:spcBef>
        <a:spcAft>
          <a:spcPct val="0"/>
        </a:spcAft>
        <a:defRPr kumimoji="1" sz="2800">
          <a:solidFill>
            <a:schemeClr val="tx2"/>
          </a:solidFill>
          <a:latin typeface="Arial" charset="0"/>
          <a:ea typeface="ＭＳ Ｐゴシック" pitchFamily="50" charset="-128"/>
        </a:defRPr>
      </a:lvl3pPr>
      <a:lvl4pPr algn="ctr" rtl="0" eaLnBrk="1" fontAlgn="base" hangingPunct="1">
        <a:spcBef>
          <a:spcPct val="0"/>
        </a:spcBef>
        <a:spcAft>
          <a:spcPct val="0"/>
        </a:spcAft>
        <a:defRPr kumimoji="1" sz="2800">
          <a:solidFill>
            <a:schemeClr val="tx2"/>
          </a:solidFill>
          <a:latin typeface="Arial" charset="0"/>
          <a:ea typeface="ＭＳ Ｐゴシック" pitchFamily="50" charset="-128"/>
        </a:defRPr>
      </a:lvl4pPr>
      <a:lvl5pPr algn="ctr" rtl="0" eaLnBrk="1" fontAlgn="base" hangingPunct="1">
        <a:spcBef>
          <a:spcPct val="0"/>
        </a:spcBef>
        <a:spcAft>
          <a:spcPct val="0"/>
        </a:spcAft>
        <a:defRPr kumimoji="1" sz="2800">
          <a:solidFill>
            <a:schemeClr val="tx2"/>
          </a:solidFill>
          <a:latin typeface="Arial" charset="0"/>
          <a:ea typeface="ＭＳ Ｐゴシック" pitchFamily="50" charset="-128"/>
        </a:defRPr>
      </a:lvl5pPr>
      <a:lvl6pPr marL="457189" algn="ctr" rtl="0" eaLnBrk="1" fontAlgn="base" hangingPunct="1">
        <a:spcBef>
          <a:spcPct val="0"/>
        </a:spcBef>
        <a:spcAft>
          <a:spcPct val="0"/>
        </a:spcAft>
        <a:defRPr kumimoji="1" sz="2800">
          <a:solidFill>
            <a:schemeClr val="tx2"/>
          </a:solidFill>
          <a:latin typeface="Arial" charset="0"/>
          <a:ea typeface="ＭＳ Ｐゴシック" pitchFamily="50" charset="-128"/>
        </a:defRPr>
      </a:lvl6pPr>
      <a:lvl7pPr marL="914377" algn="ctr" rtl="0" eaLnBrk="1" fontAlgn="base" hangingPunct="1">
        <a:spcBef>
          <a:spcPct val="0"/>
        </a:spcBef>
        <a:spcAft>
          <a:spcPct val="0"/>
        </a:spcAft>
        <a:defRPr kumimoji="1" sz="2800">
          <a:solidFill>
            <a:schemeClr val="tx2"/>
          </a:solidFill>
          <a:latin typeface="Arial" charset="0"/>
          <a:ea typeface="ＭＳ Ｐゴシック" pitchFamily="50" charset="-128"/>
        </a:defRPr>
      </a:lvl7pPr>
      <a:lvl8pPr marL="1371566" algn="ctr" rtl="0" eaLnBrk="1" fontAlgn="base" hangingPunct="1">
        <a:spcBef>
          <a:spcPct val="0"/>
        </a:spcBef>
        <a:spcAft>
          <a:spcPct val="0"/>
        </a:spcAft>
        <a:defRPr kumimoji="1" sz="2800">
          <a:solidFill>
            <a:schemeClr val="tx2"/>
          </a:solidFill>
          <a:latin typeface="Arial" charset="0"/>
          <a:ea typeface="ＭＳ Ｐゴシック" pitchFamily="50" charset="-128"/>
        </a:defRPr>
      </a:lvl8pPr>
      <a:lvl9pPr marL="1828754" algn="ctr" rtl="0" eaLnBrk="1" fontAlgn="base" hangingPunct="1">
        <a:spcBef>
          <a:spcPct val="0"/>
        </a:spcBef>
        <a:spcAft>
          <a:spcPct val="0"/>
        </a:spcAft>
        <a:defRPr kumimoji="1" sz="2800">
          <a:solidFill>
            <a:schemeClr val="tx2"/>
          </a:solidFill>
          <a:latin typeface="Arial" charset="0"/>
          <a:ea typeface="ＭＳ Ｐゴシック" pitchFamily="50" charset="-128"/>
        </a:defRPr>
      </a:lvl9pPr>
    </p:titleStyle>
    <p:bodyStyle>
      <a:lvl1pPr marL="342891" indent="-342891" algn="l" rtl="0" eaLnBrk="1" fontAlgn="base" hangingPunct="1">
        <a:spcBef>
          <a:spcPct val="20000"/>
        </a:spcBef>
        <a:spcAft>
          <a:spcPct val="0"/>
        </a:spcAft>
        <a:buChar char="•"/>
        <a:defRPr kumimoji="1" sz="2400">
          <a:solidFill>
            <a:schemeClr val="tx1"/>
          </a:solidFill>
          <a:latin typeface="+mn-lt"/>
          <a:ea typeface="+mn-ea"/>
          <a:cs typeface="+mn-cs"/>
        </a:defRPr>
      </a:lvl1pPr>
      <a:lvl2pPr marL="742932" indent="-285744" algn="l" rtl="0" eaLnBrk="1" fontAlgn="base" hangingPunct="1">
        <a:spcBef>
          <a:spcPct val="20000"/>
        </a:spcBef>
        <a:spcAft>
          <a:spcPct val="0"/>
        </a:spcAft>
        <a:buChar char="–"/>
        <a:defRPr kumimoji="1" sz="2000">
          <a:solidFill>
            <a:schemeClr val="tx1"/>
          </a:solidFill>
          <a:latin typeface="+mn-lt"/>
          <a:ea typeface="+mn-ea"/>
        </a:defRPr>
      </a:lvl2pPr>
      <a:lvl3pPr marL="1142971" indent="-228594" algn="l" rtl="0" eaLnBrk="1" fontAlgn="base" hangingPunct="1">
        <a:spcBef>
          <a:spcPct val="20000"/>
        </a:spcBef>
        <a:spcAft>
          <a:spcPct val="0"/>
        </a:spcAft>
        <a:buChar char="•"/>
        <a:defRPr kumimoji="1" sz="2400">
          <a:solidFill>
            <a:schemeClr val="tx1"/>
          </a:solidFill>
          <a:latin typeface="+mn-lt"/>
          <a:ea typeface="+mn-ea"/>
        </a:defRPr>
      </a:lvl3pPr>
      <a:lvl4pPr marL="1600160" indent="-228594" algn="l" rtl="0" eaLnBrk="1" fontAlgn="base" hangingPunct="1">
        <a:spcBef>
          <a:spcPct val="20000"/>
        </a:spcBef>
        <a:spcAft>
          <a:spcPct val="0"/>
        </a:spcAft>
        <a:buChar char="–"/>
        <a:defRPr kumimoji="1" sz="1600">
          <a:solidFill>
            <a:schemeClr val="tx1"/>
          </a:solidFill>
          <a:latin typeface="+mn-lt"/>
          <a:ea typeface="+mn-ea"/>
        </a:defRPr>
      </a:lvl4pPr>
      <a:lvl5pPr marL="2057349" indent="-228594" algn="l" rtl="0" eaLnBrk="1" fontAlgn="base" hangingPunct="1">
        <a:spcBef>
          <a:spcPct val="20000"/>
        </a:spcBef>
        <a:spcAft>
          <a:spcPct val="0"/>
        </a:spcAft>
        <a:buChar char="»"/>
        <a:defRPr kumimoji="1" sz="1400">
          <a:solidFill>
            <a:schemeClr val="tx1"/>
          </a:solidFill>
          <a:latin typeface="+mn-lt"/>
          <a:ea typeface="+mn-ea"/>
        </a:defRPr>
      </a:lvl5pPr>
      <a:lvl6pPr marL="2514537" indent="-228594" algn="l" rtl="0" eaLnBrk="1" fontAlgn="base" hangingPunct="1">
        <a:spcBef>
          <a:spcPct val="20000"/>
        </a:spcBef>
        <a:spcAft>
          <a:spcPct val="0"/>
        </a:spcAft>
        <a:buChar char="»"/>
        <a:defRPr kumimoji="1" sz="1400">
          <a:solidFill>
            <a:schemeClr val="tx1"/>
          </a:solidFill>
          <a:latin typeface="+mn-lt"/>
          <a:ea typeface="+mn-ea"/>
        </a:defRPr>
      </a:lvl6pPr>
      <a:lvl7pPr marL="2971726" indent="-228594" algn="l" rtl="0" eaLnBrk="1" fontAlgn="base" hangingPunct="1">
        <a:spcBef>
          <a:spcPct val="20000"/>
        </a:spcBef>
        <a:spcAft>
          <a:spcPct val="0"/>
        </a:spcAft>
        <a:buChar char="»"/>
        <a:defRPr kumimoji="1" sz="1400">
          <a:solidFill>
            <a:schemeClr val="tx1"/>
          </a:solidFill>
          <a:latin typeface="+mn-lt"/>
          <a:ea typeface="+mn-ea"/>
        </a:defRPr>
      </a:lvl7pPr>
      <a:lvl8pPr marL="3428914" indent="-228594" algn="l" rtl="0" eaLnBrk="1" fontAlgn="base" hangingPunct="1">
        <a:spcBef>
          <a:spcPct val="20000"/>
        </a:spcBef>
        <a:spcAft>
          <a:spcPct val="0"/>
        </a:spcAft>
        <a:buChar char="»"/>
        <a:defRPr kumimoji="1" sz="1400">
          <a:solidFill>
            <a:schemeClr val="tx1"/>
          </a:solidFill>
          <a:latin typeface="+mn-lt"/>
          <a:ea typeface="+mn-ea"/>
        </a:defRPr>
      </a:lvl8pPr>
      <a:lvl9pPr marL="3886103" indent="-228594" algn="l" rtl="0" eaLnBrk="1" fontAlgn="base" hangingPunct="1">
        <a:spcBef>
          <a:spcPct val="20000"/>
        </a:spcBef>
        <a:spcAft>
          <a:spcPct val="0"/>
        </a:spcAft>
        <a:buChar char="»"/>
        <a:defRPr kumimoji="1" sz="1400">
          <a:solidFill>
            <a:schemeClr val="tx1"/>
          </a:solidFill>
          <a:latin typeface="+mn-lt"/>
          <a:ea typeface="+mn-ea"/>
        </a:defRPr>
      </a:lvl9pPr>
    </p:bodyStyle>
    <p:otherStyle>
      <a:defPPr>
        <a:defRPr lang="ja-JP"/>
      </a:defPPr>
      <a:lvl1pPr marL="0" algn="l" defTabSz="914377" rtl="0" eaLnBrk="1" latinLnBrk="0" hangingPunct="1">
        <a:defRPr kumimoji="1" sz="1800" kern="1200">
          <a:solidFill>
            <a:schemeClr val="tx1"/>
          </a:solidFill>
          <a:latin typeface="+mn-lt"/>
          <a:ea typeface="+mn-ea"/>
          <a:cs typeface="+mn-cs"/>
        </a:defRPr>
      </a:lvl1pPr>
      <a:lvl2pPr marL="457189" algn="l" defTabSz="914377" rtl="0" eaLnBrk="1" latinLnBrk="0" hangingPunct="1">
        <a:defRPr kumimoji="1" sz="1800" kern="1200">
          <a:solidFill>
            <a:schemeClr val="tx1"/>
          </a:solidFill>
          <a:latin typeface="+mn-lt"/>
          <a:ea typeface="+mn-ea"/>
          <a:cs typeface="+mn-cs"/>
        </a:defRPr>
      </a:lvl2pPr>
      <a:lvl3pPr marL="914377" algn="l" defTabSz="914377" rtl="0" eaLnBrk="1" latinLnBrk="0" hangingPunct="1">
        <a:defRPr kumimoji="1" sz="1800" kern="1200">
          <a:solidFill>
            <a:schemeClr val="tx1"/>
          </a:solidFill>
          <a:latin typeface="+mn-lt"/>
          <a:ea typeface="+mn-ea"/>
          <a:cs typeface="+mn-cs"/>
        </a:defRPr>
      </a:lvl3pPr>
      <a:lvl4pPr marL="1371566" algn="l" defTabSz="914377" rtl="0" eaLnBrk="1" latinLnBrk="0" hangingPunct="1">
        <a:defRPr kumimoji="1" sz="1800" kern="1200">
          <a:solidFill>
            <a:schemeClr val="tx1"/>
          </a:solidFill>
          <a:latin typeface="+mn-lt"/>
          <a:ea typeface="+mn-ea"/>
          <a:cs typeface="+mn-cs"/>
        </a:defRPr>
      </a:lvl4pPr>
      <a:lvl5pPr marL="1828754" algn="l" defTabSz="914377" rtl="0" eaLnBrk="1" latinLnBrk="0" hangingPunct="1">
        <a:defRPr kumimoji="1" sz="1800" kern="1200">
          <a:solidFill>
            <a:schemeClr val="tx1"/>
          </a:solidFill>
          <a:latin typeface="+mn-lt"/>
          <a:ea typeface="+mn-ea"/>
          <a:cs typeface="+mn-cs"/>
        </a:defRPr>
      </a:lvl5pPr>
      <a:lvl6pPr marL="2285943" algn="l" defTabSz="914377" rtl="0" eaLnBrk="1" latinLnBrk="0" hangingPunct="1">
        <a:defRPr kumimoji="1" sz="1800" kern="1200">
          <a:solidFill>
            <a:schemeClr val="tx1"/>
          </a:solidFill>
          <a:latin typeface="+mn-lt"/>
          <a:ea typeface="+mn-ea"/>
          <a:cs typeface="+mn-cs"/>
        </a:defRPr>
      </a:lvl6pPr>
      <a:lvl7pPr marL="2743131" algn="l" defTabSz="914377" rtl="0" eaLnBrk="1" latinLnBrk="0" hangingPunct="1">
        <a:defRPr kumimoji="1" sz="1800" kern="1200">
          <a:solidFill>
            <a:schemeClr val="tx1"/>
          </a:solidFill>
          <a:latin typeface="+mn-lt"/>
          <a:ea typeface="+mn-ea"/>
          <a:cs typeface="+mn-cs"/>
        </a:defRPr>
      </a:lvl7pPr>
      <a:lvl8pPr marL="3200320" algn="l" defTabSz="914377" rtl="0" eaLnBrk="1" latinLnBrk="0" hangingPunct="1">
        <a:defRPr kumimoji="1" sz="1800" kern="1200">
          <a:solidFill>
            <a:schemeClr val="tx1"/>
          </a:solidFill>
          <a:latin typeface="+mn-lt"/>
          <a:ea typeface="+mn-ea"/>
          <a:cs typeface="+mn-cs"/>
        </a:defRPr>
      </a:lvl8pPr>
      <a:lvl9pPr marL="3657509" algn="l" defTabSz="914377"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9.pn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image" Target="../media/image122.png"/><Relationship Id="rId1" Type="http://schemas.openxmlformats.org/officeDocument/2006/relationships/slideLayout" Target="../slideLayouts/slideLayout12.xml"/><Relationship Id="rId5" Type="http://schemas.microsoft.com/office/2007/relationships/hdphoto" Target="../media/hdphoto6.wdp"/><Relationship Id="rId4" Type="http://schemas.openxmlformats.org/officeDocument/2006/relationships/image" Target="../media/image124.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0.xml"/><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10.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microsoft.com/office/2007/relationships/hdphoto" Target="../media/hdphoto2.wdp"/><Relationship Id="rId12"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10.xml"/><Relationship Id="rId6" Type="http://schemas.openxmlformats.org/officeDocument/2006/relationships/image" Target="../media/image24.png"/><Relationship Id="rId11" Type="http://schemas.openxmlformats.org/officeDocument/2006/relationships/image" Target="../media/image28.png"/><Relationship Id="rId5" Type="http://schemas.microsoft.com/office/2007/relationships/hdphoto" Target="../media/hdphoto1.wdp"/><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8" Type="http://schemas.openxmlformats.org/officeDocument/2006/relationships/image" Target="../media/image46.gif"/><Relationship Id="rId13" Type="http://schemas.openxmlformats.org/officeDocument/2006/relationships/oleObject" Target="../embeddings/oleObject2.bin"/><Relationship Id="rId3" Type="http://schemas.openxmlformats.org/officeDocument/2006/relationships/notesSlide" Target="../notesSlides/notesSlide2.xml"/><Relationship Id="rId7" Type="http://schemas.openxmlformats.org/officeDocument/2006/relationships/image" Target="../media/image45.png"/><Relationship Id="rId12" Type="http://schemas.openxmlformats.org/officeDocument/2006/relationships/image" Target="../media/image48.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microsoft.com/office/2007/relationships/hdphoto" Target="../media/hdphoto3.wdp"/><Relationship Id="rId11" Type="http://schemas.openxmlformats.org/officeDocument/2006/relationships/image" Target="../media/image47.emf"/><Relationship Id="rId5" Type="http://schemas.openxmlformats.org/officeDocument/2006/relationships/image" Target="../media/image44.png"/><Relationship Id="rId10" Type="http://schemas.openxmlformats.org/officeDocument/2006/relationships/image" Target="../media/image41.wmf"/><Relationship Id="rId4" Type="http://schemas.openxmlformats.org/officeDocument/2006/relationships/image" Target="../media/image43.png"/><Relationship Id="rId9" Type="http://schemas.openxmlformats.org/officeDocument/2006/relationships/oleObject" Target="../embeddings/oleObject1.bin"/><Relationship Id="rId14" Type="http://schemas.openxmlformats.org/officeDocument/2006/relationships/image" Target="../media/image42.wmf"/></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8.xml"/><Relationship Id="rId6" Type="http://schemas.openxmlformats.org/officeDocument/2006/relationships/image" Target="../media/image61.emf"/><Relationship Id="rId5" Type="http://schemas.openxmlformats.org/officeDocument/2006/relationships/image" Target="../media/image60.emf"/><Relationship Id="rId4" Type="http://schemas.openxmlformats.org/officeDocument/2006/relationships/image" Target="../media/image59.emf"/></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emf"/><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69.png"/><Relationship Id="rId4" Type="http://schemas.openxmlformats.org/officeDocument/2006/relationships/image" Target="../media/image46.gif"/></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3.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88.png"/><Relationship Id="rId7" Type="http://schemas.microsoft.com/office/2007/relationships/hdphoto" Target="../media/hdphoto5.wdp"/><Relationship Id="rId2" Type="http://schemas.openxmlformats.org/officeDocument/2006/relationships/image" Target="../media/image87.png"/><Relationship Id="rId1" Type="http://schemas.openxmlformats.org/officeDocument/2006/relationships/slideLayout" Target="../slideLayouts/slideLayout8.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3.xml"/><Relationship Id="rId5" Type="http://schemas.openxmlformats.org/officeDocument/2006/relationships/image" Target="../media/image98.png"/><Relationship Id="rId4" Type="http://schemas.openxmlformats.org/officeDocument/2006/relationships/image" Target="../media/image97.png"/></Relationships>
</file>

<file path=ppt/slides/_rels/slide8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3.xml"/><Relationship Id="rId5" Type="http://schemas.openxmlformats.org/officeDocument/2006/relationships/image" Target="../media/image100.png"/><Relationship Id="rId4" Type="http://schemas.openxmlformats.org/officeDocument/2006/relationships/image" Target="../media/image99.png"/></Relationships>
</file>

<file path=ppt/slides/_rels/slide8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正方形/長方形 5"/>
          <p:cNvSpPr/>
          <p:nvPr/>
        </p:nvSpPr>
        <p:spPr>
          <a:xfrm>
            <a:off x="2562145" y="539552"/>
            <a:ext cx="4030269" cy="1569660"/>
          </a:xfrm>
          <a:prstGeom prst="rect">
            <a:avLst/>
          </a:prstGeom>
        </p:spPr>
        <p:txBody>
          <a:bodyPr wrap="none">
            <a:spAutoFit/>
          </a:bodyPr>
          <a:lstStyle/>
          <a:p>
            <a:pPr algn="ctr"/>
            <a:r>
              <a:rPr lang="en-US" altLang="ja-JP" sz="4800" dirty="0" smtClean="0"/>
              <a:t>GAP</a:t>
            </a:r>
            <a:r>
              <a:rPr lang="ja-JP" altLang="en-US" sz="4800" dirty="0" smtClean="0"/>
              <a:t>学習</a:t>
            </a:r>
            <a:r>
              <a:rPr lang="en-US" altLang="ja-JP" sz="4800" dirty="0" smtClean="0"/>
              <a:t/>
            </a:r>
            <a:br>
              <a:rPr lang="en-US" altLang="ja-JP" sz="4800" dirty="0" smtClean="0"/>
            </a:br>
            <a:r>
              <a:rPr lang="ja-JP" altLang="en-US" sz="4800" dirty="0" smtClean="0"/>
              <a:t>授業用スライド</a:t>
            </a:r>
            <a:endParaRPr lang="en-US" altLang="ja-JP" sz="4800" dirty="0" smtClean="0"/>
          </a:p>
        </p:txBody>
      </p:sp>
      <p:sp>
        <p:nvSpPr>
          <p:cNvPr id="10" name="テキスト ボックス 9"/>
          <p:cNvSpPr txBox="1"/>
          <p:nvPr/>
        </p:nvSpPr>
        <p:spPr>
          <a:xfrm>
            <a:off x="3431690" y="6324337"/>
            <a:ext cx="6400800" cy="369332"/>
          </a:xfrm>
          <a:prstGeom prst="rect">
            <a:avLst/>
          </a:prstGeom>
          <a:noFill/>
        </p:spPr>
        <p:txBody>
          <a:bodyPr wrap="square" rtlCol="0">
            <a:spAutoFit/>
          </a:bodyPr>
          <a:lstStyle/>
          <a:p>
            <a:r>
              <a:rPr kumimoji="1" lang="ja-JP" altLang="en-US" dirty="0" smtClean="0"/>
              <a:t>製作：農業高校</a:t>
            </a:r>
            <a:r>
              <a:rPr kumimoji="1" lang="en-US" altLang="ja-JP" dirty="0" smtClean="0"/>
              <a:t>GAP</a:t>
            </a:r>
            <a:r>
              <a:rPr kumimoji="1" lang="ja-JP" altLang="en-US" dirty="0" smtClean="0"/>
              <a:t>教材作成部会／</a:t>
            </a:r>
            <a:r>
              <a:rPr kumimoji="1" lang="en-US" altLang="ja-JP" dirty="0" err="1" smtClean="0"/>
              <a:t>illustration©</a:t>
            </a:r>
            <a:r>
              <a:rPr lang="en-US" altLang="ja-JP" i="1" dirty="0" err="1" smtClean="0"/>
              <a:t>Yuki.J</a:t>
            </a:r>
            <a:endParaRPr kumimoji="1" lang="ja-JP" altLang="en-US" i="1" dirty="0"/>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39" y="2326428"/>
            <a:ext cx="8864497" cy="3148860"/>
          </a:xfrm>
          <a:prstGeom prst="rect">
            <a:avLst/>
          </a:prstGeom>
        </p:spPr>
      </p:pic>
    </p:spTree>
    <p:extLst>
      <p:ext uri="{BB962C8B-B14F-4D97-AF65-F5344CB8AC3E}">
        <p14:creationId xmlns:p14="http://schemas.microsoft.com/office/powerpoint/2010/main" val="6629414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p:cNvPicPr/>
          <p:nvPr/>
        </p:nvPicPr>
        <p:blipFill rotWithShape="1">
          <a:blip r:embed="rId2" cstate="print">
            <a:extLst>
              <a:ext uri="{28A0092B-C50C-407E-A947-70E740481C1C}">
                <a14:useLocalDpi xmlns:a14="http://schemas.microsoft.com/office/drawing/2010/main" val="0"/>
              </a:ext>
            </a:extLst>
          </a:blip>
          <a:srcRect/>
          <a:stretch/>
        </p:blipFill>
        <p:spPr bwMode="auto">
          <a:xfrm>
            <a:off x="6935197" y="4571483"/>
            <a:ext cx="2132591" cy="1972080"/>
          </a:xfrm>
          <a:prstGeom prst="rect">
            <a:avLst/>
          </a:prstGeom>
          <a:ln w="9525" cap="flat" cmpd="sng" algn="ctr">
            <a:noFill/>
            <a:prstDash val="solid"/>
            <a:round/>
            <a:headEnd type="none" w="med" len="med"/>
            <a:tailEnd type="none" w="med" len="med"/>
          </a:ln>
          <a:extLst>
            <a:ext uri="{53640926-AAD7-44D8-BBD7-CCE9431645EC}">
              <a14:shadowObscured xmlns:a14="http://schemas.microsoft.com/office/drawing/2010/main"/>
            </a:ext>
          </a:extLst>
        </p:spPr>
      </p:pic>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10</a:t>
            </a:fld>
            <a:endParaRPr lang="en-US" altLang="ja-JP" dirty="0">
              <a:solidFill>
                <a:prstClr val="black"/>
              </a:solidFill>
            </a:endParaRPr>
          </a:p>
        </p:txBody>
      </p:sp>
      <p:sp>
        <p:nvSpPr>
          <p:cNvPr id="7" name="テキスト ボックス 6"/>
          <p:cNvSpPr txBox="1"/>
          <p:nvPr/>
        </p:nvSpPr>
        <p:spPr>
          <a:xfrm>
            <a:off x="886330" y="1607879"/>
            <a:ext cx="6094938" cy="400110"/>
          </a:xfrm>
          <a:prstGeom prst="rect">
            <a:avLst/>
          </a:prstGeom>
          <a:noFill/>
        </p:spPr>
        <p:txBody>
          <a:bodyPr wrap="none" rtlCol="0">
            <a:spAutoFit/>
          </a:bodyPr>
          <a:lstStyle/>
          <a:p>
            <a:r>
              <a:rPr lang="en-US" altLang="ja-JP" sz="2000" dirty="0" smtClean="0"/>
              <a:t>2012</a:t>
            </a:r>
            <a:r>
              <a:rPr lang="ja-JP" altLang="en-US" sz="2000" dirty="0" smtClean="0"/>
              <a:t>年　白菜の浅漬け　北海道　患者</a:t>
            </a:r>
            <a:r>
              <a:rPr lang="en-US" altLang="ja-JP" sz="2000" dirty="0" smtClean="0"/>
              <a:t>169</a:t>
            </a:r>
            <a:r>
              <a:rPr lang="ja-JP" altLang="en-US" sz="2000" dirty="0" smtClean="0"/>
              <a:t>人　</a:t>
            </a:r>
            <a:r>
              <a:rPr lang="en-US" altLang="ja-JP" sz="2000" dirty="0" smtClean="0"/>
              <a:t>8</a:t>
            </a:r>
            <a:r>
              <a:rPr lang="ja-JP" altLang="en-US" sz="2000" dirty="0" smtClean="0"/>
              <a:t>人死亡</a:t>
            </a:r>
            <a:endParaRPr lang="en-US" altLang="ja-JP" sz="2000" dirty="0" smtClean="0"/>
          </a:p>
        </p:txBody>
      </p:sp>
      <p:sp>
        <p:nvSpPr>
          <p:cNvPr id="8" name="テキスト ボックス 7"/>
          <p:cNvSpPr txBox="1"/>
          <p:nvPr/>
        </p:nvSpPr>
        <p:spPr>
          <a:xfrm>
            <a:off x="1209249" y="1990552"/>
            <a:ext cx="6792244" cy="1015663"/>
          </a:xfrm>
          <a:prstGeom prst="rect">
            <a:avLst/>
          </a:prstGeom>
          <a:noFill/>
        </p:spPr>
        <p:txBody>
          <a:bodyPr wrap="none" rtlCol="0">
            <a:spAutoFit/>
          </a:bodyPr>
          <a:lstStyle/>
          <a:p>
            <a:pPr marL="285750" indent="-285750">
              <a:buFont typeface="Arial" panose="020B0604020202020204" pitchFamily="34" charset="0"/>
              <a:buChar char="•"/>
            </a:pPr>
            <a:r>
              <a:rPr kumimoji="1" lang="ja-JP" altLang="en-US" sz="2000" dirty="0" smtClean="0"/>
              <a:t>腸管出血性大腸菌　</a:t>
            </a:r>
            <a:r>
              <a:rPr kumimoji="1" lang="en-US" altLang="ja-JP" sz="2000" dirty="0" smtClean="0"/>
              <a:t>O-157</a:t>
            </a:r>
          </a:p>
          <a:p>
            <a:pPr marL="285750" indent="-285750">
              <a:buFont typeface="Arial" panose="020B0604020202020204" pitchFamily="34" charset="0"/>
              <a:buChar char="•"/>
            </a:pPr>
            <a:r>
              <a:rPr lang="ja-JP" altLang="en-US" sz="2000" dirty="0" smtClean="0"/>
              <a:t>汚染元として工場の人と水に加え、原料の白菜が疑われた</a:t>
            </a:r>
            <a:endParaRPr lang="en-US" altLang="ja-JP" sz="2000" dirty="0" smtClean="0"/>
          </a:p>
          <a:p>
            <a:pPr marL="285750" indent="-285750">
              <a:buFont typeface="Arial" panose="020B0604020202020204" pitchFamily="34" charset="0"/>
              <a:buChar char="•"/>
            </a:pPr>
            <a:r>
              <a:rPr kumimoji="1" lang="ja-JP" altLang="en-US" sz="2000" dirty="0" smtClean="0"/>
              <a:t>白菜への汚染原因として、牛糞堆肥が疑われた</a:t>
            </a:r>
            <a:endParaRPr kumimoji="1" lang="ja-JP" altLang="en-US" sz="2000" dirty="0"/>
          </a:p>
        </p:txBody>
      </p:sp>
      <p:sp>
        <p:nvSpPr>
          <p:cNvPr id="9" name="テキスト ボックス 8"/>
          <p:cNvSpPr txBox="1"/>
          <p:nvPr/>
        </p:nvSpPr>
        <p:spPr>
          <a:xfrm>
            <a:off x="879296" y="3087446"/>
            <a:ext cx="6047040" cy="400110"/>
          </a:xfrm>
          <a:prstGeom prst="rect">
            <a:avLst/>
          </a:prstGeom>
          <a:noFill/>
        </p:spPr>
        <p:txBody>
          <a:bodyPr wrap="none" rtlCol="0">
            <a:spAutoFit/>
          </a:bodyPr>
          <a:lstStyle/>
          <a:p>
            <a:r>
              <a:rPr lang="en-US" altLang="ja-JP" sz="2000" dirty="0" smtClean="0"/>
              <a:t>201</a:t>
            </a:r>
            <a:r>
              <a:rPr lang="en-US" altLang="ja-JP" sz="2000" dirty="0"/>
              <a:t>1</a:t>
            </a:r>
            <a:r>
              <a:rPr lang="ja-JP" altLang="en-US" sz="2000" dirty="0" smtClean="0"/>
              <a:t>年　なすと大葉のもみ漬け　栃木県　患者　</a:t>
            </a:r>
            <a:r>
              <a:rPr lang="en-US" altLang="ja-JP" sz="2000" dirty="0" smtClean="0"/>
              <a:t>15</a:t>
            </a:r>
            <a:r>
              <a:rPr lang="ja-JP" altLang="en-US" sz="2000" dirty="0" smtClean="0"/>
              <a:t>人</a:t>
            </a:r>
            <a:endParaRPr lang="en-US" altLang="ja-JP" sz="2000" dirty="0" smtClean="0"/>
          </a:p>
        </p:txBody>
      </p:sp>
      <p:sp>
        <p:nvSpPr>
          <p:cNvPr id="10" name="テキスト ボックス 9"/>
          <p:cNvSpPr txBox="1"/>
          <p:nvPr/>
        </p:nvSpPr>
        <p:spPr>
          <a:xfrm>
            <a:off x="1202215" y="3470119"/>
            <a:ext cx="5479385" cy="400110"/>
          </a:xfrm>
          <a:prstGeom prst="rect">
            <a:avLst/>
          </a:prstGeom>
          <a:noFill/>
        </p:spPr>
        <p:txBody>
          <a:bodyPr wrap="none" rtlCol="0">
            <a:spAutoFit/>
          </a:bodyPr>
          <a:lstStyle/>
          <a:p>
            <a:pPr marL="285750" indent="-285750">
              <a:buFont typeface="Arial" panose="020B0604020202020204" pitchFamily="34" charset="0"/>
              <a:buChar char="•"/>
            </a:pPr>
            <a:r>
              <a:rPr lang="ja-JP" altLang="en-US" sz="2000" dirty="0" smtClean="0"/>
              <a:t>原料大葉から腸管出血性大腸菌　</a:t>
            </a:r>
            <a:r>
              <a:rPr lang="en-US" altLang="ja-JP" sz="2000" dirty="0" smtClean="0"/>
              <a:t>O-145 </a:t>
            </a:r>
            <a:r>
              <a:rPr lang="ja-JP" altLang="en-US" sz="2000" dirty="0" smtClean="0"/>
              <a:t>検出</a:t>
            </a:r>
            <a:endParaRPr kumimoji="1" lang="en-US" altLang="ja-JP" sz="2000" dirty="0" smtClean="0"/>
          </a:p>
        </p:txBody>
      </p:sp>
      <p:sp>
        <p:nvSpPr>
          <p:cNvPr id="11" name="テキスト ボックス 10"/>
          <p:cNvSpPr txBox="1"/>
          <p:nvPr/>
        </p:nvSpPr>
        <p:spPr>
          <a:xfrm>
            <a:off x="886330" y="3908241"/>
            <a:ext cx="6337184" cy="400110"/>
          </a:xfrm>
          <a:prstGeom prst="rect">
            <a:avLst/>
          </a:prstGeom>
          <a:noFill/>
        </p:spPr>
        <p:txBody>
          <a:bodyPr wrap="none" rtlCol="0">
            <a:spAutoFit/>
          </a:bodyPr>
          <a:lstStyle/>
          <a:p>
            <a:r>
              <a:rPr lang="en-US" altLang="ja-JP" sz="2000" dirty="0" smtClean="0"/>
              <a:t>201</a:t>
            </a:r>
            <a:r>
              <a:rPr lang="en-US" altLang="ja-JP" sz="2000" dirty="0"/>
              <a:t>1</a:t>
            </a:r>
            <a:r>
              <a:rPr lang="ja-JP" altLang="en-US" sz="2000" dirty="0" smtClean="0"/>
              <a:t>年　有機スプラウト　ドイツ　患者</a:t>
            </a:r>
            <a:r>
              <a:rPr lang="en-US" altLang="ja-JP" sz="2000" dirty="0" smtClean="0"/>
              <a:t>4,321</a:t>
            </a:r>
            <a:r>
              <a:rPr lang="ja-JP" altLang="en-US" sz="2000" dirty="0" smtClean="0"/>
              <a:t>人　</a:t>
            </a:r>
            <a:r>
              <a:rPr lang="en-US" altLang="ja-JP" sz="2000" dirty="0" smtClean="0"/>
              <a:t>50</a:t>
            </a:r>
            <a:r>
              <a:rPr lang="ja-JP" altLang="en-US" sz="2000" dirty="0" smtClean="0"/>
              <a:t>人死亡</a:t>
            </a:r>
            <a:endParaRPr lang="en-US" altLang="ja-JP" sz="2000" dirty="0" smtClean="0"/>
          </a:p>
        </p:txBody>
      </p:sp>
      <p:sp>
        <p:nvSpPr>
          <p:cNvPr id="12" name="テキスト ボックス 11"/>
          <p:cNvSpPr txBox="1"/>
          <p:nvPr/>
        </p:nvSpPr>
        <p:spPr>
          <a:xfrm>
            <a:off x="1209249" y="4290914"/>
            <a:ext cx="7059946" cy="400110"/>
          </a:xfrm>
          <a:prstGeom prst="rect">
            <a:avLst/>
          </a:prstGeom>
          <a:noFill/>
        </p:spPr>
        <p:txBody>
          <a:bodyPr wrap="none" rtlCol="0">
            <a:spAutoFit/>
          </a:bodyPr>
          <a:lstStyle/>
          <a:p>
            <a:pPr marL="285750" indent="-285750">
              <a:buFont typeface="Arial" panose="020B0604020202020204" pitchFamily="34" charset="0"/>
              <a:buChar char="•"/>
            </a:pPr>
            <a:r>
              <a:rPr lang="ja-JP" altLang="en-US" sz="2000" dirty="0" smtClean="0"/>
              <a:t>腸管出血性大腸菌　</a:t>
            </a:r>
            <a:r>
              <a:rPr lang="en-US" altLang="ja-JP" sz="2000" dirty="0" smtClean="0"/>
              <a:t>O-104</a:t>
            </a:r>
            <a:r>
              <a:rPr lang="ja-JP" altLang="en-US" sz="2000" dirty="0" smtClean="0"/>
              <a:t>　スプラウト種子が汚染源とされる</a:t>
            </a:r>
            <a:endParaRPr kumimoji="1" lang="en-US" altLang="ja-JP" sz="2000" dirty="0" smtClean="0"/>
          </a:p>
        </p:txBody>
      </p:sp>
      <p:sp>
        <p:nvSpPr>
          <p:cNvPr id="16" name="テキスト ボックス 15"/>
          <p:cNvSpPr txBox="1"/>
          <p:nvPr/>
        </p:nvSpPr>
        <p:spPr>
          <a:xfrm>
            <a:off x="778692" y="122294"/>
            <a:ext cx="4459875" cy="400110"/>
          </a:xfrm>
          <a:prstGeom prst="rect">
            <a:avLst/>
          </a:prstGeom>
          <a:noFill/>
        </p:spPr>
        <p:txBody>
          <a:bodyPr wrap="none" rtlCol="0">
            <a:spAutoFit/>
          </a:bodyPr>
          <a:lstStyle/>
          <a:p>
            <a:r>
              <a:rPr kumimoji="1" lang="ja-JP" altLang="en-US" sz="2000" dirty="0" smtClean="0"/>
              <a:t>農産物由来の病原菌による食中毒事故</a:t>
            </a:r>
            <a:endParaRPr kumimoji="1" lang="ja-JP" altLang="en-US" sz="2000" dirty="0"/>
          </a:p>
        </p:txBody>
      </p:sp>
      <p:cxnSp>
        <p:nvCxnSpPr>
          <p:cNvPr id="19" name="直線コネクタ 18"/>
          <p:cNvCxnSpPr/>
          <p:nvPr/>
        </p:nvCxnSpPr>
        <p:spPr>
          <a:xfrm>
            <a:off x="778692" y="512131"/>
            <a:ext cx="7490503" cy="10273"/>
          </a:xfrm>
          <a:prstGeom prst="line">
            <a:avLst/>
          </a:prstGeom>
          <a:ln w="57150"/>
        </p:spPr>
        <p:style>
          <a:lnRef idx="1">
            <a:schemeClr val="accent4"/>
          </a:lnRef>
          <a:fillRef idx="0">
            <a:schemeClr val="accent4"/>
          </a:fillRef>
          <a:effectRef idx="0">
            <a:schemeClr val="accent4"/>
          </a:effectRef>
          <a:fontRef idx="minor">
            <a:schemeClr val="tx1"/>
          </a:fontRef>
        </p:style>
      </p:cxnSp>
      <p:sp>
        <p:nvSpPr>
          <p:cNvPr id="2" name="雲形吹き出し 1"/>
          <p:cNvSpPr/>
          <p:nvPr/>
        </p:nvSpPr>
        <p:spPr>
          <a:xfrm>
            <a:off x="627114" y="4692164"/>
            <a:ext cx="6221214" cy="1822316"/>
          </a:xfrm>
          <a:prstGeom prst="cloudCallout">
            <a:avLst>
              <a:gd name="adj1" fmla="val -42886"/>
              <a:gd name="adj2" fmla="val 39423"/>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solidFill>
                <a:schemeClr val="tx1"/>
              </a:solidFill>
            </a:endParaRPr>
          </a:p>
        </p:txBody>
      </p:sp>
      <p:sp>
        <p:nvSpPr>
          <p:cNvPr id="4" name="テキスト ボックス 3"/>
          <p:cNvSpPr txBox="1"/>
          <p:nvPr/>
        </p:nvSpPr>
        <p:spPr>
          <a:xfrm>
            <a:off x="821424" y="4919970"/>
            <a:ext cx="5832594" cy="1323439"/>
          </a:xfrm>
          <a:prstGeom prst="rect">
            <a:avLst/>
          </a:prstGeom>
          <a:noFill/>
        </p:spPr>
        <p:txBody>
          <a:bodyPr wrap="square" rtlCol="0">
            <a:spAutoFit/>
          </a:bodyPr>
          <a:lstStyle/>
          <a:p>
            <a:pPr algn="ctr"/>
            <a:r>
              <a:rPr kumimoji="1" lang="ja-JP" altLang="en-US" sz="1600" dirty="0" smtClean="0"/>
              <a:t>農産物に由来する食中毒事故が起こり続けている。</a:t>
            </a:r>
            <a:endParaRPr kumimoji="1" lang="en-US" altLang="ja-JP" sz="1600" dirty="0" smtClean="0"/>
          </a:p>
          <a:p>
            <a:pPr algn="ctr"/>
            <a:r>
              <a:rPr kumimoji="1" lang="ja-JP" altLang="en-US" sz="1600" dirty="0" smtClean="0"/>
              <a:t>この原因のひとつは、食品加工保存技術の進歩によって、</a:t>
            </a:r>
            <a:endParaRPr kumimoji="1" lang="en-US" altLang="ja-JP" sz="1600" dirty="0" smtClean="0"/>
          </a:p>
          <a:p>
            <a:pPr algn="ctr"/>
            <a:r>
              <a:rPr kumimoji="1" lang="ja-JP" altLang="en-US" sz="1600" dirty="0" smtClean="0"/>
              <a:t>腐りにくく棚持ちする食品になっていること。</a:t>
            </a:r>
            <a:endParaRPr kumimoji="1" lang="en-US" altLang="ja-JP" sz="1600" dirty="0" smtClean="0"/>
          </a:p>
          <a:p>
            <a:pPr algn="ctr"/>
            <a:r>
              <a:rPr kumimoji="1" lang="ja-JP" altLang="en-US" sz="1600" dirty="0" smtClean="0"/>
              <a:t>食品は腐らないのに、目に見えない病原性微生物は</a:t>
            </a:r>
            <a:r>
              <a:rPr kumimoji="1" lang="en-US" altLang="ja-JP" sz="1600" dirty="0" smtClean="0"/>
              <a:t/>
            </a:r>
            <a:br>
              <a:rPr kumimoji="1" lang="en-US" altLang="ja-JP" sz="1600" dirty="0" smtClean="0"/>
            </a:br>
            <a:r>
              <a:rPr kumimoji="1" lang="ja-JP" altLang="en-US" sz="1600" dirty="0" smtClean="0"/>
              <a:t>増殖していく･･･食品安全リスクは増大している</a:t>
            </a:r>
            <a:endParaRPr kumimoji="1" lang="ja-JP" altLang="en-US" sz="1600" dirty="0"/>
          </a:p>
        </p:txBody>
      </p:sp>
      <p:sp>
        <p:nvSpPr>
          <p:cNvPr id="15" name="テキスト ボックス 14"/>
          <p:cNvSpPr txBox="1"/>
          <p:nvPr/>
        </p:nvSpPr>
        <p:spPr>
          <a:xfrm>
            <a:off x="886330" y="765799"/>
            <a:ext cx="7962436" cy="400110"/>
          </a:xfrm>
          <a:prstGeom prst="rect">
            <a:avLst/>
          </a:prstGeom>
          <a:noFill/>
        </p:spPr>
        <p:txBody>
          <a:bodyPr wrap="none" rtlCol="0">
            <a:spAutoFit/>
          </a:bodyPr>
          <a:lstStyle/>
          <a:p>
            <a:r>
              <a:rPr lang="en-US" altLang="ja-JP" sz="2000" dirty="0" smtClean="0"/>
              <a:t>2016</a:t>
            </a:r>
            <a:r>
              <a:rPr lang="ja-JP" altLang="en-US" sz="2000" dirty="0" smtClean="0"/>
              <a:t>年　「キュウリのゆかりあえ」　千葉県・東京都　患者３２人　</a:t>
            </a:r>
            <a:r>
              <a:rPr lang="en-US" altLang="ja-JP" sz="2000" dirty="0" smtClean="0"/>
              <a:t>6</a:t>
            </a:r>
            <a:r>
              <a:rPr lang="ja-JP" altLang="en-US" sz="2000" dirty="0" smtClean="0"/>
              <a:t>人死亡</a:t>
            </a:r>
            <a:endParaRPr lang="en-US" altLang="ja-JP" sz="2000" dirty="0" smtClean="0"/>
          </a:p>
        </p:txBody>
      </p:sp>
      <p:sp>
        <p:nvSpPr>
          <p:cNvPr id="17" name="テキスト ボックス 16"/>
          <p:cNvSpPr txBox="1"/>
          <p:nvPr/>
        </p:nvSpPr>
        <p:spPr>
          <a:xfrm>
            <a:off x="1209249" y="1148472"/>
            <a:ext cx="5527475" cy="400110"/>
          </a:xfrm>
          <a:prstGeom prst="rect">
            <a:avLst/>
          </a:prstGeom>
          <a:noFill/>
        </p:spPr>
        <p:txBody>
          <a:bodyPr wrap="none" rtlCol="0">
            <a:spAutoFit/>
          </a:bodyPr>
          <a:lstStyle/>
          <a:p>
            <a:pPr marL="285750" indent="-285750">
              <a:buFont typeface="Arial" panose="020B0604020202020204" pitchFamily="34" charset="0"/>
              <a:buChar char="•"/>
            </a:pPr>
            <a:r>
              <a:rPr lang="ja-JP" altLang="en-US" sz="2000" dirty="0"/>
              <a:t>原料のキュウリから</a:t>
            </a:r>
            <a:r>
              <a:rPr kumimoji="1" lang="ja-JP" altLang="en-US" sz="2000" dirty="0" smtClean="0"/>
              <a:t>腸管出血性大腸菌　</a:t>
            </a:r>
            <a:r>
              <a:rPr kumimoji="1" lang="en-US" altLang="ja-JP" sz="2000" dirty="0" smtClean="0"/>
              <a:t>O-157</a:t>
            </a:r>
          </a:p>
        </p:txBody>
      </p:sp>
    </p:spTree>
    <p:extLst>
      <p:ext uri="{BB962C8B-B14F-4D97-AF65-F5344CB8AC3E}">
        <p14:creationId xmlns:p14="http://schemas.microsoft.com/office/powerpoint/2010/main" val="188882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2" grpId="0" animBg="1"/>
      <p:bldP spid="4" grpId="0"/>
      <p:bldP spid="15" grpId="0"/>
      <p:bldP spid="1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smtClean="0"/>
              <a:t>解答例</a:t>
            </a:r>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100</a:t>
            </a:fld>
            <a:endParaRPr lang="en-US" altLang="ja-JP" dirty="0">
              <a:solidFill>
                <a:prstClr val="black"/>
              </a:solidFill>
            </a:endParaRPr>
          </a:p>
        </p:txBody>
      </p:sp>
      <p:pic>
        <p:nvPicPr>
          <p:cNvPr id="4" name="図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140" y="321945"/>
            <a:ext cx="8884696" cy="4262120"/>
          </a:xfrm>
          <a:prstGeom prst="rect">
            <a:avLst/>
          </a:prstGeom>
          <a:noFill/>
          <a:ln>
            <a:noFill/>
          </a:ln>
        </p:spPr>
      </p:pic>
      <p:sp>
        <p:nvSpPr>
          <p:cNvPr id="5" name="正方形/長方形 4"/>
          <p:cNvSpPr/>
          <p:nvPr/>
        </p:nvSpPr>
        <p:spPr>
          <a:xfrm>
            <a:off x="1320501" y="5053685"/>
            <a:ext cx="6502997" cy="954107"/>
          </a:xfrm>
          <a:prstGeom prst="rect">
            <a:avLst/>
          </a:prstGeom>
        </p:spPr>
        <p:txBody>
          <a:bodyPr wrap="square">
            <a:spAutoFit/>
          </a:bodyPr>
          <a:lstStyle/>
          <a:p>
            <a:r>
              <a:rPr lang="en-US" altLang="ja-JP" sz="2800" dirty="0" smtClean="0"/>
              <a:t>※</a:t>
            </a:r>
            <a:r>
              <a:rPr lang="ja-JP" altLang="en-US" sz="2800" dirty="0" smtClean="0"/>
              <a:t>答えは一つではありません。</a:t>
            </a:r>
            <a:r>
              <a:rPr lang="en-US" altLang="ja-JP" sz="2800" dirty="0" smtClean="0"/>
              <a:t/>
            </a:r>
            <a:br>
              <a:rPr lang="en-US" altLang="ja-JP" sz="2800" dirty="0" smtClean="0"/>
            </a:br>
            <a:r>
              <a:rPr lang="ja-JP" altLang="en-US" sz="2800" dirty="0" smtClean="0"/>
              <a:t>　 いろんな対策があります。</a:t>
            </a:r>
            <a:endParaRPr lang="ja-JP" altLang="en-US" sz="2800" dirty="0"/>
          </a:p>
        </p:txBody>
      </p:sp>
      <p:pic>
        <p:nvPicPr>
          <p:cNvPr id="6" name="図 5"/>
          <p:cNvPicPr/>
          <p:nvPr/>
        </p:nvPicPr>
        <p:blipFill rotWithShape="1">
          <a:blip r:embed="rId3" cstate="print">
            <a:extLst>
              <a:ext uri="{28A0092B-C50C-407E-A947-70E740481C1C}">
                <a14:useLocalDpi xmlns:a14="http://schemas.microsoft.com/office/drawing/2010/main" val="0"/>
              </a:ext>
            </a:extLst>
          </a:blip>
          <a:srcRect b="-329"/>
          <a:stretch/>
        </p:blipFill>
        <p:spPr bwMode="auto">
          <a:xfrm>
            <a:off x="5684498" y="4263173"/>
            <a:ext cx="2995268" cy="29066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3307364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smtClean="0"/>
              <a:t>トイレ</a:t>
            </a:r>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101</a:t>
            </a:fld>
            <a:endParaRPr lang="en-US" altLang="ja-JP" dirty="0">
              <a:solidFill>
                <a:prstClr val="black"/>
              </a:solidFill>
            </a:endParaRPr>
          </a:p>
        </p:txBody>
      </p:sp>
      <p:grpSp>
        <p:nvGrpSpPr>
          <p:cNvPr id="4" name="グループ化 3"/>
          <p:cNvGrpSpPr/>
          <p:nvPr/>
        </p:nvGrpSpPr>
        <p:grpSpPr>
          <a:xfrm>
            <a:off x="775148" y="1431795"/>
            <a:ext cx="8100882" cy="4732337"/>
            <a:chOff x="0" y="0"/>
            <a:chExt cx="6448770" cy="3767648"/>
          </a:xfrm>
        </p:grpSpPr>
        <p:pic>
          <p:nvPicPr>
            <p:cNvPr id="5" name="図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380302" y="91441"/>
              <a:ext cx="3068468" cy="3676207"/>
            </a:xfrm>
            <a:prstGeom prst="rect">
              <a:avLst/>
            </a:prstGeom>
          </p:spPr>
        </p:pic>
        <p:pic>
          <p:nvPicPr>
            <p:cNvPr id="6" name="図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3926598" cy="3676207"/>
            </a:xfrm>
            <a:prstGeom prst="rect">
              <a:avLst/>
            </a:prstGeom>
          </p:spPr>
        </p:pic>
      </p:grpSp>
    </p:spTree>
    <p:extLst>
      <p:ext uri="{BB962C8B-B14F-4D97-AF65-F5344CB8AC3E}">
        <p14:creationId xmlns:p14="http://schemas.microsoft.com/office/powerpoint/2010/main" val="181098004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pPr marL="0" indent="0">
              <a:buNone/>
            </a:pPr>
            <a:endParaRPr kumimoji="1" lang="en-US" altLang="ja-JP" sz="9600" dirty="0" smtClean="0"/>
          </a:p>
          <a:p>
            <a:pPr marL="0" indent="0" algn="ctr">
              <a:buNone/>
            </a:pPr>
            <a:r>
              <a:rPr kumimoji="1" lang="ja-JP" altLang="en-US" sz="9600" dirty="0" smtClean="0"/>
              <a:t>適切な農場運営</a:t>
            </a:r>
            <a:endParaRPr kumimoji="1" lang="en-US" altLang="ja-JP" sz="9600" dirty="0" smtClean="0"/>
          </a:p>
          <a:p>
            <a:pPr marL="0" indent="0" algn="ctr">
              <a:buNone/>
            </a:pPr>
            <a:r>
              <a:rPr kumimoji="1" lang="ja-JP" altLang="en-US" sz="9600" dirty="0" smtClean="0"/>
              <a:t>（マネジメント）</a:t>
            </a:r>
            <a:endParaRPr kumimoji="1" lang="ja-JP" altLang="en-US" sz="9600"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102</a:t>
            </a:fld>
            <a:endParaRPr lang="en-US" altLang="ja-JP" dirty="0">
              <a:solidFill>
                <a:prstClr val="black"/>
              </a:solidFill>
            </a:endParaRPr>
          </a:p>
        </p:txBody>
      </p:sp>
    </p:spTree>
    <p:extLst>
      <p:ext uri="{BB962C8B-B14F-4D97-AF65-F5344CB8AC3E}">
        <p14:creationId xmlns:p14="http://schemas.microsoft.com/office/powerpoint/2010/main" val="110387175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sz="3600" dirty="0" smtClean="0"/>
              <a:t>適切な農場運営（マネジメント）</a:t>
            </a:r>
            <a:endParaRPr kumimoji="1" lang="en-US" altLang="ja-JP" sz="3600" dirty="0" smtClean="0"/>
          </a:p>
          <a:p>
            <a:pPr marL="82550" lvl="1" indent="0">
              <a:buNone/>
            </a:pPr>
            <a:r>
              <a:rPr kumimoji="1" lang="en-US" altLang="ja-JP" dirty="0" smtClean="0"/>
              <a:t/>
            </a:r>
            <a:br>
              <a:rPr kumimoji="1" lang="en-US" altLang="ja-JP" dirty="0" smtClean="0"/>
            </a:br>
            <a:r>
              <a:rPr kumimoji="1" lang="ja-JP" altLang="en-US" dirty="0" smtClean="0"/>
              <a:t>文書化（見える化）によるマネジメント</a:t>
            </a:r>
            <a:endParaRPr lang="en-US" altLang="ja-JP" dirty="0"/>
          </a:p>
          <a:p>
            <a:pPr lvl="1"/>
            <a:r>
              <a:rPr kumimoji="1" lang="ja-JP" altLang="en-US" dirty="0" smtClean="0"/>
              <a:t>経営資源の管理</a:t>
            </a:r>
            <a:endParaRPr kumimoji="1" lang="en-US" altLang="ja-JP" dirty="0" smtClean="0"/>
          </a:p>
          <a:p>
            <a:pPr lvl="2"/>
            <a:r>
              <a:rPr kumimoji="1" lang="ja-JP" altLang="en-US" dirty="0" smtClean="0"/>
              <a:t>人的資源</a:t>
            </a:r>
            <a:endParaRPr kumimoji="1" lang="en-US" altLang="ja-JP" dirty="0" smtClean="0"/>
          </a:p>
          <a:p>
            <a:pPr lvl="2"/>
            <a:r>
              <a:rPr kumimoji="1" lang="ja-JP" altLang="en-US" dirty="0" smtClean="0"/>
              <a:t>物的資源</a:t>
            </a:r>
            <a:endParaRPr kumimoji="1" lang="en-US" altLang="ja-JP" dirty="0" smtClean="0"/>
          </a:p>
          <a:p>
            <a:pPr lvl="1"/>
            <a:r>
              <a:rPr kumimoji="1" lang="ja-JP" altLang="en-US" dirty="0" smtClean="0"/>
              <a:t>農場のリスク管理</a:t>
            </a:r>
            <a:endParaRPr kumimoji="1" lang="en-US" altLang="ja-JP" dirty="0" smtClean="0"/>
          </a:p>
          <a:p>
            <a:pPr lvl="1"/>
            <a:r>
              <a:rPr kumimoji="1" lang="ja-JP" altLang="en-US" dirty="0" smtClean="0"/>
              <a:t>リスク評価→対策（ルール作り）</a:t>
            </a:r>
            <a:endParaRPr kumimoji="1" lang="en-US" altLang="ja-JP" dirty="0" smtClean="0"/>
          </a:p>
          <a:p>
            <a:pPr lvl="1"/>
            <a:r>
              <a:rPr kumimoji="1" lang="ja-JP" altLang="en-US" dirty="0" smtClean="0"/>
              <a:t>周知徹底・教育訓練</a:t>
            </a:r>
            <a:endParaRPr kumimoji="1" lang="en-US" altLang="ja-JP" dirty="0" smtClean="0"/>
          </a:p>
          <a:p>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103</a:t>
            </a:fld>
            <a:endParaRPr lang="en-US" altLang="ja-JP" dirty="0">
              <a:solidFill>
                <a:prstClr val="black"/>
              </a:solidFill>
            </a:endParaRPr>
          </a:p>
        </p:txBody>
      </p:sp>
      <p:pic>
        <p:nvPicPr>
          <p:cNvPr id="4" name="図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9203" y="4729312"/>
            <a:ext cx="4832570" cy="1720551"/>
          </a:xfrm>
          <a:prstGeom prst="rect">
            <a:avLst/>
          </a:prstGeom>
          <a:noFill/>
          <a:ln>
            <a:noFill/>
          </a:ln>
        </p:spPr>
      </p:pic>
      <p:pic>
        <p:nvPicPr>
          <p:cNvPr id="5" name="図 4"/>
          <p:cNvPicPr/>
          <p:nvPr/>
        </p:nvPicPr>
        <p:blipFill>
          <a:blip r:embed="rId3" cstate="print">
            <a:extLst>
              <a:ext uri="{28A0092B-C50C-407E-A947-70E740481C1C}">
                <a14:useLocalDpi xmlns:a14="http://schemas.microsoft.com/office/drawing/2010/main" val="0"/>
              </a:ext>
            </a:extLst>
          </a:blip>
          <a:stretch>
            <a:fillRect/>
          </a:stretch>
        </p:blipFill>
        <p:spPr>
          <a:xfrm>
            <a:off x="4040869" y="4238515"/>
            <a:ext cx="1062262" cy="1166626"/>
          </a:xfrm>
          <a:prstGeom prst="rect">
            <a:avLst/>
          </a:prstGeom>
        </p:spPr>
      </p:pic>
      <p:pic>
        <p:nvPicPr>
          <p:cNvPr id="6" name="図 5"/>
          <p:cNvPicPr/>
          <p:nvPr/>
        </p:nvPicPr>
        <p:blipFill>
          <a:blip r:embed="rId4" cstate="print">
            <a:extLst>
              <a:ext uri="{BEBA8EAE-BF5A-486C-A8C5-ECC9F3942E4B}">
                <a14:imgProps xmlns:a14="http://schemas.microsoft.com/office/drawing/2010/main">
                  <a14:imgLayer r:embed="rId5">
                    <a14:imgEffect>
                      <a14:backgroundRemoval t="3242" b="99002" l="3428" r="98227">
                        <a14:foregroundMark x1="32270" y1="36409" x2="32270" y2="36409"/>
                        <a14:foregroundMark x1="27069" y1="35287" x2="27069" y2="35287"/>
                        <a14:foregroundMark x1="25059" y1="37282" x2="25059" y2="37282"/>
                        <a14:foregroundMark x1="66430" y1="37406" x2="66430" y2="37406"/>
                        <a14:foregroundMark x1="69858" y1="35786" x2="69858" y2="35786"/>
                        <a14:foregroundMark x1="73641" y1="37781" x2="73641" y2="37781"/>
                        <a14:foregroundMark x1="26832" y1="80549" x2="26832" y2="80549"/>
                        <a14:foregroundMark x1="73522" y1="77805" x2="73522" y2="77805"/>
                        <a14:foregroundMark x1="71868" y1="76309" x2="71868" y2="76309"/>
                        <a14:foregroundMark x1="71158" y1="80299" x2="71158" y2="80299"/>
                        <a14:foregroundMark x1="69976" y1="73441" x2="69976" y2="73441"/>
                      </a14:backgroundRemoval>
                    </a14:imgEffect>
                  </a14:imgLayer>
                </a14:imgProps>
              </a:ext>
              <a:ext uri="{28A0092B-C50C-407E-A947-70E740481C1C}">
                <a14:useLocalDpi xmlns:a14="http://schemas.microsoft.com/office/drawing/2010/main" val="0"/>
              </a:ext>
            </a:extLst>
          </a:blip>
          <a:stretch>
            <a:fillRect/>
          </a:stretch>
        </p:blipFill>
        <p:spPr>
          <a:xfrm>
            <a:off x="5882079" y="1157903"/>
            <a:ext cx="3097388" cy="2936707"/>
          </a:xfrm>
          <a:prstGeom prst="rect">
            <a:avLst/>
          </a:prstGeom>
        </p:spPr>
      </p:pic>
    </p:spTree>
    <p:extLst>
      <p:ext uri="{BB962C8B-B14F-4D97-AF65-F5344CB8AC3E}">
        <p14:creationId xmlns:p14="http://schemas.microsoft.com/office/powerpoint/2010/main" val="126954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pPr marL="0" indent="0">
              <a:buNone/>
            </a:pPr>
            <a:endParaRPr kumimoji="1" lang="en-US" altLang="ja-JP" sz="7200" dirty="0" smtClean="0"/>
          </a:p>
          <a:p>
            <a:pPr marL="0" indent="0" algn="ctr">
              <a:buNone/>
            </a:pPr>
            <a:r>
              <a:rPr kumimoji="1" lang="ja-JP" altLang="en-US" sz="7200" dirty="0" smtClean="0"/>
              <a:t>その他の</a:t>
            </a:r>
            <a:endParaRPr kumimoji="1" lang="en-US" altLang="ja-JP" sz="7200" dirty="0" smtClean="0"/>
          </a:p>
          <a:p>
            <a:pPr marL="0" indent="0" algn="ctr">
              <a:buNone/>
            </a:pPr>
            <a:r>
              <a:rPr kumimoji="1" lang="en-US" altLang="ja-JP" sz="9600" dirty="0" smtClean="0"/>
              <a:t>GAP</a:t>
            </a:r>
            <a:r>
              <a:rPr kumimoji="1" lang="ja-JP" altLang="en-US" sz="9600" dirty="0" smtClean="0"/>
              <a:t>の要点</a:t>
            </a:r>
            <a:endParaRPr kumimoji="1" lang="ja-JP" altLang="en-US" sz="9600"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104</a:t>
            </a:fld>
            <a:endParaRPr lang="en-US" altLang="ja-JP" dirty="0">
              <a:solidFill>
                <a:prstClr val="black"/>
              </a:solidFill>
            </a:endParaRPr>
          </a:p>
        </p:txBody>
      </p:sp>
    </p:spTree>
    <p:extLst>
      <p:ext uri="{BB962C8B-B14F-4D97-AF65-F5344CB8AC3E}">
        <p14:creationId xmlns:p14="http://schemas.microsoft.com/office/powerpoint/2010/main" val="97923761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smtClean="0"/>
              <a:t>食品防御（フードディフェンス）</a:t>
            </a:r>
            <a:endParaRPr kumimoji="1" lang="en-US" altLang="ja-JP" dirty="0" smtClean="0"/>
          </a:p>
          <a:p>
            <a:pPr marL="0" indent="0">
              <a:buNone/>
            </a:pPr>
            <a:endParaRPr kumimoji="1" lang="en-US" altLang="ja-JP" dirty="0" smtClean="0"/>
          </a:p>
          <a:p>
            <a:pPr marL="636588" lvl="2" indent="-457200"/>
            <a:r>
              <a:rPr lang="ja-JP" altLang="ja-JP" dirty="0" smtClean="0"/>
              <a:t>農場</a:t>
            </a:r>
            <a:r>
              <a:rPr lang="ja-JP" altLang="ja-JP" dirty="0"/>
              <a:t>に対する意図的ないたずらを予防する取り組み</a:t>
            </a:r>
            <a:endParaRPr kumimoji="1" lang="en-US" altLang="ja-JP" dirty="0" smtClean="0"/>
          </a:p>
          <a:p>
            <a:endParaRPr lang="en-US" altLang="ja-JP" dirty="0" smtClean="0"/>
          </a:p>
          <a:p>
            <a:endParaRPr kumimoji="1" lang="en-US" altLang="ja-JP" dirty="0" smtClean="0"/>
          </a:p>
          <a:p>
            <a:endParaRPr lang="en-US" altLang="ja-JP" dirty="0" smtClean="0"/>
          </a:p>
          <a:p>
            <a:endParaRPr lang="en-US" altLang="ja-JP" dirty="0"/>
          </a:p>
          <a:p>
            <a:pPr marL="0" indent="0">
              <a:buNone/>
            </a:pPr>
            <a:endParaRPr lang="en-US" altLang="ja-JP" dirty="0" smtClean="0"/>
          </a:p>
          <a:p>
            <a:r>
              <a:rPr lang="ja-JP" altLang="en-US" dirty="0"/>
              <a:t>供給者の</a:t>
            </a:r>
            <a:r>
              <a:rPr lang="ja-JP" altLang="en-US" dirty="0" smtClean="0"/>
              <a:t>管理</a:t>
            </a:r>
            <a:endParaRPr lang="en-US" altLang="ja-JP" dirty="0"/>
          </a:p>
          <a:p>
            <a:pPr lvl="2"/>
            <a:r>
              <a:rPr lang="ja-JP" altLang="en-US" dirty="0" smtClean="0"/>
              <a:t>供給者や外部委託先にも</a:t>
            </a:r>
            <a:r>
              <a:rPr lang="en-US" altLang="ja-JP" dirty="0" smtClean="0"/>
              <a:t>GAP</a:t>
            </a:r>
            <a:r>
              <a:rPr lang="ja-JP" altLang="en-US" dirty="0" smtClean="0"/>
              <a:t>に取り組んでいることを伝え、ルールを守ってもらう。</a:t>
            </a:r>
            <a:endParaRPr lang="en-US" altLang="ja-JP" dirty="0" smtClean="0"/>
          </a:p>
          <a:p>
            <a:r>
              <a:rPr lang="ja-JP" altLang="en-US" dirty="0" smtClean="0"/>
              <a:t>苦情</a:t>
            </a:r>
            <a:r>
              <a:rPr lang="ja-JP" altLang="en-US" dirty="0"/>
              <a:t>・異常・ルール違反への</a:t>
            </a:r>
            <a:r>
              <a:rPr lang="ja-JP" altLang="en-US" dirty="0" smtClean="0"/>
              <a:t>対応</a:t>
            </a:r>
            <a:endParaRPr lang="en-US" altLang="ja-JP" dirty="0"/>
          </a:p>
          <a:p>
            <a:pPr lvl="2"/>
            <a:r>
              <a:rPr lang="ja-JP" altLang="en-US" dirty="0" smtClean="0"/>
              <a:t>商品回収のテストを行っておく</a:t>
            </a:r>
            <a:endParaRPr lang="en-US" altLang="ja-JP" dirty="0"/>
          </a:p>
          <a:p>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105</a:t>
            </a:fld>
            <a:endParaRPr lang="en-US" altLang="ja-JP" dirty="0">
              <a:solidFill>
                <a:prstClr val="black"/>
              </a:solidFill>
            </a:endParaRPr>
          </a:p>
        </p:txBody>
      </p:sp>
      <p:pic>
        <p:nvPicPr>
          <p:cNvPr id="4" name="図 3"/>
          <p:cNvPicPr/>
          <p:nvPr/>
        </p:nvPicPr>
        <p:blipFill rotWithShape="1">
          <a:blip r:embed="rId2" cstate="print">
            <a:extLst>
              <a:ext uri="{28A0092B-C50C-407E-A947-70E740481C1C}">
                <a14:useLocalDpi xmlns:a14="http://schemas.microsoft.com/office/drawing/2010/main" val="0"/>
              </a:ext>
            </a:extLst>
          </a:blip>
          <a:srcRect/>
          <a:stretch/>
        </p:blipFill>
        <p:spPr bwMode="auto">
          <a:xfrm>
            <a:off x="229084" y="1783079"/>
            <a:ext cx="8334003" cy="22402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28357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pPr marL="0" indent="0">
              <a:buNone/>
            </a:pPr>
            <a:endParaRPr lang="en-US" altLang="ja-JP" sz="7200" dirty="0" smtClean="0"/>
          </a:p>
          <a:p>
            <a:pPr marL="0" indent="0" algn="ctr">
              <a:buNone/>
            </a:pPr>
            <a:r>
              <a:rPr lang="ja-JP" altLang="ja-JP" sz="7200" dirty="0" smtClean="0"/>
              <a:t>アニマルウェルフェア</a:t>
            </a:r>
            <a:endParaRPr lang="en-US" altLang="ja-JP" sz="7200" dirty="0" smtClean="0"/>
          </a:p>
          <a:p>
            <a:pPr marL="0" indent="0" algn="ctr">
              <a:buNone/>
            </a:pPr>
            <a:r>
              <a:rPr lang="ja-JP" altLang="en-US" sz="7200" dirty="0" smtClean="0"/>
              <a:t>（</a:t>
            </a:r>
            <a:r>
              <a:rPr lang="en-US" altLang="ja-JP" sz="7200" dirty="0" smtClean="0"/>
              <a:t>AW</a:t>
            </a:r>
            <a:r>
              <a:rPr lang="ja-JP" altLang="en-US" sz="7200" dirty="0" smtClean="0"/>
              <a:t>）</a:t>
            </a:r>
            <a:r>
              <a:rPr lang="ja-JP" altLang="ja-JP" sz="7200" dirty="0" smtClean="0"/>
              <a:t>と</a:t>
            </a:r>
            <a:endParaRPr lang="en-US" altLang="ja-JP" sz="7200" dirty="0" smtClean="0"/>
          </a:p>
          <a:p>
            <a:pPr marL="0" indent="0" algn="ctr">
              <a:buNone/>
            </a:pPr>
            <a:r>
              <a:rPr lang="ja-JP" altLang="ja-JP" sz="6600" dirty="0" smtClean="0"/>
              <a:t>畜産</a:t>
            </a:r>
            <a:r>
              <a:rPr lang="ja-JP" altLang="ja-JP" sz="6600" dirty="0"/>
              <a:t>分野でのリスク対策</a:t>
            </a:r>
            <a:endParaRPr kumimoji="1" lang="ja-JP" altLang="en-US" sz="6600"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106</a:t>
            </a:fld>
            <a:endParaRPr lang="en-US" altLang="ja-JP" dirty="0">
              <a:solidFill>
                <a:prstClr val="black"/>
              </a:solidFill>
            </a:endParaRPr>
          </a:p>
        </p:txBody>
      </p:sp>
    </p:spTree>
    <p:extLst>
      <p:ext uri="{BB962C8B-B14F-4D97-AF65-F5344CB8AC3E}">
        <p14:creationId xmlns:p14="http://schemas.microsoft.com/office/powerpoint/2010/main" val="271284697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pPr latinLnBrk="1"/>
            <a:r>
              <a:rPr lang="ja-JP" altLang="en-US" dirty="0" smtClean="0"/>
              <a:t>アニマルウェルフェア（</a:t>
            </a:r>
            <a:r>
              <a:rPr lang="en-US" altLang="ja-JP" dirty="0" smtClean="0"/>
              <a:t>AW</a:t>
            </a:r>
            <a:r>
              <a:rPr lang="ja-JP" altLang="en-US" dirty="0" smtClean="0"/>
              <a:t>）</a:t>
            </a:r>
            <a:endParaRPr lang="en-US" altLang="ja-JP" dirty="0" smtClean="0"/>
          </a:p>
          <a:p>
            <a:pPr lvl="1" latinLnBrk="1"/>
            <a:r>
              <a:rPr lang="ja-JP" altLang="en-US" dirty="0" smtClean="0"/>
              <a:t>和訳</a:t>
            </a:r>
            <a:r>
              <a:rPr lang="ja-JP" altLang="ja-JP" dirty="0" smtClean="0"/>
              <a:t>「</a:t>
            </a:r>
            <a:r>
              <a:rPr lang="ja-JP" altLang="ja-JP" dirty="0"/>
              <a:t>動物福祉</a:t>
            </a:r>
            <a:r>
              <a:rPr lang="ja-JP" altLang="ja-JP" dirty="0" smtClean="0"/>
              <a:t>」</a:t>
            </a:r>
            <a:r>
              <a:rPr lang="ja-JP" altLang="en-US" dirty="0" smtClean="0"/>
              <a:t>、</a:t>
            </a:r>
            <a:r>
              <a:rPr lang="ja-JP" altLang="ja-JP" dirty="0" smtClean="0"/>
              <a:t>「</a:t>
            </a:r>
            <a:r>
              <a:rPr lang="ja-JP" altLang="ja-JP" dirty="0"/>
              <a:t>快適性に配慮した家畜の飼養管理</a:t>
            </a:r>
            <a:r>
              <a:rPr lang="ja-JP" altLang="ja-JP" dirty="0" smtClean="0"/>
              <a:t>」</a:t>
            </a:r>
            <a:endParaRPr lang="en-US" altLang="ja-JP" dirty="0" smtClean="0"/>
          </a:p>
          <a:p>
            <a:pPr lvl="2" latinLnBrk="1"/>
            <a:r>
              <a:rPr lang="ja-JP" altLang="ja-JP" dirty="0" smtClean="0"/>
              <a:t>飼育者</a:t>
            </a:r>
            <a:r>
              <a:rPr lang="ja-JP" altLang="ja-JP" dirty="0"/>
              <a:t>は家畜に対し、５つの自由</a:t>
            </a:r>
            <a:r>
              <a:rPr lang="ja-JP" altLang="ja-JP" dirty="0" smtClean="0"/>
              <a:t>を</a:t>
            </a:r>
            <a:r>
              <a:rPr lang="en-US" altLang="ja-JP" dirty="0" smtClean="0"/>
              <a:t/>
            </a:r>
            <a:br>
              <a:rPr lang="en-US" altLang="ja-JP" dirty="0" smtClean="0"/>
            </a:br>
            <a:r>
              <a:rPr lang="ja-JP" altLang="ja-JP" dirty="0" smtClean="0"/>
              <a:t>確保</a:t>
            </a:r>
            <a:r>
              <a:rPr lang="ja-JP" altLang="ja-JP" dirty="0"/>
              <a:t>する義務が</a:t>
            </a:r>
            <a:r>
              <a:rPr lang="ja-JP" altLang="ja-JP" dirty="0" smtClean="0"/>
              <a:t>ある</a:t>
            </a:r>
          </a:p>
          <a:p>
            <a:pPr lvl="3" latinLnBrk="1"/>
            <a:r>
              <a:rPr lang="ja-JP" altLang="en-US" dirty="0" smtClean="0"/>
              <a:t>生理的ゆがみである</a:t>
            </a:r>
            <a:r>
              <a:rPr lang="ja-JP" altLang="ja-JP" dirty="0" smtClean="0"/>
              <a:t>「ストレス」を家畜</a:t>
            </a:r>
            <a:r>
              <a:rPr lang="ja-JP" altLang="en-US" dirty="0" smtClean="0"/>
              <a:t>に与えない</a:t>
            </a:r>
            <a:endParaRPr lang="en-US" altLang="ja-JP" dirty="0" smtClean="0"/>
          </a:p>
          <a:p>
            <a:pPr lvl="3" latinLnBrk="1"/>
            <a:r>
              <a:rPr lang="ja-JP" altLang="ja-JP" dirty="0" smtClean="0"/>
              <a:t>動物らしさを損なわないような飼養管理</a:t>
            </a:r>
            <a:r>
              <a:rPr lang="ja-JP" altLang="en-US" dirty="0" smtClean="0"/>
              <a:t>をする</a:t>
            </a:r>
            <a:endParaRPr lang="en-US" altLang="ja-JP" dirty="0" smtClean="0"/>
          </a:p>
          <a:p>
            <a:pPr lvl="3" latinLnBrk="1"/>
            <a:r>
              <a:rPr lang="ja-JP" altLang="ja-JP" dirty="0" smtClean="0"/>
              <a:t>飼っている期間は快適に過ごせる環境を提供</a:t>
            </a:r>
            <a:r>
              <a:rPr lang="ja-JP" altLang="en-US" dirty="0" smtClean="0"/>
              <a:t>する</a:t>
            </a:r>
            <a:endParaRPr lang="en-US" altLang="ja-JP" dirty="0" smtClean="0"/>
          </a:p>
          <a:p>
            <a:pPr marL="355600" lvl="3" indent="0" latinLnBrk="1">
              <a:buNone/>
            </a:pPr>
            <a:endParaRPr lang="ja-JP" altLang="ja-JP" dirty="0"/>
          </a:p>
          <a:p>
            <a:pPr lvl="2" latinLnBrk="1"/>
            <a:r>
              <a:rPr lang="ja-JP" altLang="ja-JP" dirty="0"/>
              <a:t>農業高校の実習の中</a:t>
            </a:r>
            <a:r>
              <a:rPr lang="ja-JP" altLang="ja-JP" dirty="0" smtClean="0"/>
              <a:t>で実践</a:t>
            </a:r>
            <a:r>
              <a:rPr lang="ja-JP" altLang="en-US" dirty="0" smtClean="0"/>
              <a:t>し</a:t>
            </a:r>
            <a:r>
              <a:rPr lang="ja-JP" altLang="ja-JP" dirty="0" smtClean="0"/>
              <a:t>て</a:t>
            </a:r>
            <a:r>
              <a:rPr lang="ja-JP" altLang="ja-JP" dirty="0"/>
              <a:t>いる、日々の家畜の観察や記録、家畜の丁寧な取り扱い、そして、良質な飼料や水の</a:t>
            </a:r>
            <a:r>
              <a:rPr lang="ja-JP" altLang="ja-JP" dirty="0" smtClean="0"/>
              <a:t>給与</a:t>
            </a:r>
            <a:r>
              <a:rPr lang="ja-JP" altLang="en-US" dirty="0" smtClean="0"/>
              <a:t>など</a:t>
            </a:r>
            <a:r>
              <a:rPr lang="ja-JP" altLang="ja-JP" dirty="0" smtClean="0"/>
              <a:t>が</a:t>
            </a:r>
            <a:r>
              <a:rPr lang="ja-JP" altLang="en-US" dirty="0" smtClean="0"/>
              <a:t>、</a:t>
            </a:r>
            <a:r>
              <a:rPr lang="en-US" altLang="ja-JP" dirty="0" smtClean="0"/>
              <a:t/>
            </a:r>
            <a:br>
              <a:rPr lang="en-US" altLang="ja-JP" dirty="0" smtClean="0"/>
            </a:br>
            <a:r>
              <a:rPr lang="ja-JP" altLang="ja-JP" dirty="0" smtClean="0"/>
              <a:t>ＡＷ</a:t>
            </a:r>
            <a:r>
              <a:rPr lang="ja-JP" altLang="ja-JP" dirty="0"/>
              <a:t>の考え方に即した</a:t>
            </a:r>
            <a:r>
              <a:rPr lang="ja-JP" altLang="ja-JP" dirty="0" smtClean="0"/>
              <a:t>もの</a:t>
            </a:r>
            <a:endParaRPr lang="en-US" altLang="ja-JP" dirty="0" smtClean="0"/>
          </a:p>
          <a:p>
            <a:pPr marL="273050" lvl="2" indent="0" latinLnBrk="1">
              <a:buNone/>
            </a:pPr>
            <a:endParaRPr lang="ja-JP" altLang="ja-JP" dirty="0"/>
          </a:p>
          <a:p>
            <a:pPr lvl="2" eaLnBrk="0" latinLnBrk="1" hangingPunct="0"/>
            <a:r>
              <a:rPr lang="ja-JP" altLang="ja-JP" dirty="0" smtClean="0"/>
              <a:t>飼育者</a:t>
            </a:r>
            <a:r>
              <a:rPr lang="ja-JP" altLang="ja-JP" dirty="0"/>
              <a:t>と家畜の</a:t>
            </a:r>
            <a:r>
              <a:rPr lang="ja-JP" altLang="ja-JP" dirty="0" smtClean="0"/>
              <a:t>親和</a:t>
            </a:r>
            <a:r>
              <a:rPr lang="ja-JP" altLang="en-US" dirty="0" smtClean="0"/>
              <a:t>性</a:t>
            </a:r>
            <a:r>
              <a:rPr lang="ja-JP" altLang="ja-JP" dirty="0" smtClean="0"/>
              <a:t>が</a:t>
            </a:r>
            <a:r>
              <a:rPr lang="ja-JP" altLang="en-US" dirty="0" smtClean="0"/>
              <a:t>高</a:t>
            </a:r>
            <a:r>
              <a:rPr lang="ja-JP" altLang="ja-JP" dirty="0" smtClean="0"/>
              <a:t>いほど生産性</a:t>
            </a:r>
            <a:r>
              <a:rPr lang="ja-JP" altLang="en-US" dirty="0" smtClean="0"/>
              <a:t>が</a:t>
            </a:r>
            <a:r>
              <a:rPr lang="ja-JP" altLang="ja-JP" dirty="0" smtClean="0"/>
              <a:t>向上</a:t>
            </a:r>
            <a:r>
              <a:rPr lang="ja-JP" altLang="ja-JP" dirty="0"/>
              <a:t>（</a:t>
            </a:r>
            <a:r>
              <a:rPr lang="ja-JP" altLang="ja-JP" dirty="0" smtClean="0"/>
              <a:t>乳量増加）</a:t>
            </a:r>
            <a:endParaRPr lang="en-US" altLang="ja-JP" dirty="0" smtClean="0"/>
          </a:p>
          <a:p>
            <a:pPr lvl="3" eaLnBrk="0" latinLnBrk="1" hangingPunct="0"/>
            <a:r>
              <a:rPr lang="ja-JP" altLang="ja-JP" dirty="0" smtClean="0"/>
              <a:t>牛舎内</a:t>
            </a:r>
            <a:r>
              <a:rPr lang="ja-JP" altLang="ja-JP" dirty="0"/>
              <a:t>で大声を出し、牛を脅かすような行為は、乳量の低下や家畜の行動が委縮され、健康観察する際の弊害に</a:t>
            </a:r>
            <a:r>
              <a:rPr lang="ja-JP" altLang="ja-JP" dirty="0" smtClean="0"/>
              <a:t>つなが</a:t>
            </a:r>
            <a:r>
              <a:rPr lang="ja-JP" altLang="en-US" dirty="0" smtClean="0"/>
              <a:t>る</a:t>
            </a:r>
            <a:endParaRPr lang="en-US" altLang="ja-JP" dirty="0" smtClean="0"/>
          </a:p>
          <a:p>
            <a:pPr lvl="3" eaLnBrk="0" latinLnBrk="1" hangingPunct="0"/>
            <a:r>
              <a:rPr lang="ja-JP" altLang="en-US" dirty="0" smtClean="0"/>
              <a:t>施</a:t>
            </a:r>
            <a:r>
              <a:rPr lang="ja-JP" altLang="ja-JP" dirty="0" smtClean="0"/>
              <a:t>設面</a:t>
            </a:r>
            <a:r>
              <a:rPr lang="ja-JP" altLang="ja-JP" dirty="0"/>
              <a:t>では、滑りやすい牛床で飼育されている牛は、発情の行動が</a:t>
            </a:r>
            <a:r>
              <a:rPr lang="ja-JP" altLang="ja-JP" dirty="0" smtClean="0"/>
              <a:t>抑えられる</a:t>
            </a:r>
            <a:r>
              <a:rPr lang="ja-JP" altLang="en-US" dirty="0" smtClean="0"/>
              <a:t>ため</a:t>
            </a:r>
            <a:r>
              <a:rPr lang="ja-JP" altLang="ja-JP" dirty="0" smtClean="0"/>
              <a:t>生産性</a:t>
            </a:r>
            <a:r>
              <a:rPr lang="ja-JP" altLang="en-US" dirty="0" smtClean="0"/>
              <a:t>が</a:t>
            </a:r>
            <a:r>
              <a:rPr lang="ja-JP" altLang="ja-JP" dirty="0" smtClean="0"/>
              <a:t>低下</a:t>
            </a:r>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107</a:t>
            </a:fld>
            <a:endParaRPr lang="en-US" altLang="ja-JP" dirty="0">
              <a:solidFill>
                <a:prstClr val="black"/>
              </a:solidFill>
            </a:endParaRPr>
          </a:p>
        </p:txBody>
      </p:sp>
      <p:sp>
        <p:nvSpPr>
          <p:cNvPr id="4" name="正方形/長方形 3"/>
          <p:cNvSpPr/>
          <p:nvPr/>
        </p:nvSpPr>
        <p:spPr>
          <a:xfrm>
            <a:off x="5586356" y="1088035"/>
            <a:ext cx="3297219" cy="175432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ja-JP" altLang="en-US" dirty="0"/>
              <a:t>動物の</a:t>
            </a:r>
            <a:r>
              <a:rPr lang="en-US" altLang="ja-JP" dirty="0"/>
              <a:t>5</a:t>
            </a:r>
            <a:r>
              <a:rPr lang="ja-JP" altLang="en-US" dirty="0" err="1"/>
              <a:t>つの</a:t>
            </a:r>
            <a:r>
              <a:rPr lang="ja-JP" altLang="en-US" dirty="0"/>
              <a:t>自由（</a:t>
            </a:r>
            <a:r>
              <a:rPr lang="en-US" altLang="ja-JP" dirty="0"/>
              <a:t>AW</a:t>
            </a:r>
            <a:r>
              <a:rPr lang="ja-JP" altLang="en-US" dirty="0"/>
              <a:t>の理念）</a:t>
            </a:r>
            <a:endParaRPr lang="en-US" altLang="ja-JP" dirty="0" smtClean="0"/>
          </a:p>
          <a:p>
            <a:r>
              <a:rPr lang="en-US" altLang="ja-JP" dirty="0" smtClean="0"/>
              <a:t>1</a:t>
            </a:r>
            <a:r>
              <a:rPr lang="en-US" altLang="ja-JP" dirty="0"/>
              <a:t>.</a:t>
            </a:r>
            <a:r>
              <a:rPr lang="ja-JP" altLang="en-US" dirty="0"/>
              <a:t>飢えや渇きからの</a:t>
            </a:r>
            <a:r>
              <a:rPr lang="ja-JP" altLang="en-US" dirty="0" smtClean="0"/>
              <a:t>自由</a:t>
            </a:r>
            <a:endParaRPr lang="en-US" altLang="ja-JP" dirty="0" smtClean="0"/>
          </a:p>
          <a:p>
            <a:r>
              <a:rPr lang="en-US" altLang="ja-JP" dirty="0" smtClean="0"/>
              <a:t>2</a:t>
            </a:r>
            <a:r>
              <a:rPr lang="en-US" altLang="ja-JP" dirty="0"/>
              <a:t>.</a:t>
            </a:r>
            <a:r>
              <a:rPr lang="ja-JP" altLang="en-US" dirty="0"/>
              <a:t>不快からの</a:t>
            </a:r>
            <a:r>
              <a:rPr lang="ja-JP" altLang="en-US" dirty="0" smtClean="0"/>
              <a:t>自由</a:t>
            </a:r>
            <a:endParaRPr lang="ja-JP" altLang="en-US" dirty="0"/>
          </a:p>
          <a:p>
            <a:r>
              <a:rPr lang="en-US" altLang="ja-JP" dirty="0"/>
              <a:t>3.</a:t>
            </a:r>
            <a:r>
              <a:rPr lang="ja-JP" altLang="en-US" dirty="0"/>
              <a:t>痛み、外傷や病気からの</a:t>
            </a:r>
            <a:r>
              <a:rPr lang="ja-JP" altLang="en-US" dirty="0" smtClean="0"/>
              <a:t>自由</a:t>
            </a:r>
            <a:endParaRPr lang="en-US" altLang="ja-JP" dirty="0" smtClean="0"/>
          </a:p>
          <a:p>
            <a:r>
              <a:rPr lang="en-US" altLang="ja-JP" dirty="0" smtClean="0"/>
              <a:t>4</a:t>
            </a:r>
            <a:r>
              <a:rPr lang="en-US" altLang="ja-JP" dirty="0"/>
              <a:t>.</a:t>
            </a:r>
            <a:r>
              <a:rPr lang="ja-JP" altLang="en-US" dirty="0"/>
              <a:t>本来の行動する</a:t>
            </a:r>
            <a:r>
              <a:rPr lang="ja-JP" altLang="en-US" dirty="0" smtClean="0"/>
              <a:t>自由</a:t>
            </a:r>
            <a:endParaRPr lang="en-US" altLang="ja-JP" dirty="0" smtClean="0"/>
          </a:p>
          <a:p>
            <a:r>
              <a:rPr lang="en-US" altLang="ja-JP" dirty="0" smtClean="0"/>
              <a:t>5</a:t>
            </a:r>
            <a:r>
              <a:rPr lang="en-US" altLang="ja-JP" dirty="0"/>
              <a:t>.</a:t>
            </a:r>
            <a:r>
              <a:rPr lang="ja-JP" altLang="en-US" dirty="0"/>
              <a:t>恐怖や苦痛からの</a:t>
            </a:r>
            <a:r>
              <a:rPr lang="ja-JP" altLang="en-US" dirty="0" smtClean="0"/>
              <a:t>自由</a:t>
            </a:r>
            <a:endParaRPr lang="ja-JP" altLang="en-US" dirty="0"/>
          </a:p>
        </p:txBody>
      </p:sp>
    </p:spTree>
    <p:extLst>
      <p:ext uri="{BB962C8B-B14F-4D97-AF65-F5344CB8AC3E}">
        <p14:creationId xmlns:p14="http://schemas.microsoft.com/office/powerpoint/2010/main" val="258088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smtClean="0"/>
              <a:t>動物にとっても作業者にとっても安全な農場を！</a:t>
            </a:r>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108</a:t>
            </a:fld>
            <a:endParaRPr lang="en-US" altLang="ja-JP" dirty="0">
              <a:solidFill>
                <a:prstClr val="black"/>
              </a:solidFill>
            </a:endParaRPr>
          </a:p>
        </p:txBody>
      </p:sp>
      <p:graphicFrame>
        <p:nvGraphicFramePr>
          <p:cNvPr id="6" name="表 5"/>
          <p:cNvGraphicFramePr>
            <a:graphicFrameLocks noGrp="1"/>
          </p:cNvGraphicFramePr>
          <p:nvPr>
            <p:extLst>
              <p:ext uri="{D42A27DB-BD31-4B8C-83A1-F6EECF244321}">
                <p14:modId xmlns:p14="http://schemas.microsoft.com/office/powerpoint/2010/main" val="2759107285"/>
              </p:ext>
            </p:extLst>
          </p:nvPr>
        </p:nvGraphicFramePr>
        <p:xfrm>
          <a:off x="398876" y="576067"/>
          <a:ext cx="8266822" cy="5996181"/>
        </p:xfrm>
        <a:graphic>
          <a:graphicData uri="http://schemas.openxmlformats.org/drawingml/2006/table">
            <a:tbl>
              <a:tblPr>
                <a:tableStyleId>{5C22544A-7EE6-4342-B048-85BDC9FD1C3A}</a:tableStyleId>
              </a:tblPr>
              <a:tblGrid>
                <a:gridCol w="867736">
                  <a:extLst>
                    <a:ext uri="{9D8B030D-6E8A-4147-A177-3AD203B41FA5}">
                      <a16:colId xmlns:a16="http://schemas.microsoft.com/office/drawing/2014/main" xmlns="" val="690000716"/>
                    </a:ext>
                  </a:extLst>
                </a:gridCol>
                <a:gridCol w="7399086">
                  <a:extLst>
                    <a:ext uri="{9D8B030D-6E8A-4147-A177-3AD203B41FA5}">
                      <a16:colId xmlns:a16="http://schemas.microsoft.com/office/drawing/2014/main" xmlns="" val="1830018587"/>
                    </a:ext>
                  </a:extLst>
                </a:gridCol>
              </a:tblGrid>
              <a:tr h="255575">
                <a:tc gridSpan="2">
                  <a:txBody>
                    <a:bodyPr/>
                    <a:lstStyle/>
                    <a:p>
                      <a:pPr algn="ctr" fontAlgn="ctr"/>
                      <a:r>
                        <a:rPr lang="ja-JP" altLang="en-US" sz="1600" u="none" strike="noStrike">
                          <a:effectLst/>
                        </a:rPr>
                        <a:t>農業高校での畜産分野でのリスク対策のポイント</a:t>
                      </a:r>
                      <a:endParaRPr lang="ja-JP" altLang="en-US" sz="1600" b="0" i="0" u="none" strike="noStrike">
                        <a:solidFill>
                          <a:srgbClr val="000000"/>
                        </a:solidFill>
                        <a:effectLst/>
                        <a:latin typeface="HGSｺﾞｼｯｸM" panose="020B0600000000000000" pitchFamily="50" charset="-128"/>
                        <a:ea typeface="HGSｺﾞｼｯｸM" panose="020B0600000000000000" pitchFamily="50" charset="-128"/>
                      </a:endParaRPr>
                    </a:p>
                  </a:txBody>
                  <a:tcPr marL="5265" marR="5265" marT="5265" marB="0" anchor="ctr"/>
                </a:tc>
                <a:tc hMerge="1">
                  <a:txBody>
                    <a:bodyPr/>
                    <a:lstStyle/>
                    <a:p>
                      <a:endParaRPr kumimoji="1" lang="ja-JP" altLang="en-US"/>
                    </a:p>
                  </a:txBody>
                  <a:tcPr/>
                </a:tc>
                <a:extLst>
                  <a:ext uri="{0D108BD9-81ED-4DB2-BD59-A6C34878D82A}">
                    <a16:rowId xmlns:a16="http://schemas.microsoft.com/office/drawing/2014/main" xmlns="" val="2293938961"/>
                  </a:ext>
                </a:extLst>
              </a:tr>
              <a:tr h="262901">
                <a:tc rowSpan="8">
                  <a:txBody>
                    <a:bodyPr/>
                    <a:lstStyle/>
                    <a:p>
                      <a:pPr algn="ctr" fontAlgn="ctr"/>
                      <a:r>
                        <a:rPr lang="ja-JP" altLang="en-US" sz="1200" u="none" strike="noStrike">
                          <a:effectLst/>
                        </a:rPr>
                        <a:t>食品安全</a:t>
                      </a:r>
                      <a:endParaRPr lang="ja-JP" altLang="en-US" sz="1200" b="0" i="0" u="none" strike="noStrike">
                        <a:solidFill>
                          <a:srgbClr val="000000"/>
                        </a:solidFill>
                        <a:effectLst/>
                        <a:latin typeface="HGSｺﾞｼｯｸM" panose="020B0600000000000000" pitchFamily="50" charset="-128"/>
                        <a:ea typeface="HGSｺﾞｼｯｸM" panose="020B0600000000000000" pitchFamily="50" charset="-128"/>
                      </a:endParaRPr>
                    </a:p>
                  </a:txBody>
                  <a:tcPr marL="5265" marR="5265" marT="5265" marB="0" anchor="ctr"/>
                </a:tc>
                <a:tc>
                  <a:txBody>
                    <a:bodyPr/>
                    <a:lstStyle/>
                    <a:p>
                      <a:pPr algn="just" fontAlgn="ctr"/>
                      <a:r>
                        <a:rPr lang="ja-JP" altLang="en-US" sz="1200" u="none" strike="noStrike">
                          <a:effectLst/>
                        </a:rPr>
                        <a:t>・防疫の観点から畜舎の入退場は必ず記録する。万が一、家畜伝染病など不測の事態も究明できる。</a:t>
                      </a:r>
                      <a:endParaRPr lang="ja-JP" altLang="en-US" sz="1200" b="0" i="0" u="none" strike="noStrike">
                        <a:solidFill>
                          <a:srgbClr val="000000"/>
                        </a:solidFill>
                        <a:effectLst/>
                        <a:latin typeface="HGSｺﾞｼｯｸM" panose="020B0600000000000000" pitchFamily="50" charset="-128"/>
                        <a:ea typeface="HGSｺﾞｼｯｸM" panose="020B0600000000000000" pitchFamily="50" charset="-128"/>
                      </a:endParaRPr>
                    </a:p>
                  </a:txBody>
                  <a:tcPr marL="5265" marR="5265" marT="5265" marB="0" anchor="ctr"/>
                </a:tc>
                <a:extLst>
                  <a:ext uri="{0D108BD9-81ED-4DB2-BD59-A6C34878D82A}">
                    <a16:rowId xmlns:a16="http://schemas.microsoft.com/office/drawing/2014/main" xmlns="" val="1951887664"/>
                  </a:ext>
                </a:extLst>
              </a:tr>
              <a:tr h="262901">
                <a:tc vMerge="1">
                  <a:txBody>
                    <a:bodyPr/>
                    <a:lstStyle/>
                    <a:p>
                      <a:endParaRPr kumimoji="1" lang="ja-JP" altLang="en-US"/>
                    </a:p>
                  </a:txBody>
                  <a:tcPr/>
                </a:tc>
                <a:tc>
                  <a:txBody>
                    <a:bodyPr/>
                    <a:lstStyle/>
                    <a:p>
                      <a:pPr algn="just" fontAlgn="ctr"/>
                      <a:r>
                        <a:rPr lang="ja-JP" altLang="en-US" sz="1200" u="none" strike="noStrike">
                          <a:effectLst/>
                        </a:rPr>
                        <a:t>・履物の足裏などの消毒をする。指定の長靴に履き替える。</a:t>
                      </a:r>
                      <a:endParaRPr lang="ja-JP" altLang="en-US" sz="1200" b="0" i="0" u="none" strike="noStrike">
                        <a:solidFill>
                          <a:srgbClr val="000000"/>
                        </a:solidFill>
                        <a:effectLst/>
                        <a:latin typeface="HGSｺﾞｼｯｸM" panose="020B0600000000000000" pitchFamily="50" charset="-128"/>
                        <a:ea typeface="HGSｺﾞｼｯｸM" panose="020B0600000000000000" pitchFamily="50" charset="-128"/>
                      </a:endParaRPr>
                    </a:p>
                  </a:txBody>
                  <a:tcPr marL="5265" marR="5265" marT="5265" marB="0" anchor="ctr"/>
                </a:tc>
                <a:extLst>
                  <a:ext uri="{0D108BD9-81ED-4DB2-BD59-A6C34878D82A}">
                    <a16:rowId xmlns:a16="http://schemas.microsoft.com/office/drawing/2014/main" xmlns="" val="749999752"/>
                  </a:ext>
                </a:extLst>
              </a:tr>
              <a:tr h="262901">
                <a:tc vMerge="1">
                  <a:txBody>
                    <a:bodyPr/>
                    <a:lstStyle/>
                    <a:p>
                      <a:endParaRPr kumimoji="1" lang="ja-JP" altLang="en-US"/>
                    </a:p>
                  </a:txBody>
                  <a:tcPr/>
                </a:tc>
                <a:tc>
                  <a:txBody>
                    <a:bodyPr/>
                    <a:lstStyle/>
                    <a:p>
                      <a:pPr algn="just" fontAlgn="ctr"/>
                      <a:r>
                        <a:rPr lang="ja-JP" altLang="en-US" sz="1200" u="none" strike="noStrike">
                          <a:effectLst/>
                        </a:rPr>
                        <a:t>・生徒、教員は長靴を消毒し、作業着は毎回洗濯し、清潔を保つ。指定のつなぎ着用を義務づける。</a:t>
                      </a:r>
                      <a:endParaRPr lang="ja-JP" altLang="en-US" sz="1200" b="0" i="0" u="none" strike="noStrike">
                        <a:solidFill>
                          <a:srgbClr val="000000"/>
                        </a:solidFill>
                        <a:effectLst/>
                        <a:latin typeface="HGSｺﾞｼｯｸM" panose="020B0600000000000000" pitchFamily="50" charset="-128"/>
                        <a:ea typeface="HGSｺﾞｼｯｸM" panose="020B0600000000000000" pitchFamily="50" charset="-128"/>
                      </a:endParaRPr>
                    </a:p>
                  </a:txBody>
                  <a:tcPr marL="5265" marR="5265" marT="5265" marB="0" anchor="ctr"/>
                </a:tc>
                <a:extLst>
                  <a:ext uri="{0D108BD9-81ED-4DB2-BD59-A6C34878D82A}">
                    <a16:rowId xmlns:a16="http://schemas.microsoft.com/office/drawing/2014/main" xmlns="" val="3688643460"/>
                  </a:ext>
                </a:extLst>
              </a:tr>
              <a:tr h="520400">
                <a:tc vMerge="1">
                  <a:txBody>
                    <a:bodyPr/>
                    <a:lstStyle/>
                    <a:p>
                      <a:endParaRPr kumimoji="1" lang="ja-JP" altLang="en-US"/>
                    </a:p>
                  </a:txBody>
                  <a:tcPr/>
                </a:tc>
                <a:tc>
                  <a:txBody>
                    <a:bodyPr/>
                    <a:lstStyle/>
                    <a:p>
                      <a:pPr algn="just" fontAlgn="ctr"/>
                      <a:r>
                        <a:rPr lang="ja-JP" altLang="en-US" sz="1200" u="none" strike="noStrike">
                          <a:effectLst/>
                        </a:rPr>
                        <a:t>・道具は所定の位置を決めて管理し常に整理整頓する。整理整頓を心掛けることで、異変が生じた時に違和感を感じ、いち早く気づくことができる。また食品安全の観点において異物混入の防止にもなる。</a:t>
                      </a:r>
                      <a:endParaRPr lang="ja-JP" altLang="en-US" sz="1200" b="0" i="0" u="none" strike="noStrike">
                        <a:solidFill>
                          <a:srgbClr val="000000"/>
                        </a:solidFill>
                        <a:effectLst/>
                        <a:latin typeface="HGSｺﾞｼｯｸM" panose="020B0600000000000000" pitchFamily="50" charset="-128"/>
                        <a:ea typeface="HGSｺﾞｼｯｸM" panose="020B0600000000000000" pitchFamily="50" charset="-128"/>
                      </a:endParaRPr>
                    </a:p>
                  </a:txBody>
                  <a:tcPr marL="5265" marR="5265" marT="5265" marB="0" anchor="ctr"/>
                </a:tc>
                <a:extLst>
                  <a:ext uri="{0D108BD9-81ED-4DB2-BD59-A6C34878D82A}">
                    <a16:rowId xmlns:a16="http://schemas.microsoft.com/office/drawing/2014/main" xmlns="" val="2746133373"/>
                  </a:ext>
                </a:extLst>
              </a:tr>
              <a:tr h="649149">
                <a:tc vMerge="1">
                  <a:txBody>
                    <a:bodyPr/>
                    <a:lstStyle/>
                    <a:p>
                      <a:endParaRPr kumimoji="1" lang="ja-JP" altLang="en-US"/>
                    </a:p>
                  </a:txBody>
                  <a:tcPr/>
                </a:tc>
                <a:tc>
                  <a:txBody>
                    <a:bodyPr/>
                    <a:lstStyle/>
                    <a:p>
                      <a:pPr algn="just" fontAlgn="ctr"/>
                      <a:r>
                        <a:rPr lang="ja-JP" altLang="en-US" sz="1200" u="none" strike="noStrike">
                          <a:effectLst/>
                        </a:rPr>
                        <a:t>・家畜に対しての指示を誰もが解るよう明示する。情報を共有することで、動物医薬品の誤投与などを防ぐ。万が一、動物医薬品を誤投与してしまうと出荷が出来なくなる場合もある。また飼料を誤ると事故や病気にもつながる。</a:t>
                      </a:r>
                      <a:endParaRPr lang="ja-JP" altLang="en-US" sz="1200" b="0" i="0" u="none" strike="noStrike">
                        <a:solidFill>
                          <a:srgbClr val="000000"/>
                        </a:solidFill>
                        <a:effectLst/>
                        <a:latin typeface="HGSｺﾞｼｯｸM" panose="020B0600000000000000" pitchFamily="50" charset="-128"/>
                        <a:ea typeface="HGSｺﾞｼｯｸM" panose="020B0600000000000000" pitchFamily="50" charset="-128"/>
                      </a:endParaRPr>
                    </a:p>
                  </a:txBody>
                  <a:tcPr marL="5265" marR="5265" marT="5265" marB="0" anchor="ctr"/>
                </a:tc>
                <a:extLst>
                  <a:ext uri="{0D108BD9-81ED-4DB2-BD59-A6C34878D82A}">
                    <a16:rowId xmlns:a16="http://schemas.microsoft.com/office/drawing/2014/main" xmlns="" val="187525279"/>
                  </a:ext>
                </a:extLst>
              </a:tr>
              <a:tr h="520400">
                <a:tc vMerge="1">
                  <a:txBody>
                    <a:bodyPr/>
                    <a:lstStyle/>
                    <a:p>
                      <a:endParaRPr kumimoji="1" lang="ja-JP" altLang="en-US"/>
                    </a:p>
                  </a:txBody>
                  <a:tcPr/>
                </a:tc>
                <a:tc>
                  <a:txBody>
                    <a:bodyPr/>
                    <a:lstStyle/>
                    <a:p>
                      <a:pPr algn="just" fontAlgn="ctr"/>
                      <a:r>
                        <a:rPr lang="ja-JP" altLang="en-US" sz="1200" u="none" strike="noStrike">
                          <a:effectLst/>
                        </a:rPr>
                        <a:t>・動物医薬品の管理は厳正に行い必ず記録する。鍵付きの保管庫で厳重に管理し記録簿の確認者も決めて二重、三重チェックを行うことで誤投与や事故、事件を防止する。</a:t>
                      </a:r>
                      <a:endParaRPr lang="ja-JP" altLang="en-US" sz="1200" b="0" i="0" u="none" strike="noStrike">
                        <a:solidFill>
                          <a:srgbClr val="000000"/>
                        </a:solidFill>
                        <a:effectLst/>
                        <a:latin typeface="HGSｺﾞｼｯｸM" panose="020B0600000000000000" pitchFamily="50" charset="-128"/>
                        <a:ea typeface="HGSｺﾞｼｯｸM" panose="020B0600000000000000" pitchFamily="50" charset="-128"/>
                      </a:endParaRPr>
                    </a:p>
                  </a:txBody>
                  <a:tcPr marL="5265" marR="5265" marT="5265" marB="0" anchor="ctr"/>
                </a:tc>
                <a:extLst>
                  <a:ext uri="{0D108BD9-81ED-4DB2-BD59-A6C34878D82A}">
                    <a16:rowId xmlns:a16="http://schemas.microsoft.com/office/drawing/2014/main" xmlns="" val="439437900"/>
                  </a:ext>
                </a:extLst>
              </a:tr>
              <a:tr h="391651">
                <a:tc vMerge="1">
                  <a:txBody>
                    <a:bodyPr/>
                    <a:lstStyle/>
                    <a:p>
                      <a:endParaRPr kumimoji="1" lang="ja-JP" altLang="en-US"/>
                    </a:p>
                  </a:txBody>
                  <a:tcPr/>
                </a:tc>
                <a:tc>
                  <a:txBody>
                    <a:bodyPr/>
                    <a:lstStyle/>
                    <a:p>
                      <a:pPr algn="just" fontAlgn="ctr"/>
                      <a:r>
                        <a:rPr lang="ja-JP" altLang="en-US" sz="1200" u="none" strike="noStrike">
                          <a:effectLst/>
                        </a:rPr>
                        <a:t>・飼料を給仕する場合、カビの付着、変質、異臭がしてないか確認し、見つかった場合は異変がある部分を除去して給仕するか、廃棄する。</a:t>
                      </a:r>
                      <a:endParaRPr lang="ja-JP" altLang="en-US" sz="1200" b="0" i="0" u="none" strike="noStrike">
                        <a:solidFill>
                          <a:srgbClr val="000000"/>
                        </a:solidFill>
                        <a:effectLst/>
                        <a:latin typeface="HGSｺﾞｼｯｸM" panose="020B0600000000000000" pitchFamily="50" charset="-128"/>
                        <a:ea typeface="HGSｺﾞｼｯｸM" panose="020B0600000000000000" pitchFamily="50" charset="-128"/>
                      </a:endParaRPr>
                    </a:p>
                  </a:txBody>
                  <a:tcPr marL="5265" marR="5265" marT="5265" marB="0" anchor="ctr"/>
                </a:tc>
                <a:extLst>
                  <a:ext uri="{0D108BD9-81ED-4DB2-BD59-A6C34878D82A}">
                    <a16:rowId xmlns:a16="http://schemas.microsoft.com/office/drawing/2014/main" xmlns="" val="3351837428"/>
                  </a:ext>
                </a:extLst>
              </a:tr>
              <a:tr h="391651">
                <a:tc vMerge="1">
                  <a:txBody>
                    <a:bodyPr/>
                    <a:lstStyle/>
                    <a:p>
                      <a:endParaRPr kumimoji="1" lang="ja-JP" altLang="en-US"/>
                    </a:p>
                  </a:txBody>
                  <a:tcPr/>
                </a:tc>
                <a:tc>
                  <a:txBody>
                    <a:bodyPr/>
                    <a:lstStyle/>
                    <a:p>
                      <a:pPr algn="just" fontAlgn="ctr"/>
                      <a:r>
                        <a:rPr lang="ja-JP" altLang="en-US" sz="1200" u="none" strike="noStrike">
                          <a:effectLst/>
                        </a:rPr>
                        <a:t>・畜舎内のクモの巣を除去したり、水飲み場のゴミなどを除去したり、常に清潔な敷料にするなど家畜の飼育環境を衛生的な状態にする。</a:t>
                      </a:r>
                      <a:endParaRPr lang="ja-JP" altLang="en-US" sz="1200" b="0" i="0" u="none" strike="noStrike">
                        <a:solidFill>
                          <a:srgbClr val="000000"/>
                        </a:solidFill>
                        <a:effectLst/>
                        <a:latin typeface="HGSｺﾞｼｯｸM" panose="020B0600000000000000" pitchFamily="50" charset="-128"/>
                        <a:ea typeface="HGSｺﾞｼｯｸM" panose="020B0600000000000000" pitchFamily="50" charset="-128"/>
                      </a:endParaRPr>
                    </a:p>
                  </a:txBody>
                  <a:tcPr marL="5265" marR="5265" marT="5265" marB="0" anchor="ctr"/>
                </a:tc>
                <a:extLst>
                  <a:ext uri="{0D108BD9-81ED-4DB2-BD59-A6C34878D82A}">
                    <a16:rowId xmlns:a16="http://schemas.microsoft.com/office/drawing/2014/main" xmlns="" val="3013285636"/>
                  </a:ext>
                </a:extLst>
              </a:tr>
              <a:tr h="520400">
                <a:tc rowSpan="5">
                  <a:txBody>
                    <a:bodyPr/>
                    <a:lstStyle/>
                    <a:p>
                      <a:pPr algn="ctr" fontAlgn="ctr"/>
                      <a:r>
                        <a:rPr lang="ja-JP" altLang="en-US" sz="1200" u="none" strike="noStrike">
                          <a:effectLst/>
                        </a:rPr>
                        <a:t>労働安全</a:t>
                      </a:r>
                      <a:endParaRPr lang="ja-JP" altLang="en-US" sz="1200" b="0" i="0" u="none" strike="noStrike">
                        <a:solidFill>
                          <a:srgbClr val="000000"/>
                        </a:solidFill>
                        <a:effectLst/>
                        <a:latin typeface="HGSｺﾞｼｯｸM" panose="020B0600000000000000" pitchFamily="50" charset="-128"/>
                        <a:ea typeface="HGSｺﾞｼｯｸM" panose="020B0600000000000000" pitchFamily="50" charset="-128"/>
                      </a:endParaRPr>
                    </a:p>
                  </a:txBody>
                  <a:tcPr marL="5265" marR="5265" marT="5265" marB="0" anchor="ctr"/>
                </a:tc>
                <a:tc>
                  <a:txBody>
                    <a:bodyPr/>
                    <a:lstStyle/>
                    <a:p>
                      <a:pPr algn="just" fontAlgn="ctr"/>
                      <a:r>
                        <a:rPr lang="ja-JP" altLang="en-US" sz="1200" u="none" strike="noStrike">
                          <a:effectLst/>
                        </a:rPr>
                        <a:t>・家畜の室に入る際は、家畜が興奮状態でないか確認する。声掛けや、撫でるなどスキンシップも重要である。乳牛などの大家畜を扱う場合、足を踏まれたり、押しつけられたりしないように気をつける。</a:t>
                      </a:r>
                      <a:endParaRPr lang="ja-JP" altLang="en-US" sz="1200" b="0" i="0" u="none" strike="noStrike">
                        <a:solidFill>
                          <a:srgbClr val="000000"/>
                        </a:solidFill>
                        <a:effectLst/>
                        <a:latin typeface="HGSｺﾞｼｯｸM" panose="020B0600000000000000" pitchFamily="50" charset="-128"/>
                        <a:ea typeface="HGSｺﾞｼｯｸM" panose="020B0600000000000000" pitchFamily="50" charset="-128"/>
                      </a:endParaRPr>
                    </a:p>
                  </a:txBody>
                  <a:tcPr marL="5265" marR="5265" marT="5265" marB="0" anchor="ctr"/>
                </a:tc>
                <a:extLst>
                  <a:ext uri="{0D108BD9-81ED-4DB2-BD59-A6C34878D82A}">
                    <a16:rowId xmlns:a16="http://schemas.microsoft.com/office/drawing/2014/main" xmlns="" val="647696729"/>
                  </a:ext>
                </a:extLst>
              </a:tr>
              <a:tr h="262901">
                <a:tc vMerge="1">
                  <a:txBody>
                    <a:bodyPr/>
                    <a:lstStyle/>
                    <a:p>
                      <a:endParaRPr kumimoji="1" lang="ja-JP" altLang="en-US"/>
                    </a:p>
                  </a:txBody>
                  <a:tcPr/>
                </a:tc>
                <a:tc>
                  <a:txBody>
                    <a:bodyPr/>
                    <a:lstStyle/>
                    <a:p>
                      <a:pPr algn="just" fontAlgn="ctr"/>
                      <a:r>
                        <a:rPr lang="ja-JP" altLang="en-US" sz="1200" u="none" strike="noStrike">
                          <a:effectLst/>
                        </a:rPr>
                        <a:t>・家畜の室の開閉は手指をはさまないように気をつける。手元を確認して行う。</a:t>
                      </a:r>
                      <a:endParaRPr lang="ja-JP" altLang="en-US" sz="1200" b="0" i="0" u="none" strike="noStrike">
                        <a:solidFill>
                          <a:srgbClr val="000000"/>
                        </a:solidFill>
                        <a:effectLst/>
                        <a:latin typeface="HGSｺﾞｼｯｸM" panose="020B0600000000000000" pitchFamily="50" charset="-128"/>
                        <a:ea typeface="HGSｺﾞｼｯｸM" panose="020B0600000000000000" pitchFamily="50" charset="-128"/>
                      </a:endParaRPr>
                    </a:p>
                  </a:txBody>
                  <a:tcPr marL="5265" marR="5265" marT="5265" marB="0" anchor="ctr"/>
                </a:tc>
                <a:extLst>
                  <a:ext uri="{0D108BD9-81ED-4DB2-BD59-A6C34878D82A}">
                    <a16:rowId xmlns:a16="http://schemas.microsoft.com/office/drawing/2014/main" xmlns="" val="2449692468"/>
                  </a:ext>
                </a:extLst>
              </a:tr>
              <a:tr h="520400">
                <a:tc vMerge="1">
                  <a:txBody>
                    <a:bodyPr/>
                    <a:lstStyle/>
                    <a:p>
                      <a:endParaRPr kumimoji="1" lang="ja-JP" altLang="en-US"/>
                    </a:p>
                  </a:txBody>
                  <a:tcPr/>
                </a:tc>
                <a:tc>
                  <a:txBody>
                    <a:bodyPr/>
                    <a:lstStyle/>
                    <a:p>
                      <a:pPr algn="just" fontAlgn="ctr"/>
                      <a:r>
                        <a:rPr lang="ja-JP" altLang="en-US" sz="1200" u="none" strike="noStrike">
                          <a:effectLst/>
                        </a:rPr>
                        <a:t>・ベルトコンベヤーやバーンクリーナー及び、飼料作物の収穫機の詰まり除去や修理をしようとする場合は必ず動力停止した状態で行う。動作を停止しただけでは誤作動で大事故につながる恐れがある。</a:t>
                      </a:r>
                      <a:endParaRPr lang="ja-JP" altLang="en-US" sz="1200" b="0" i="0" u="none" strike="noStrike">
                        <a:solidFill>
                          <a:srgbClr val="000000"/>
                        </a:solidFill>
                        <a:effectLst/>
                        <a:latin typeface="HGSｺﾞｼｯｸM" panose="020B0600000000000000" pitchFamily="50" charset="-128"/>
                        <a:ea typeface="HGSｺﾞｼｯｸM" panose="020B0600000000000000" pitchFamily="50" charset="-128"/>
                      </a:endParaRPr>
                    </a:p>
                  </a:txBody>
                  <a:tcPr marL="5265" marR="5265" marT="5265" marB="0" anchor="ctr"/>
                </a:tc>
                <a:extLst>
                  <a:ext uri="{0D108BD9-81ED-4DB2-BD59-A6C34878D82A}">
                    <a16:rowId xmlns:a16="http://schemas.microsoft.com/office/drawing/2014/main" xmlns="" val="2454128801"/>
                  </a:ext>
                </a:extLst>
              </a:tr>
              <a:tr h="649149">
                <a:tc vMerge="1">
                  <a:txBody>
                    <a:bodyPr/>
                    <a:lstStyle/>
                    <a:p>
                      <a:endParaRPr kumimoji="1" lang="ja-JP" altLang="en-US"/>
                    </a:p>
                  </a:txBody>
                  <a:tcPr/>
                </a:tc>
                <a:tc>
                  <a:txBody>
                    <a:bodyPr/>
                    <a:lstStyle/>
                    <a:p>
                      <a:pPr algn="just" fontAlgn="ctr"/>
                      <a:r>
                        <a:rPr lang="ja-JP" altLang="en-US" sz="1200" u="none" strike="noStrike">
                          <a:effectLst/>
                        </a:rPr>
                        <a:t>・家畜の移動、出荷の際は家畜が興奮し暴れる恐れがあるので気をつける。大家畜をロープを使ってひく場合、引きずられることもある。この時、ロープを手指に巻き付けていると、手指を引きちぎられることもあるので巻き付けることをしない。</a:t>
                      </a:r>
                      <a:endParaRPr lang="ja-JP" altLang="en-US" sz="1200" b="0" i="0" u="none" strike="noStrike">
                        <a:solidFill>
                          <a:srgbClr val="000000"/>
                        </a:solidFill>
                        <a:effectLst/>
                        <a:latin typeface="HGSｺﾞｼｯｸM" panose="020B0600000000000000" pitchFamily="50" charset="-128"/>
                        <a:ea typeface="HGSｺﾞｼｯｸM" panose="020B0600000000000000" pitchFamily="50" charset="-128"/>
                      </a:endParaRPr>
                    </a:p>
                  </a:txBody>
                  <a:tcPr marL="5265" marR="5265" marT="5265" marB="0" anchor="ctr"/>
                </a:tc>
                <a:extLst>
                  <a:ext uri="{0D108BD9-81ED-4DB2-BD59-A6C34878D82A}">
                    <a16:rowId xmlns:a16="http://schemas.microsoft.com/office/drawing/2014/main" xmlns="" val="761290802"/>
                  </a:ext>
                </a:extLst>
              </a:tr>
              <a:tr h="262901">
                <a:tc vMerge="1">
                  <a:txBody>
                    <a:bodyPr/>
                    <a:lstStyle/>
                    <a:p>
                      <a:endParaRPr kumimoji="1" lang="ja-JP" altLang="en-US"/>
                    </a:p>
                  </a:txBody>
                  <a:tcPr/>
                </a:tc>
                <a:tc>
                  <a:txBody>
                    <a:bodyPr/>
                    <a:lstStyle/>
                    <a:p>
                      <a:pPr algn="just" fontAlgn="ctr"/>
                      <a:r>
                        <a:rPr lang="ja-JP" altLang="en-US" sz="1200" u="none" strike="noStrike">
                          <a:effectLst/>
                        </a:rPr>
                        <a:t>・飼料の袋を開けたり粗飼料の細断などで刃物を使う場合、手元をしっかりと確認して行う。</a:t>
                      </a:r>
                      <a:endParaRPr lang="ja-JP" altLang="en-US" sz="1200" b="0" i="0" u="none" strike="noStrike">
                        <a:solidFill>
                          <a:srgbClr val="000000"/>
                        </a:solidFill>
                        <a:effectLst/>
                        <a:latin typeface="HGSｺﾞｼｯｸM" panose="020B0600000000000000" pitchFamily="50" charset="-128"/>
                        <a:ea typeface="HGSｺﾞｼｯｸM" panose="020B0600000000000000" pitchFamily="50" charset="-128"/>
                      </a:endParaRPr>
                    </a:p>
                  </a:txBody>
                  <a:tcPr marL="5265" marR="5265" marT="5265" marB="0" anchor="ctr"/>
                </a:tc>
                <a:extLst>
                  <a:ext uri="{0D108BD9-81ED-4DB2-BD59-A6C34878D82A}">
                    <a16:rowId xmlns:a16="http://schemas.microsoft.com/office/drawing/2014/main" xmlns="" val="1350023155"/>
                  </a:ext>
                </a:extLst>
              </a:tr>
              <a:tr h="262901">
                <a:tc>
                  <a:txBody>
                    <a:bodyPr/>
                    <a:lstStyle/>
                    <a:p>
                      <a:pPr algn="ctr" fontAlgn="ctr"/>
                      <a:r>
                        <a:rPr lang="ja-JP" altLang="en-US" sz="1200" u="none" strike="noStrike">
                          <a:effectLst/>
                        </a:rPr>
                        <a:t>環境保全</a:t>
                      </a:r>
                      <a:endParaRPr lang="ja-JP" altLang="en-US" sz="1200" b="0" i="0" u="none" strike="noStrike">
                        <a:solidFill>
                          <a:srgbClr val="000000"/>
                        </a:solidFill>
                        <a:effectLst/>
                        <a:latin typeface="HGSｺﾞｼｯｸM" panose="020B0600000000000000" pitchFamily="50" charset="-128"/>
                        <a:ea typeface="HGSｺﾞｼｯｸM" panose="020B0600000000000000" pitchFamily="50" charset="-128"/>
                      </a:endParaRPr>
                    </a:p>
                  </a:txBody>
                  <a:tcPr marL="5265" marR="5265" marT="5265" marB="0" anchor="ctr"/>
                </a:tc>
                <a:tc>
                  <a:txBody>
                    <a:bodyPr/>
                    <a:lstStyle/>
                    <a:p>
                      <a:pPr algn="just" fontAlgn="ctr"/>
                      <a:r>
                        <a:rPr lang="ja-JP" altLang="en-US" sz="1200" u="none" strike="noStrike" dirty="0">
                          <a:effectLst/>
                        </a:rPr>
                        <a:t>・家畜の糞は、堆肥化し圃場還元するなどして環境保全型農業に努める。</a:t>
                      </a:r>
                      <a:endParaRPr lang="ja-JP" altLang="en-US" sz="1200" b="0" i="0" u="none" strike="noStrike" dirty="0">
                        <a:solidFill>
                          <a:srgbClr val="000000"/>
                        </a:solidFill>
                        <a:effectLst/>
                        <a:latin typeface="HGSｺﾞｼｯｸM" panose="020B0600000000000000" pitchFamily="50" charset="-128"/>
                        <a:ea typeface="HGSｺﾞｼｯｸM" panose="020B0600000000000000" pitchFamily="50" charset="-128"/>
                      </a:endParaRPr>
                    </a:p>
                  </a:txBody>
                  <a:tcPr marL="5265" marR="5265" marT="5265" marB="0" anchor="ctr"/>
                </a:tc>
                <a:extLst>
                  <a:ext uri="{0D108BD9-81ED-4DB2-BD59-A6C34878D82A}">
                    <a16:rowId xmlns:a16="http://schemas.microsoft.com/office/drawing/2014/main" xmlns="" val="605729992"/>
                  </a:ext>
                </a:extLst>
              </a:tr>
            </a:tbl>
          </a:graphicData>
        </a:graphic>
      </p:graphicFrame>
    </p:spTree>
    <p:extLst>
      <p:ext uri="{BB962C8B-B14F-4D97-AF65-F5344CB8AC3E}">
        <p14:creationId xmlns:p14="http://schemas.microsoft.com/office/powerpoint/2010/main" val="9078782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0" y="1452282"/>
            <a:ext cx="9144000" cy="5405718"/>
          </a:xfrm>
        </p:spPr>
        <p:txBody>
          <a:bodyPr/>
          <a:lstStyle/>
          <a:p>
            <a:pPr marL="0" indent="0">
              <a:buNone/>
            </a:pPr>
            <a:r>
              <a:rPr kumimoji="1" lang="ja-JP" altLang="en-US" sz="16600" dirty="0" smtClean="0"/>
              <a:t>知的財産</a:t>
            </a:r>
            <a:endParaRPr kumimoji="1" lang="ja-JP" altLang="en-US" sz="16600"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109</a:t>
            </a:fld>
            <a:endParaRPr lang="en-US" altLang="ja-JP" dirty="0">
              <a:solidFill>
                <a:prstClr val="black"/>
              </a:solidFill>
            </a:endParaRPr>
          </a:p>
        </p:txBody>
      </p:sp>
    </p:spTree>
    <p:extLst>
      <p:ext uri="{BB962C8B-B14F-4D97-AF65-F5344CB8AC3E}">
        <p14:creationId xmlns:p14="http://schemas.microsoft.com/office/powerpoint/2010/main" val="23230560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11</a:t>
            </a:fld>
            <a:endParaRPr lang="en-US" altLang="ja-JP" dirty="0">
              <a:solidFill>
                <a:prstClr val="black"/>
              </a:solidFill>
            </a:endParaRPr>
          </a:p>
        </p:txBody>
      </p:sp>
      <p:sp>
        <p:nvSpPr>
          <p:cNvPr id="6" name="テキスト ボックス 5"/>
          <p:cNvSpPr txBox="1"/>
          <p:nvPr/>
        </p:nvSpPr>
        <p:spPr>
          <a:xfrm>
            <a:off x="778692" y="406454"/>
            <a:ext cx="2693366" cy="584775"/>
          </a:xfrm>
          <a:prstGeom prst="rect">
            <a:avLst/>
          </a:prstGeom>
          <a:noFill/>
        </p:spPr>
        <p:txBody>
          <a:bodyPr wrap="none" rtlCol="0">
            <a:spAutoFit/>
          </a:bodyPr>
          <a:lstStyle/>
          <a:p>
            <a:r>
              <a:rPr kumimoji="1" lang="en-US" altLang="ja-JP" sz="3200" dirty="0" smtClean="0"/>
              <a:t>GAP</a:t>
            </a:r>
            <a:r>
              <a:rPr kumimoji="1" lang="ja-JP" altLang="en-US" sz="3200" dirty="0" smtClean="0"/>
              <a:t>の必要性</a:t>
            </a:r>
            <a:endParaRPr kumimoji="1" lang="ja-JP" altLang="en-US" sz="3200" dirty="0"/>
          </a:p>
        </p:txBody>
      </p:sp>
      <p:sp>
        <p:nvSpPr>
          <p:cNvPr id="8" name="テキスト ボックス 7"/>
          <p:cNvSpPr txBox="1"/>
          <p:nvPr/>
        </p:nvSpPr>
        <p:spPr>
          <a:xfrm>
            <a:off x="1061095" y="1092599"/>
            <a:ext cx="6034024" cy="646331"/>
          </a:xfrm>
          <a:prstGeom prst="rect">
            <a:avLst/>
          </a:prstGeom>
          <a:noFill/>
        </p:spPr>
        <p:txBody>
          <a:bodyPr wrap="none" rtlCol="0">
            <a:spAutoFit/>
          </a:bodyPr>
          <a:lstStyle/>
          <a:p>
            <a:r>
              <a:rPr kumimoji="1" lang="ja-JP" altLang="en-US" sz="3600" dirty="0" smtClean="0">
                <a:solidFill>
                  <a:srgbClr val="FF0000"/>
                </a:solidFill>
              </a:rPr>
              <a:t>「安全な農産物」とは？（定義）</a:t>
            </a:r>
            <a:endParaRPr kumimoji="1" lang="ja-JP" altLang="en-US" sz="3600" dirty="0">
              <a:solidFill>
                <a:srgbClr val="FF0000"/>
              </a:solidFill>
            </a:endParaRPr>
          </a:p>
        </p:txBody>
      </p:sp>
      <p:sp>
        <p:nvSpPr>
          <p:cNvPr id="9" name="テキスト ボックス 8"/>
          <p:cNvSpPr txBox="1"/>
          <p:nvPr/>
        </p:nvSpPr>
        <p:spPr>
          <a:xfrm>
            <a:off x="923072" y="1930818"/>
            <a:ext cx="6992620" cy="1938992"/>
          </a:xfrm>
          <a:prstGeom prst="rect">
            <a:avLst/>
          </a:prstGeom>
          <a:noFill/>
        </p:spPr>
        <p:txBody>
          <a:bodyPr wrap="none" rtlCol="0">
            <a:spAutoFit/>
          </a:bodyPr>
          <a:lstStyle/>
          <a:p>
            <a:pPr marL="285750" indent="-285750">
              <a:buFont typeface="Arial" panose="020B0604020202020204" pitchFamily="34" charset="0"/>
              <a:buChar char="•"/>
            </a:pPr>
            <a:r>
              <a:rPr lang="ja-JP" altLang="en-US" sz="2400" dirty="0" smtClean="0"/>
              <a:t>食品衛生法を遵守している農産物</a:t>
            </a:r>
            <a:endParaRPr lang="en-US" altLang="ja-JP" sz="2400" dirty="0" smtClean="0"/>
          </a:p>
          <a:p>
            <a:pPr marL="914400" lvl="1" indent="-457200">
              <a:buFont typeface="Wingdings" panose="05000000000000000000" pitchFamily="2" charset="2"/>
              <a:buChar char="p"/>
            </a:pPr>
            <a:r>
              <a:rPr kumimoji="1" lang="ja-JP" altLang="en-US" sz="2400" dirty="0" smtClean="0"/>
              <a:t>残留農薬の基準を順守している</a:t>
            </a:r>
            <a:endParaRPr kumimoji="1" lang="en-US" altLang="ja-JP" sz="2400" dirty="0" smtClean="0"/>
          </a:p>
          <a:p>
            <a:pPr marL="914400" lvl="1" indent="-457200">
              <a:buFont typeface="Wingdings" panose="05000000000000000000" pitchFamily="2" charset="2"/>
              <a:buChar char="p"/>
            </a:pPr>
            <a:r>
              <a:rPr kumimoji="1" lang="ja-JP" altLang="en-US" sz="2400" dirty="0" smtClean="0"/>
              <a:t>病原性細菌など、食中毒の問題がない</a:t>
            </a:r>
            <a:endParaRPr kumimoji="1" lang="en-US" altLang="ja-JP" sz="2400" dirty="0" smtClean="0"/>
          </a:p>
          <a:p>
            <a:pPr marL="914400" lvl="1" indent="-457200">
              <a:buFont typeface="Wingdings" panose="05000000000000000000" pitchFamily="2" charset="2"/>
              <a:buChar char="p"/>
            </a:pPr>
            <a:r>
              <a:rPr lang="ja-JP" altLang="en-US" sz="2400" dirty="0" smtClean="0"/>
              <a:t>ガラスなど異物混入の問題が無い</a:t>
            </a:r>
            <a:endParaRPr lang="en-US" altLang="ja-JP" sz="2400" dirty="0" smtClean="0"/>
          </a:p>
          <a:p>
            <a:pPr marL="914400" lvl="1" indent="-457200">
              <a:buFont typeface="Wingdings" panose="05000000000000000000" pitchFamily="2" charset="2"/>
              <a:buChar char="p"/>
            </a:pPr>
            <a:r>
              <a:rPr kumimoji="1" lang="ja-JP" altLang="en-US" sz="2400" dirty="0" smtClean="0"/>
              <a:t>放射性の基準を順守している（</a:t>
            </a:r>
            <a:r>
              <a:rPr kumimoji="1" lang="en-US" altLang="ja-JP" sz="2400" dirty="0" smtClean="0"/>
              <a:t>2012</a:t>
            </a:r>
            <a:r>
              <a:rPr kumimoji="1" lang="ja-JP" altLang="en-US" sz="2400" dirty="0" smtClean="0"/>
              <a:t>年</a:t>
            </a:r>
            <a:r>
              <a:rPr kumimoji="1" lang="en-US" altLang="ja-JP" sz="2400" dirty="0" smtClean="0"/>
              <a:t>4</a:t>
            </a:r>
            <a:r>
              <a:rPr kumimoji="1" lang="ja-JP" altLang="en-US" sz="2400" dirty="0" smtClean="0"/>
              <a:t>月～）</a:t>
            </a:r>
            <a:endParaRPr kumimoji="1" lang="ja-JP" altLang="en-US" sz="2400" dirty="0"/>
          </a:p>
        </p:txBody>
      </p:sp>
      <p:sp>
        <p:nvSpPr>
          <p:cNvPr id="10" name="正方形/長方形 9"/>
          <p:cNvSpPr/>
          <p:nvPr/>
        </p:nvSpPr>
        <p:spPr>
          <a:xfrm>
            <a:off x="778692" y="4061698"/>
            <a:ext cx="8460309" cy="1200329"/>
          </a:xfrm>
          <a:prstGeom prst="rect">
            <a:avLst/>
          </a:prstGeom>
        </p:spPr>
        <p:txBody>
          <a:bodyPr wrap="square">
            <a:spAutoFit/>
          </a:bodyPr>
          <a:lstStyle/>
          <a:p>
            <a:r>
              <a:rPr lang="ja-JP" altLang="en-US" sz="2400" dirty="0" smtClean="0"/>
              <a:t>→食品衛生法に違反した農産物を生産・出荷した場合</a:t>
            </a:r>
            <a:endParaRPr lang="en-US" altLang="ja-JP" sz="2400" dirty="0" smtClean="0"/>
          </a:p>
          <a:p>
            <a:r>
              <a:rPr lang="ja-JP" altLang="en-US" sz="2400" dirty="0" smtClean="0"/>
              <a:t>　 ･･･販売の禁止（商品回収・出荷停止）</a:t>
            </a:r>
            <a:endParaRPr lang="en-US" altLang="ja-JP" sz="2400" dirty="0" smtClean="0"/>
          </a:p>
          <a:p>
            <a:r>
              <a:rPr lang="ja-JP" altLang="en-US" sz="2400" dirty="0" smtClean="0"/>
              <a:t>　 　　懲役・罰金・などの措置がある</a:t>
            </a:r>
            <a:endParaRPr lang="en-US" altLang="ja-JP" sz="2400" dirty="0" smtClean="0"/>
          </a:p>
        </p:txBody>
      </p:sp>
      <p:cxnSp>
        <p:nvCxnSpPr>
          <p:cNvPr id="13" name="直線コネクタ 12"/>
          <p:cNvCxnSpPr/>
          <p:nvPr/>
        </p:nvCxnSpPr>
        <p:spPr>
          <a:xfrm>
            <a:off x="778692" y="971922"/>
            <a:ext cx="7490503" cy="10273"/>
          </a:xfrm>
          <a:prstGeom prst="line">
            <a:avLst/>
          </a:prstGeom>
          <a:ln w="57150"/>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86900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110</a:t>
            </a:fld>
            <a:endParaRPr lang="en-US" altLang="ja-JP" dirty="0">
              <a:solidFill>
                <a:prstClr val="black"/>
              </a:solidFill>
            </a:endParaRPr>
          </a:p>
        </p:txBody>
      </p:sp>
      <p:pic>
        <p:nvPicPr>
          <p:cNvPr id="4" name="図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9854" y="215153"/>
            <a:ext cx="8111267" cy="6153374"/>
          </a:xfrm>
          <a:prstGeom prst="rect">
            <a:avLst/>
          </a:prstGeom>
          <a:noFill/>
          <a:ln>
            <a:noFill/>
          </a:ln>
        </p:spPr>
      </p:pic>
    </p:spTree>
    <p:extLst>
      <p:ext uri="{BB962C8B-B14F-4D97-AF65-F5344CB8AC3E}">
        <p14:creationId xmlns:p14="http://schemas.microsoft.com/office/powerpoint/2010/main" val="125310640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407963" y="189913"/>
            <a:ext cx="8658665" cy="6858000"/>
          </a:xfrm>
        </p:spPr>
        <p:txBody>
          <a:bodyPr/>
          <a:lstStyle/>
          <a:p>
            <a:pPr eaLnBrk="0" latinLnBrk="1" hangingPunct="0"/>
            <a:r>
              <a:rPr lang="ja-JP" altLang="en-US" sz="2400" dirty="0" smtClean="0"/>
              <a:t>農家が生み出す知的財産</a:t>
            </a:r>
            <a:endParaRPr lang="en-US" altLang="ja-JP" sz="2400" dirty="0" smtClean="0"/>
          </a:p>
          <a:p>
            <a:pPr lvl="2" eaLnBrk="0" latinLnBrk="1" hangingPunct="0"/>
            <a:r>
              <a:rPr lang="ja-JP" altLang="ja-JP" sz="2000" dirty="0" smtClean="0"/>
              <a:t>農産物</a:t>
            </a:r>
            <a:r>
              <a:rPr lang="ja-JP" altLang="ja-JP" sz="2000" dirty="0"/>
              <a:t>にオリジナルな名前（商標権）をつけブランドに</a:t>
            </a:r>
            <a:r>
              <a:rPr lang="ja-JP" altLang="ja-JP" sz="2000" dirty="0" smtClean="0"/>
              <a:t>したい</a:t>
            </a:r>
            <a:endParaRPr lang="en-US" altLang="ja-JP" sz="2000" dirty="0" smtClean="0"/>
          </a:p>
          <a:p>
            <a:pPr lvl="2" eaLnBrk="0" latinLnBrk="1" hangingPunct="0"/>
            <a:r>
              <a:rPr lang="ja-JP" altLang="ja-JP" sz="2000" dirty="0" smtClean="0"/>
              <a:t>他</a:t>
            </a:r>
            <a:r>
              <a:rPr lang="ja-JP" altLang="ja-JP" sz="2000" dirty="0"/>
              <a:t>の枝</a:t>
            </a:r>
            <a:r>
              <a:rPr lang="ja-JP" altLang="ja-JP" sz="2000" dirty="0" smtClean="0"/>
              <a:t>より大きな</a:t>
            </a:r>
            <a:r>
              <a:rPr lang="ja-JP" altLang="ja-JP" sz="2000" dirty="0"/>
              <a:t>実がなる</a:t>
            </a:r>
            <a:r>
              <a:rPr lang="ja-JP" altLang="ja-JP" sz="2000" dirty="0" smtClean="0"/>
              <a:t>枝</a:t>
            </a:r>
            <a:r>
              <a:rPr lang="ja-JP" altLang="en-US" sz="2000" dirty="0" smtClean="0"/>
              <a:t>が！</a:t>
            </a:r>
            <a:r>
              <a:rPr lang="ja-JP" altLang="ja-JP" sz="2000" dirty="0" smtClean="0"/>
              <a:t>新品種</a:t>
            </a:r>
            <a:r>
              <a:rPr lang="ja-JP" altLang="en-US" sz="2000" dirty="0" smtClean="0"/>
              <a:t>になる？</a:t>
            </a:r>
            <a:r>
              <a:rPr lang="ja-JP" altLang="ja-JP" sz="2000" dirty="0" smtClean="0"/>
              <a:t>（</a:t>
            </a:r>
            <a:r>
              <a:rPr lang="ja-JP" altLang="ja-JP" sz="2000" dirty="0"/>
              <a:t>育成者権</a:t>
            </a:r>
            <a:r>
              <a:rPr lang="ja-JP" altLang="ja-JP" sz="2000" dirty="0" smtClean="0"/>
              <a:t>）</a:t>
            </a:r>
            <a:endParaRPr lang="en-US" altLang="ja-JP" sz="2000" dirty="0" smtClean="0"/>
          </a:p>
          <a:p>
            <a:pPr lvl="2" eaLnBrk="0" latinLnBrk="1" hangingPunct="0"/>
            <a:r>
              <a:rPr lang="ja-JP" altLang="ja-JP" sz="2000" dirty="0" smtClean="0"/>
              <a:t>栽培</a:t>
            </a:r>
            <a:r>
              <a:rPr lang="ja-JP" altLang="ja-JP" sz="2000" dirty="0"/>
              <a:t>飼育の技術は</a:t>
            </a:r>
            <a:r>
              <a:rPr lang="ja-JP" altLang="ja-JP" sz="2000" dirty="0" smtClean="0"/>
              <a:t>、営業</a:t>
            </a:r>
            <a:r>
              <a:rPr lang="ja-JP" altLang="ja-JP" sz="2000" dirty="0"/>
              <a:t>秘密（ノウハウ</a:t>
            </a:r>
            <a:r>
              <a:rPr lang="ja-JP" altLang="ja-JP" sz="2000" dirty="0" smtClean="0"/>
              <a:t>）</a:t>
            </a:r>
            <a:r>
              <a:rPr lang="ja-JP" altLang="en-US" sz="2000" dirty="0" smtClean="0"/>
              <a:t>や特許になる</a:t>
            </a:r>
            <a:endParaRPr lang="en-US" altLang="ja-JP" sz="2000" dirty="0" smtClean="0"/>
          </a:p>
          <a:p>
            <a:pPr lvl="2" eaLnBrk="0" latinLnBrk="1" hangingPunct="0"/>
            <a:endParaRPr lang="ja-JP" altLang="ja-JP" sz="2000" dirty="0"/>
          </a:p>
          <a:p>
            <a:pPr eaLnBrk="0" latinLnBrk="1" hangingPunct="0"/>
            <a:r>
              <a:rPr lang="ja-JP" altLang="ja-JP" sz="2400" dirty="0" smtClean="0"/>
              <a:t>他</a:t>
            </a:r>
            <a:r>
              <a:rPr lang="ja-JP" altLang="ja-JP" sz="2400" dirty="0"/>
              <a:t>の人の権利を侵害しない</a:t>
            </a:r>
            <a:r>
              <a:rPr lang="ja-JP" altLang="ja-JP" sz="2400" dirty="0" smtClean="0"/>
              <a:t>こと</a:t>
            </a:r>
            <a:endParaRPr lang="en-US" altLang="ja-JP" sz="2400" dirty="0" smtClean="0"/>
          </a:p>
          <a:p>
            <a:pPr lvl="2" eaLnBrk="0" latinLnBrk="1" hangingPunct="0"/>
            <a:r>
              <a:rPr lang="ja-JP" altLang="ja-JP" sz="2000" dirty="0" smtClean="0"/>
              <a:t>自分</a:t>
            </a:r>
            <a:r>
              <a:rPr lang="ja-JP" altLang="ja-JP" sz="2000" dirty="0"/>
              <a:t>が売りだそうとする農産物の商標は、既に他者が使っていて商標権が取得されていないかという調査を事前に</a:t>
            </a:r>
            <a:r>
              <a:rPr lang="ja-JP" altLang="ja-JP" sz="2000" dirty="0" smtClean="0"/>
              <a:t>行う</a:t>
            </a:r>
            <a:endParaRPr lang="en-US" altLang="ja-JP" sz="2000" dirty="0" smtClean="0"/>
          </a:p>
          <a:p>
            <a:pPr lvl="2" eaLnBrk="0" latinLnBrk="1" hangingPunct="0"/>
            <a:r>
              <a:rPr lang="ja-JP" altLang="ja-JP" sz="2000" dirty="0" smtClean="0"/>
              <a:t>新品種の種苗は育成者権で保護されてい</a:t>
            </a:r>
            <a:r>
              <a:rPr lang="ja-JP" altLang="en-US" sz="2000" dirty="0" smtClean="0"/>
              <a:t>る</a:t>
            </a:r>
            <a:endParaRPr lang="en-US" altLang="ja-JP" sz="2000" dirty="0" smtClean="0"/>
          </a:p>
          <a:p>
            <a:pPr lvl="3" eaLnBrk="0" latinLnBrk="1" hangingPunct="0"/>
            <a:r>
              <a:rPr lang="ja-JP" altLang="ja-JP" sz="1600" dirty="0" smtClean="0"/>
              <a:t>種苗</a:t>
            </a:r>
            <a:r>
              <a:rPr lang="ja-JP" altLang="ja-JP" sz="1600" dirty="0"/>
              <a:t>を違法に入手してはいないか（正規に購入したか</a:t>
            </a:r>
            <a:r>
              <a:rPr lang="ja-JP" altLang="ja-JP" sz="1600" dirty="0" smtClean="0"/>
              <a:t>）</a:t>
            </a:r>
            <a:endParaRPr lang="en-US" altLang="ja-JP" sz="1600" dirty="0" smtClean="0"/>
          </a:p>
          <a:p>
            <a:pPr lvl="3" eaLnBrk="0" latinLnBrk="1" hangingPunct="0"/>
            <a:r>
              <a:rPr lang="ja-JP" altLang="ja-JP" sz="1600" dirty="0" smtClean="0"/>
              <a:t>農家</a:t>
            </a:r>
            <a:r>
              <a:rPr lang="ja-JP" altLang="ja-JP" sz="1600" dirty="0"/>
              <a:t>の自家増殖を禁じている新品種を勝手に種取りして増やしていない</a:t>
            </a:r>
            <a:r>
              <a:rPr lang="ja-JP" altLang="ja-JP" sz="1600" dirty="0" smtClean="0"/>
              <a:t>か</a:t>
            </a:r>
            <a:endParaRPr lang="en-US" altLang="ja-JP" sz="1600" dirty="0" smtClean="0"/>
          </a:p>
          <a:p>
            <a:pPr lvl="2" eaLnBrk="0" latinLnBrk="1" hangingPunct="0"/>
            <a:r>
              <a:rPr lang="ja-JP" altLang="ja-JP" sz="2000" dirty="0" smtClean="0"/>
              <a:t>もし</a:t>
            </a:r>
            <a:r>
              <a:rPr lang="ja-JP" altLang="ja-JP" sz="2000" dirty="0"/>
              <a:t>商標権や育成者権の侵害行為があった場合、権利者から商品の回収、廃棄を命じられ、損害賠償を請求されること</a:t>
            </a:r>
            <a:r>
              <a:rPr lang="ja-JP" altLang="ja-JP" sz="2000" dirty="0" smtClean="0"/>
              <a:t>も</a:t>
            </a:r>
            <a:r>
              <a:rPr lang="ja-JP" altLang="en-US" sz="2000" dirty="0" smtClean="0"/>
              <a:t>＋</a:t>
            </a:r>
            <a:r>
              <a:rPr lang="ja-JP" altLang="ja-JP" sz="2000" dirty="0" smtClean="0"/>
              <a:t>刑事罰</a:t>
            </a:r>
            <a:endParaRPr lang="en-US" altLang="ja-JP" sz="2000" dirty="0" smtClean="0"/>
          </a:p>
          <a:p>
            <a:pPr lvl="2" eaLnBrk="0" latinLnBrk="1" hangingPunct="0"/>
            <a:endParaRPr lang="ja-JP" altLang="ja-JP" sz="2000" dirty="0"/>
          </a:p>
          <a:p>
            <a:pPr eaLnBrk="0" latinLnBrk="1" hangingPunct="0"/>
            <a:r>
              <a:rPr lang="ja-JP" altLang="en-US" sz="2400" dirty="0" smtClean="0"/>
              <a:t>その他関連する知財</a:t>
            </a:r>
            <a:endParaRPr lang="en-US" altLang="ja-JP" sz="2400" dirty="0" smtClean="0"/>
          </a:p>
          <a:p>
            <a:pPr lvl="2" eaLnBrk="0" latinLnBrk="1" hangingPunct="0"/>
            <a:r>
              <a:rPr lang="ja-JP" altLang="ja-JP" sz="2000" dirty="0" smtClean="0"/>
              <a:t>農産物</a:t>
            </a:r>
            <a:r>
              <a:rPr lang="ja-JP" altLang="en-US" sz="2000" dirty="0" smtClean="0"/>
              <a:t>を</a:t>
            </a:r>
            <a:r>
              <a:rPr lang="en-US" altLang="ja-JP" sz="2000" dirty="0" smtClean="0"/>
              <a:t>PR</a:t>
            </a:r>
            <a:r>
              <a:rPr lang="ja-JP" altLang="ja-JP" sz="2000" dirty="0"/>
              <a:t>するために説明書きや動画を</a:t>
            </a:r>
            <a:r>
              <a:rPr lang="ja-JP" altLang="ja-JP" sz="2000" dirty="0" smtClean="0"/>
              <a:t>作った</a:t>
            </a:r>
            <a:r>
              <a:rPr lang="ja-JP" altLang="en-US" sz="2000" dirty="0" smtClean="0"/>
              <a:t>（</a:t>
            </a:r>
            <a:r>
              <a:rPr lang="ja-JP" altLang="ja-JP" sz="2000" dirty="0" smtClean="0"/>
              <a:t>著作権</a:t>
            </a:r>
            <a:r>
              <a:rPr lang="ja-JP" altLang="en-US" sz="2000" dirty="0" smtClean="0"/>
              <a:t>）</a:t>
            </a:r>
            <a:endParaRPr lang="en-US" altLang="ja-JP" sz="2000" dirty="0"/>
          </a:p>
          <a:p>
            <a:pPr lvl="2" eaLnBrk="0" latinLnBrk="1" hangingPunct="0"/>
            <a:r>
              <a:rPr lang="ja-JP" altLang="ja-JP" sz="2000" dirty="0" smtClean="0"/>
              <a:t>優れた</a:t>
            </a:r>
            <a:r>
              <a:rPr lang="ja-JP" altLang="ja-JP" sz="2000" dirty="0"/>
              <a:t>肉質を持つ和牛の</a:t>
            </a:r>
            <a:r>
              <a:rPr lang="ja-JP" altLang="ja-JP" sz="2000" dirty="0" smtClean="0"/>
              <a:t>品種</a:t>
            </a:r>
            <a:endParaRPr lang="en-US" altLang="ja-JP" sz="2000" dirty="0" smtClean="0"/>
          </a:p>
          <a:p>
            <a:pPr lvl="2" eaLnBrk="0" latinLnBrk="1" hangingPunct="0"/>
            <a:r>
              <a:rPr lang="ja-JP" altLang="ja-JP" sz="2000" dirty="0" smtClean="0"/>
              <a:t>地理的</a:t>
            </a:r>
            <a:r>
              <a:rPr lang="ja-JP" altLang="ja-JP" sz="2000" dirty="0"/>
              <a:t>表示（</a:t>
            </a:r>
            <a:r>
              <a:rPr lang="en-US" altLang="ja-JP" sz="2000" dirty="0"/>
              <a:t>GI</a:t>
            </a:r>
            <a:r>
              <a:rPr lang="ja-JP" altLang="ja-JP" sz="2000" dirty="0"/>
              <a:t>）</a:t>
            </a:r>
            <a:r>
              <a:rPr lang="ja-JP" altLang="ja-JP" sz="2000" dirty="0" smtClean="0"/>
              <a:t>制度</a:t>
            </a:r>
            <a:r>
              <a:rPr lang="ja-JP" altLang="en-US" sz="2000" dirty="0" smtClean="0"/>
              <a:t>、</a:t>
            </a:r>
            <a:r>
              <a:rPr lang="ja-JP" altLang="ja-JP" sz="2000" dirty="0" smtClean="0"/>
              <a:t>「</a:t>
            </a:r>
            <a:r>
              <a:rPr lang="ja-JP" altLang="ja-JP" sz="2000" dirty="0"/>
              <a:t>世界農業遺産</a:t>
            </a:r>
            <a:r>
              <a:rPr lang="ja-JP" altLang="ja-JP" sz="2000" dirty="0" smtClean="0"/>
              <a:t>」</a:t>
            </a:r>
            <a:r>
              <a:rPr lang="ja-JP" altLang="en-US" sz="2000" dirty="0" smtClean="0"/>
              <a:t>　　など</a:t>
            </a:r>
            <a:endParaRPr kumimoji="1" lang="ja-JP" altLang="en-US" sz="2000"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111</a:t>
            </a:fld>
            <a:endParaRPr lang="en-US" altLang="ja-JP" dirty="0">
              <a:solidFill>
                <a:prstClr val="black"/>
              </a:solidFill>
            </a:endParaRPr>
          </a:p>
        </p:txBody>
      </p:sp>
    </p:spTree>
    <p:extLst>
      <p:ext uri="{BB962C8B-B14F-4D97-AF65-F5344CB8AC3E}">
        <p14:creationId xmlns:p14="http://schemas.microsoft.com/office/powerpoint/2010/main" val="298061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xEl>
                                              <p:pRg st="13" end="1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txEl>
                                              <p:pRg st="14" end="1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0" y="2334408"/>
            <a:ext cx="9144000" cy="4523591"/>
          </a:xfrm>
        </p:spPr>
        <p:txBody>
          <a:bodyPr/>
          <a:lstStyle/>
          <a:p>
            <a:pPr marL="0" indent="0" algn="ctr">
              <a:buNone/>
            </a:pPr>
            <a:r>
              <a:rPr kumimoji="1" lang="en-US" altLang="ja-JP" sz="7200" dirty="0" smtClean="0"/>
              <a:t>GAP</a:t>
            </a:r>
            <a:r>
              <a:rPr kumimoji="1" lang="ja-JP" altLang="en-US" sz="7200" dirty="0" smtClean="0"/>
              <a:t>の基準にはない大切なこと</a:t>
            </a:r>
            <a:endParaRPr kumimoji="1" lang="ja-JP" altLang="en-US" sz="7200"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112</a:t>
            </a:fld>
            <a:endParaRPr lang="en-US" altLang="ja-JP" dirty="0">
              <a:solidFill>
                <a:prstClr val="black"/>
              </a:solidFill>
            </a:endParaRPr>
          </a:p>
        </p:txBody>
      </p:sp>
    </p:spTree>
    <p:extLst>
      <p:ext uri="{BB962C8B-B14F-4D97-AF65-F5344CB8AC3E}">
        <p14:creationId xmlns:p14="http://schemas.microsoft.com/office/powerpoint/2010/main" val="344274549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113</a:t>
            </a:fld>
            <a:endParaRPr lang="en-US" altLang="ja-JP" dirty="0">
              <a:solidFill>
                <a:prstClr val="black"/>
              </a:solidFill>
            </a:endParaRPr>
          </a:p>
        </p:txBody>
      </p:sp>
      <p:sp>
        <p:nvSpPr>
          <p:cNvPr id="5" name="正方形/長方形 4"/>
          <p:cNvSpPr/>
          <p:nvPr/>
        </p:nvSpPr>
        <p:spPr>
          <a:xfrm>
            <a:off x="177500" y="285749"/>
            <a:ext cx="8853958" cy="400110"/>
          </a:xfrm>
          <a:prstGeom prst="rect">
            <a:avLst/>
          </a:prstGeom>
        </p:spPr>
        <p:txBody>
          <a:bodyPr wrap="square">
            <a:spAutoFit/>
          </a:bodyPr>
          <a:lstStyle/>
          <a:p>
            <a:pPr marL="342900" indent="-342900">
              <a:buFont typeface="Wingdings" panose="05000000000000000000" pitchFamily="2" charset="2"/>
              <a:buChar char="n"/>
            </a:pPr>
            <a:r>
              <a:rPr lang="ja-JP" altLang="ja-JP" sz="2000" kern="0" dirty="0">
                <a:solidFill>
                  <a:srgbClr val="000000"/>
                </a:solidFill>
                <a:latin typeface="+mn-ea"/>
                <a:ea typeface="+mn-ea"/>
                <a:cs typeface="ＭＳ 明朝" panose="02020609040205080304" pitchFamily="17" charset="-128"/>
              </a:rPr>
              <a:t>「持続可能な農業の基礎」と「品質管理する取り組み（差別化）」の両輪で回す</a:t>
            </a:r>
            <a:endParaRPr lang="ja-JP" altLang="en-US" sz="2000" dirty="0">
              <a:latin typeface="+mn-ea"/>
              <a:ea typeface="+mn-ea"/>
            </a:endParaRPr>
          </a:p>
        </p:txBody>
      </p:sp>
      <p:graphicFrame>
        <p:nvGraphicFramePr>
          <p:cNvPr id="6" name="図表 5"/>
          <p:cNvGraphicFramePr/>
          <p:nvPr>
            <p:extLst>
              <p:ext uri="{D42A27DB-BD31-4B8C-83A1-F6EECF244321}">
                <p14:modId xmlns:p14="http://schemas.microsoft.com/office/powerpoint/2010/main" val="973181947"/>
              </p:ext>
            </p:extLst>
          </p:nvPr>
        </p:nvGraphicFramePr>
        <p:xfrm>
          <a:off x="103532" y="1291217"/>
          <a:ext cx="4431956" cy="46448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台形 6"/>
          <p:cNvSpPr/>
          <p:nvPr/>
        </p:nvSpPr>
        <p:spPr>
          <a:xfrm>
            <a:off x="824343" y="4169097"/>
            <a:ext cx="2990335" cy="1666771"/>
          </a:xfrm>
          <a:prstGeom prst="trapezoid">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ja-JP" altLang="en-US" sz="3300" dirty="0"/>
              <a:t>安全・安心</a:t>
            </a:r>
            <a:r>
              <a:rPr lang="en-US" altLang="ja-JP" sz="3300" dirty="0"/>
              <a:t/>
            </a:r>
            <a:br>
              <a:rPr lang="en-US" altLang="ja-JP" sz="3300" dirty="0"/>
            </a:br>
            <a:r>
              <a:rPr lang="ja-JP" altLang="en-US" sz="2400" dirty="0"/>
              <a:t>（当たり前品質）</a:t>
            </a:r>
            <a:endParaRPr lang="ja-JP" altLang="en-US" sz="2800" dirty="0"/>
          </a:p>
        </p:txBody>
      </p:sp>
      <p:sp>
        <p:nvSpPr>
          <p:cNvPr id="8" name="円形吹き出し 7"/>
          <p:cNvSpPr/>
          <p:nvPr/>
        </p:nvSpPr>
        <p:spPr>
          <a:xfrm>
            <a:off x="3257549" y="1989503"/>
            <a:ext cx="3385751" cy="1082607"/>
          </a:xfrm>
          <a:prstGeom prst="wedgeEllipseCallout">
            <a:avLst>
              <a:gd name="adj1" fmla="val -60882"/>
              <a:gd name="adj2" fmla="val 195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t>差別化（付加価値）</a:t>
            </a:r>
            <a:endParaRPr lang="en-US" altLang="ja-JP" sz="2000" dirty="0"/>
          </a:p>
          <a:p>
            <a:pPr algn="ctr"/>
            <a:r>
              <a:rPr lang="ja-JP" altLang="en-US" dirty="0"/>
              <a:t>例：糖度％、アミノ酸％</a:t>
            </a:r>
            <a:r>
              <a:rPr lang="en-US" altLang="ja-JP" sz="2000" dirty="0"/>
              <a:t/>
            </a:r>
            <a:br>
              <a:rPr lang="en-US" altLang="ja-JP" sz="2000" dirty="0"/>
            </a:br>
            <a:endParaRPr lang="ja-JP" altLang="en-US" sz="2000" dirty="0"/>
          </a:p>
        </p:txBody>
      </p:sp>
      <p:sp>
        <p:nvSpPr>
          <p:cNvPr id="9" name="円形吹き出し 8"/>
          <p:cNvSpPr/>
          <p:nvPr/>
        </p:nvSpPr>
        <p:spPr>
          <a:xfrm>
            <a:off x="3997281" y="3445614"/>
            <a:ext cx="3385751" cy="1082607"/>
          </a:xfrm>
          <a:prstGeom prst="wedgeEllipseCallout">
            <a:avLst>
              <a:gd name="adj1" fmla="val -51094"/>
              <a:gd name="adj2" fmla="val 704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a:t>GAP</a:t>
            </a:r>
            <a:r>
              <a:rPr lang="ja-JP" altLang="en-US" sz="2000" dirty="0"/>
              <a:t>：事業者として</a:t>
            </a:r>
            <a:r>
              <a:rPr lang="en-US" altLang="ja-JP" sz="2000" dirty="0"/>
              <a:t/>
            </a:r>
            <a:br>
              <a:rPr lang="en-US" altLang="ja-JP" sz="2000" dirty="0"/>
            </a:br>
            <a:r>
              <a:rPr lang="ja-JP" altLang="en-US" sz="2000" dirty="0"/>
              <a:t>当然実施すべきこと</a:t>
            </a:r>
          </a:p>
        </p:txBody>
      </p:sp>
      <p:sp>
        <p:nvSpPr>
          <p:cNvPr id="10" name="正方形/長方形 9"/>
          <p:cNvSpPr/>
          <p:nvPr/>
        </p:nvSpPr>
        <p:spPr>
          <a:xfrm>
            <a:off x="4391891" y="4837350"/>
            <a:ext cx="4701871" cy="1200329"/>
          </a:xfrm>
          <a:prstGeom prst="rect">
            <a:avLst/>
          </a:prstGeom>
        </p:spPr>
        <p:txBody>
          <a:bodyPr wrap="square">
            <a:spAutoFit/>
          </a:bodyPr>
          <a:lstStyle/>
          <a:p>
            <a:r>
              <a:rPr lang="ja-JP" altLang="en-US" dirty="0"/>
              <a:t>　</a:t>
            </a:r>
            <a:r>
              <a:rPr lang="en-US" altLang="ja-JP" dirty="0"/>
              <a:t>GAP</a:t>
            </a:r>
            <a:r>
              <a:rPr lang="ja-JP" altLang="en-US" dirty="0"/>
              <a:t>は</a:t>
            </a:r>
            <a:r>
              <a:rPr lang="en-US" altLang="ja-JP" dirty="0"/>
              <a:t>good</a:t>
            </a:r>
            <a:r>
              <a:rPr lang="ja-JP" altLang="en-US" dirty="0"/>
              <a:t>とあるように</a:t>
            </a:r>
            <a:r>
              <a:rPr lang="en-US" altLang="ja-JP" dirty="0"/>
              <a:t>Better </a:t>
            </a:r>
            <a:r>
              <a:rPr lang="ja-JP" altLang="en-US" dirty="0"/>
              <a:t>や</a:t>
            </a:r>
            <a:r>
              <a:rPr lang="en-US" altLang="ja-JP" dirty="0"/>
              <a:t>best</a:t>
            </a:r>
            <a:r>
              <a:rPr lang="ja-JP" altLang="en-US" dirty="0"/>
              <a:t>を求めているわけではない。</a:t>
            </a:r>
            <a:r>
              <a:rPr lang="en-US" altLang="ja-JP" dirty="0"/>
              <a:t/>
            </a:r>
            <a:br>
              <a:rPr lang="en-US" altLang="ja-JP" dirty="0"/>
            </a:br>
            <a:r>
              <a:rPr lang="ja-JP" altLang="en-US" dirty="0"/>
              <a:t>　</a:t>
            </a:r>
            <a:r>
              <a:rPr lang="en-US" altLang="ja-JP" dirty="0"/>
              <a:t>Better </a:t>
            </a:r>
            <a:r>
              <a:rPr lang="ja-JP" altLang="en-US" dirty="0"/>
              <a:t>や</a:t>
            </a:r>
            <a:r>
              <a:rPr lang="en-US" altLang="ja-JP" dirty="0"/>
              <a:t>best</a:t>
            </a:r>
            <a:r>
              <a:rPr lang="ja-JP" altLang="en-US" dirty="0" smtClean="0"/>
              <a:t>を目指すのが競争</a:t>
            </a:r>
            <a:r>
              <a:rPr lang="ja-JP" altLang="en-US" dirty="0"/>
              <a:t>（差別化）。</a:t>
            </a:r>
            <a:r>
              <a:rPr lang="en-US" altLang="ja-JP" dirty="0"/>
              <a:t/>
            </a:r>
            <a:br>
              <a:rPr lang="en-US" altLang="ja-JP" dirty="0"/>
            </a:br>
            <a:r>
              <a:rPr lang="ja-JP" altLang="en-US" dirty="0"/>
              <a:t>　</a:t>
            </a:r>
            <a:r>
              <a:rPr lang="en-US" altLang="ja-JP" dirty="0"/>
              <a:t>GAP</a:t>
            </a:r>
            <a:r>
              <a:rPr lang="ja-JP" altLang="en-US" dirty="0"/>
              <a:t>はあくまでも「よい」レベルを求めている。</a:t>
            </a:r>
          </a:p>
        </p:txBody>
      </p:sp>
    </p:spTree>
    <p:extLst>
      <p:ext uri="{BB962C8B-B14F-4D97-AF65-F5344CB8AC3E}">
        <p14:creationId xmlns:p14="http://schemas.microsoft.com/office/powerpoint/2010/main" val="376655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lang="ja-JP" altLang="ja-JP" dirty="0"/>
              <a:t>農村の景観や伝統文化の</a:t>
            </a:r>
            <a:r>
              <a:rPr lang="ja-JP" altLang="ja-JP" dirty="0" smtClean="0"/>
              <a:t>継承</a:t>
            </a:r>
            <a:r>
              <a:rPr lang="en-US" altLang="ja-JP" dirty="0" smtClean="0"/>
              <a:t/>
            </a:r>
            <a:br>
              <a:rPr lang="en-US" altLang="ja-JP" dirty="0" smtClean="0"/>
            </a:br>
            <a:r>
              <a:rPr lang="ja-JP" altLang="ja-JP" dirty="0" smtClean="0"/>
              <a:t>～</a:t>
            </a:r>
            <a:r>
              <a:rPr lang="ja-JP" altLang="ja-JP" dirty="0"/>
              <a:t>農産物の価値は本質的に何に</a:t>
            </a:r>
            <a:r>
              <a:rPr lang="ja-JP" altLang="ja-JP" dirty="0" smtClean="0"/>
              <a:t>由来して</a:t>
            </a:r>
            <a:r>
              <a:rPr lang="ja-JP" altLang="ja-JP" dirty="0"/>
              <a:t>いるのか</a:t>
            </a:r>
            <a:r>
              <a:rPr lang="ja-JP" altLang="ja-JP" dirty="0" smtClean="0"/>
              <a:t>？</a:t>
            </a:r>
            <a:endParaRPr lang="en-US" altLang="ja-JP" dirty="0" smtClean="0"/>
          </a:p>
          <a:p>
            <a:endParaRPr lang="en-US" altLang="ja-JP" dirty="0" smtClean="0"/>
          </a:p>
          <a:p>
            <a:pPr lvl="2" latinLnBrk="1"/>
            <a:r>
              <a:rPr lang="en-US" altLang="ja-JP" dirty="0"/>
              <a:t>GAP</a:t>
            </a:r>
            <a:r>
              <a:rPr lang="ja-JP" altLang="ja-JP" dirty="0"/>
              <a:t>の基準書は</a:t>
            </a:r>
            <a:r>
              <a:rPr lang="ja-JP" altLang="ja-JP" dirty="0" smtClean="0"/>
              <a:t>、定期的</a:t>
            </a:r>
            <a:r>
              <a:rPr lang="ja-JP" altLang="ja-JP" dirty="0"/>
              <a:t>に見直されて</a:t>
            </a:r>
            <a:r>
              <a:rPr lang="ja-JP" altLang="ja-JP" dirty="0" smtClean="0"/>
              <a:t>い</a:t>
            </a:r>
            <a:r>
              <a:rPr lang="ja-JP" altLang="en-US" dirty="0" smtClean="0"/>
              <a:t>る</a:t>
            </a:r>
            <a:r>
              <a:rPr lang="ja-JP" altLang="ja-JP" dirty="0" smtClean="0"/>
              <a:t>。</a:t>
            </a:r>
            <a:r>
              <a:rPr lang="en-US" altLang="ja-JP" dirty="0"/>
              <a:t/>
            </a:r>
            <a:br>
              <a:rPr lang="en-US" altLang="ja-JP" dirty="0"/>
            </a:br>
            <a:r>
              <a:rPr lang="ja-JP" altLang="ja-JP" dirty="0" smtClean="0"/>
              <a:t>今後</a:t>
            </a:r>
            <a:r>
              <a:rPr lang="ja-JP" altLang="ja-JP" dirty="0"/>
              <a:t>も新たな基準が増えて</a:t>
            </a:r>
            <a:r>
              <a:rPr lang="ja-JP" altLang="ja-JP" dirty="0" smtClean="0"/>
              <a:t>いく</a:t>
            </a:r>
            <a:r>
              <a:rPr lang="ja-JP" altLang="en-US" dirty="0" smtClean="0"/>
              <a:t>。</a:t>
            </a:r>
            <a:endParaRPr lang="en-US" altLang="ja-JP" dirty="0" smtClean="0"/>
          </a:p>
          <a:p>
            <a:pPr lvl="2" latinLnBrk="1"/>
            <a:endParaRPr lang="en-US" altLang="ja-JP" dirty="0" smtClean="0"/>
          </a:p>
          <a:p>
            <a:pPr lvl="2" latinLnBrk="1"/>
            <a:r>
              <a:rPr lang="en-US" altLang="ja-JP" dirty="0" smtClean="0"/>
              <a:t>GAP</a:t>
            </a:r>
            <a:r>
              <a:rPr lang="ja-JP" altLang="ja-JP" dirty="0"/>
              <a:t>の基準にないからと言って農業者が農業や農村生活の中で行っていることを価値のないことだとやめてしまうのは大変な</a:t>
            </a:r>
            <a:r>
              <a:rPr lang="ja-JP" altLang="ja-JP" dirty="0" smtClean="0"/>
              <a:t>損失。</a:t>
            </a:r>
            <a:endParaRPr lang="ja-JP" altLang="ja-JP" dirty="0"/>
          </a:p>
          <a:p>
            <a:pPr lvl="2" latinLnBrk="1"/>
            <a:endParaRPr lang="en-US" altLang="ja-JP" dirty="0" smtClean="0"/>
          </a:p>
          <a:p>
            <a:pPr lvl="2" latinLnBrk="1"/>
            <a:r>
              <a:rPr lang="ja-JP" altLang="ja-JP" dirty="0" smtClean="0"/>
              <a:t>農村</a:t>
            </a:r>
            <a:r>
              <a:rPr lang="ja-JP" altLang="ja-JP" dirty="0"/>
              <a:t>文化や伝統芸能、農村の景観など</a:t>
            </a:r>
            <a:r>
              <a:rPr lang="ja-JP" altLang="ja-JP" dirty="0" smtClean="0"/>
              <a:t>、</a:t>
            </a:r>
            <a:r>
              <a:rPr lang="en-US" altLang="ja-JP" dirty="0"/>
              <a:t/>
            </a:r>
            <a:br>
              <a:rPr lang="en-US" altLang="ja-JP" dirty="0"/>
            </a:br>
            <a:r>
              <a:rPr lang="ja-JP" altLang="ja-JP" dirty="0" smtClean="0"/>
              <a:t>文化的</a:t>
            </a:r>
            <a:r>
              <a:rPr lang="ja-JP" altLang="ja-JP" dirty="0"/>
              <a:t>な所産は一度失ってしまうと取り戻すことができない</a:t>
            </a:r>
            <a:r>
              <a:rPr lang="ja-JP" altLang="ja-JP" dirty="0" smtClean="0"/>
              <a:t>もの。</a:t>
            </a:r>
            <a:r>
              <a:rPr lang="en-US" altLang="ja-JP" dirty="0"/>
              <a:t/>
            </a:r>
            <a:br>
              <a:rPr lang="en-US" altLang="ja-JP" dirty="0"/>
            </a:br>
            <a:r>
              <a:rPr lang="ja-JP" altLang="ja-JP" dirty="0" smtClean="0"/>
              <a:t>将来</a:t>
            </a:r>
            <a:r>
              <a:rPr lang="ja-JP" altLang="ja-JP" dirty="0"/>
              <a:t>に渡って価値あるものが農村</a:t>
            </a:r>
            <a:r>
              <a:rPr lang="ja-JP" altLang="ja-JP" dirty="0" smtClean="0"/>
              <a:t>に</a:t>
            </a:r>
            <a:r>
              <a:rPr lang="ja-JP" altLang="en-US" dirty="0" smtClean="0"/>
              <a:t>ある</a:t>
            </a:r>
            <a:r>
              <a:rPr lang="ja-JP" altLang="ja-JP" dirty="0" smtClean="0"/>
              <a:t>。</a:t>
            </a:r>
            <a:endParaRPr lang="en-US" altLang="ja-JP" dirty="0" smtClean="0"/>
          </a:p>
          <a:p>
            <a:pPr lvl="2" latinLnBrk="1"/>
            <a:endParaRPr lang="ja-JP" altLang="ja-JP" dirty="0"/>
          </a:p>
          <a:p>
            <a:pPr lvl="2" latinLnBrk="1"/>
            <a:r>
              <a:rPr lang="ja-JP" altLang="ja-JP" dirty="0" smtClean="0"/>
              <a:t>美しい</a:t>
            </a:r>
            <a:r>
              <a:rPr lang="ja-JP" altLang="ja-JP" dirty="0"/>
              <a:t>風景や伝統豊かなお祭りの様子などを映像コンテンツとして、</a:t>
            </a:r>
            <a:r>
              <a:rPr lang="en-US" altLang="ja-JP" dirty="0"/>
              <a:t>SNS</a:t>
            </a:r>
            <a:r>
              <a:rPr lang="ja-JP" altLang="ja-JP" dirty="0"/>
              <a:t>や動画投稿サイトで世界中に配信できる今日、日本の農村文化こそ、オンリーワンの魅力的品質を持つかも</a:t>
            </a:r>
            <a:r>
              <a:rPr lang="ja-JP" altLang="ja-JP" dirty="0" smtClean="0"/>
              <a:t>しれ</a:t>
            </a:r>
            <a:r>
              <a:rPr lang="ja-JP" altLang="en-US" dirty="0" smtClean="0"/>
              <a:t>ない</a:t>
            </a:r>
            <a:endParaRPr lang="ja-JP" altLang="ja-JP" dirty="0"/>
          </a:p>
          <a:p>
            <a:pPr latinLnBrk="1"/>
            <a:endParaRPr lang="ja-JP" altLang="ja-JP" dirty="0" smtClean="0"/>
          </a:p>
          <a:p>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114</a:t>
            </a:fld>
            <a:endParaRPr lang="en-US" altLang="ja-JP" dirty="0">
              <a:solidFill>
                <a:prstClr val="black"/>
              </a:solidFill>
            </a:endParaRPr>
          </a:p>
        </p:txBody>
      </p:sp>
    </p:spTree>
    <p:extLst>
      <p:ext uri="{BB962C8B-B14F-4D97-AF65-F5344CB8AC3E}">
        <p14:creationId xmlns:p14="http://schemas.microsoft.com/office/powerpoint/2010/main" val="259595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吹き出し 1"/>
          <p:cNvSpPr/>
          <p:nvPr/>
        </p:nvSpPr>
        <p:spPr>
          <a:xfrm>
            <a:off x="623944" y="5706660"/>
            <a:ext cx="4722607" cy="1118032"/>
          </a:xfrm>
          <a:prstGeom prst="wedgeRoundRectCallout">
            <a:avLst>
              <a:gd name="adj1" fmla="val -54090"/>
              <a:gd name="adj2" fmla="val -49114"/>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solidFill>
                <a:schemeClr val="tx1"/>
              </a:solidFill>
            </a:endParaRPr>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12</a:t>
            </a:fld>
            <a:endParaRPr lang="en-US" altLang="ja-JP" dirty="0">
              <a:solidFill>
                <a:prstClr val="black"/>
              </a:solidFill>
            </a:endParaRPr>
          </a:p>
        </p:txBody>
      </p:sp>
      <p:sp>
        <p:nvSpPr>
          <p:cNvPr id="7" name="テキスト ボックス 6"/>
          <p:cNvSpPr txBox="1"/>
          <p:nvPr/>
        </p:nvSpPr>
        <p:spPr>
          <a:xfrm>
            <a:off x="157285" y="1367634"/>
            <a:ext cx="5630330" cy="4739759"/>
          </a:xfrm>
          <a:prstGeom prst="rect">
            <a:avLst/>
          </a:prstGeom>
          <a:noFill/>
        </p:spPr>
        <p:txBody>
          <a:bodyPr wrap="square" rtlCol="0">
            <a:spAutoFit/>
          </a:bodyPr>
          <a:lstStyle/>
          <a:p>
            <a:r>
              <a:rPr kumimoji="1" lang="ja-JP" altLang="en-US" sz="2800" dirty="0" smtClean="0"/>
              <a:t>１．</a:t>
            </a:r>
            <a:r>
              <a:rPr kumimoji="1" lang="ja-JP" altLang="en-US" sz="2800" dirty="0" smtClean="0">
                <a:solidFill>
                  <a:srgbClr val="FF0000"/>
                </a:solidFill>
              </a:rPr>
              <a:t>食品安全</a:t>
            </a:r>
            <a:r>
              <a:rPr kumimoji="1" lang="ja-JP" altLang="en-US" sz="2800" dirty="0" smtClean="0"/>
              <a:t>を確保できる</a:t>
            </a:r>
            <a:endParaRPr kumimoji="1" lang="en-US" altLang="ja-JP" sz="2800" dirty="0" smtClean="0"/>
          </a:p>
          <a:p>
            <a:endParaRPr kumimoji="1" lang="en-US" altLang="ja-JP" dirty="0" smtClean="0"/>
          </a:p>
          <a:p>
            <a:r>
              <a:rPr kumimoji="1" lang="ja-JP" altLang="en-US" sz="2800" dirty="0" smtClean="0"/>
              <a:t>２．</a:t>
            </a:r>
            <a:r>
              <a:rPr kumimoji="1" lang="ja-JP" altLang="en-US" sz="2800" dirty="0" smtClean="0">
                <a:solidFill>
                  <a:srgbClr val="FF0000"/>
                </a:solidFill>
              </a:rPr>
              <a:t>環境保全</a:t>
            </a:r>
            <a:r>
              <a:rPr kumimoji="1" lang="ja-JP" altLang="en-US" sz="2800" dirty="0" smtClean="0"/>
              <a:t>ができる</a:t>
            </a:r>
            <a:endParaRPr kumimoji="1" lang="en-US" altLang="ja-JP" sz="2800" dirty="0" smtClean="0"/>
          </a:p>
          <a:p>
            <a:endParaRPr kumimoji="1" lang="en-US" altLang="ja-JP" sz="2000" dirty="0" smtClean="0"/>
          </a:p>
          <a:p>
            <a:r>
              <a:rPr kumimoji="1" lang="ja-JP" altLang="en-US" sz="2800" dirty="0" smtClean="0"/>
              <a:t>３．作業者の</a:t>
            </a:r>
            <a:r>
              <a:rPr kumimoji="1" lang="ja-JP" altLang="en-US" sz="2800" dirty="0" smtClean="0">
                <a:solidFill>
                  <a:srgbClr val="FF0000"/>
                </a:solidFill>
              </a:rPr>
              <a:t>労働安全</a:t>
            </a:r>
            <a:r>
              <a:rPr kumimoji="1" lang="ja-JP" altLang="en-US" sz="2800" dirty="0" smtClean="0"/>
              <a:t>を確保できる</a:t>
            </a:r>
            <a:endParaRPr kumimoji="1" lang="en-US" altLang="ja-JP" sz="2800" dirty="0" smtClean="0"/>
          </a:p>
          <a:p>
            <a:endParaRPr kumimoji="1" lang="en-US" altLang="ja-JP" sz="2000" dirty="0" smtClean="0"/>
          </a:p>
          <a:p>
            <a:r>
              <a:rPr kumimoji="1" lang="ja-JP" altLang="en-US" sz="2800" dirty="0" smtClean="0"/>
              <a:t>４．</a:t>
            </a:r>
            <a:r>
              <a:rPr kumimoji="1" lang="ja-JP" altLang="en-US" sz="2800" dirty="0" smtClean="0">
                <a:solidFill>
                  <a:srgbClr val="FF0000"/>
                </a:solidFill>
              </a:rPr>
              <a:t>人権・福祉</a:t>
            </a:r>
            <a:r>
              <a:rPr kumimoji="1" lang="ja-JP" altLang="en-US" sz="2800" dirty="0" smtClean="0"/>
              <a:t>に配慮した労務管理</a:t>
            </a:r>
            <a:r>
              <a:rPr kumimoji="1" lang="en-US" altLang="ja-JP" sz="2800" dirty="0" smtClean="0"/>
              <a:t/>
            </a:r>
            <a:br>
              <a:rPr kumimoji="1" lang="en-US" altLang="ja-JP" sz="2800" dirty="0" smtClean="0"/>
            </a:br>
            <a:r>
              <a:rPr kumimoji="1" lang="ja-JP" altLang="en-US" sz="2800" dirty="0" smtClean="0"/>
              <a:t>　　ができる</a:t>
            </a:r>
            <a:endParaRPr kumimoji="1" lang="en-US" altLang="ja-JP" sz="2800" dirty="0" smtClean="0"/>
          </a:p>
          <a:p>
            <a:endParaRPr lang="en-US" altLang="ja-JP" sz="2000" dirty="0" smtClean="0"/>
          </a:p>
          <a:p>
            <a:r>
              <a:rPr lang="ja-JP" altLang="en-US" sz="2800" dirty="0" smtClean="0"/>
              <a:t>５．</a:t>
            </a:r>
            <a:r>
              <a:rPr lang="ja-JP" altLang="en-US" sz="2800" dirty="0"/>
              <a:t>適切で信頼</a:t>
            </a:r>
            <a:r>
              <a:rPr lang="ja-JP" altLang="en-US" sz="2800" dirty="0" smtClean="0"/>
              <a:t>される</a:t>
            </a:r>
            <a:r>
              <a:rPr lang="en-US" altLang="ja-JP" sz="2800" dirty="0" smtClean="0"/>
              <a:t/>
            </a:r>
            <a:br>
              <a:rPr lang="en-US" altLang="ja-JP" sz="2800" dirty="0" smtClean="0"/>
            </a:br>
            <a:r>
              <a:rPr lang="ja-JP" altLang="en-US" sz="2800" dirty="0" smtClean="0"/>
              <a:t>　　農場</a:t>
            </a:r>
            <a:r>
              <a:rPr lang="ja-JP" altLang="en-US" sz="2800" dirty="0"/>
              <a:t>運営が</a:t>
            </a:r>
            <a:r>
              <a:rPr lang="ja-JP" altLang="en-US" sz="2800" dirty="0" smtClean="0"/>
              <a:t>できる</a:t>
            </a:r>
            <a:r>
              <a:rPr lang="ja-JP" altLang="en-US" sz="2000" dirty="0"/>
              <a:t>（</a:t>
            </a:r>
            <a:r>
              <a:rPr lang="ja-JP" altLang="en-US" sz="2000" dirty="0">
                <a:solidFill>
                  <a:srgbClr val="FF0000"/>
                </a:solidFill>
              </a:rPr>
              <a:t>マネジメント</a:t>
            </a:r>
            <a:r>
              <a:rPr lang="ja-JP" altLang="en-US" sz="2000" dirty="0"/>
              <a:t>）</a:t>
            </a:r>
            <a:endParaRPr lang="en-US" altLang="ja-JP" sz="2000" dirty="0"/>
          </a:p>
          <a:p>
            <a:endParaRPr kumimoji="1" lang="ja-JP" altLang="en-US" sz="2800" dirty="0"/>
          </a:p>
        </p:txBody>
      </p:sp>
      <p:sp>
        <p:nvSpPr>
          <p:cNvPr id="10" name="テキスト ボックス 9"/>
          <p:cNvSpPr txBox="1"/>
          <p:nvPr/>
        </p:nvSpPr>
        <p:spPr>
          <a:xfrm>
            <a:off x="1062489" y="5624363"/>
            <a:ext cx="8178346" cy="1200329"/>
          </a:xfrm>
          <a:prstGeom prst="rect">
            <a:avLst/>
          </a:prstGeom>
          <a:noFill/>
        </p:spPr>
        <p:txBody>
          <a:bodyPr wrap="square" rtlCol="0">
            <a:spAutoFit/>
          </a:bodyPr>
          <a:lstStyle/>
          <a:p>
            <a:r>
              <a:rPr kumimoji="1" lang="ja-JP" altLang="en-US" sz="2400" dirty="0" smtClean="0"/>
              <a:t>生産工程管理だけではない、</a:t>
            </a:r>
            <a:r>
              <a:rPr kumimoji="1" lang="en-US" altLang="ja-JP" sz="2400" dirty="0" smtClean="0"/>
              <a:t/>
            </a:r>
            <a:br>
              <a:rPr kumimoji="1" lang="en-US" altLang="ja-JP" sz="2400" dirty="0" smtClean="0"/>
            </a:br>
            <a:r>
              <a:rPr kumimoji="1" lang="ja-JP" altLang="en-US" sz="2400" dirty="0" smtClean="0">
                <a:solidFill>
                  <a:srgbClr val="FF0000"/>
                </a:solidFill>
              </a:rPr>
              <a:t>農業経営全般の必須事項</a:t>
            </a:r>
            <a:endParaRPr kumimoji="1" lang="en-US" altLang="ja-JP" sz="2400" dirty="0" smtClean="0">
              <a:solidFill>
                <a:srgbClr val="FF0000"/>
              </a:solidFill>
            </a:endParaRPr>
          </a:p>
          <a:p>
            <a:r>
              <a:rPr kumimoji="1" lang="ja-JP" altLang="en-US" sz="2400" dirty="0" smtClean="0">
                <a:solidFill>
                  <a:srgbClr val="FF0000"/>
                </a:solidFill>
              </a:rPr>
              <a:t>（＝持続的農業の基礎）</a:t>
            </a:r>
            <a:endParaRPr kumimoji="1" lang="ja-JP" altLang="en-US" sz="2400" dirty="0">
              <a:solidFill>
                <a:srgbClr val="FF0000"/>
              </a:solidFill>
            </a:endParaRPr>
          </a:p>
        </p:txBody>
      </p:sp>
      <p:cxnSp>
        <p:nvCxnSpPr>
          <p:cNvPr id="12" name="直線コネクタ 11"/>
          <p:cNvCxnSpPr/>
          <p:nvPr/>
        </p:nvCxnSpPr>
        <p:spPr>
          <a:xfrm>
            <a:off x="778692" y="971922"/>
            <a:ext cx="7490503" cy="10273"/>
          </a:xfrm>
          <a:prstGeom prst="line">
            <a:avLst/>
          </a:prstGeom>
          <a:ln w="57150"/>
        </p:spPr>
        <p:style>
          <a:lnRef idx="1">
            <a:schemeClr val="accent4"/>
          </a:lnRef>
          <a:fillRef idx="0">
            <a:schemeClr val="accent4"/>
          </a:fillRef>
          <a:effectRef idx="0">
            <a:schemeClr val="accent4"/>
          </a:effectRef>
          <a:fontRef idx="minor">
            <a:schemeClr val="tx1"/>
          </a:fontRef>
        </p:style>
      </p:cxnSp>
      <p:sp>
        <p:nvSpPr>
          <p:cNvPr id="13" name="正方形/長方形 12"/>
          <p:cNvSpPr/>
          <p:nvPr/>
        </p:nvSpPr>
        <p:spPr>
          <a:xfrm>
            <a:off x="258820" y="367069"/>
            <a:ext cx="2555508" cy="584775"/>
          </a:xfrm>
          <a:prstGeom prst="rect">
            <a:avLst/>
          </a:prstGeom>
        </p:spPr>
        <p:txBody>
          <a:bodyPr wrap="none">
            <a:spAutoFit/>
          </a:bodyPr>
          <a:lstStyle/>
          <a:p>
            <a:r>
              <a:rPr lang="ja-JP" altLang="en-US" sz="3200" dirty="0"/>
              <a:t>　</a:t>
            </a:r>
            <a:r>
              <a:rPr lang="en-US" altLang="ja-JP" sz="3200" dirty="0" smtClean="0"/>
              <a:t>GAP</a:t>
            </a:r>
            <a:r>
              <a:rPr lang="ja-JP" altLang="en-US" sz="3200" dirty="0"/>
              <a:t>の内容</a:t>
            </a:r>
            <a:endParaRPr lang="en-US" altLang="ja-JP" sz="3200" dirty="0"/>
          </a:p>
        </p:txBody>
      </p:sp>
      <p:pic>
        <p:nvPicPr>
          <p:cNvPr id="28" name="図 27"/>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483540" y="1002273"/>
            <a:ext cx="3336610" cy="5105120"/>
          </a:xfrm>
          <a:prstGeom prst="rect">
            <a:avLst/>
          </a:prstGeom>
        </p:spPr>
      </p:pic>
    </p:spTree>
    <p:extLst>
      <p:ext uri="{BB962C8B-B14F-4D97-AF65-F5344CB8AC3E}">
        <p14:creationId xmlns:p14="http://schemas.microsoft.com/office/powerpoint/2010/main" val="359361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0" y="2410690"/>
            <a:ext cx="9144000" cy="2078183"/>
          </a:xfrm>
        </p:spPr>
        <p:txBody>
          <a:bodyPr/>
          <a:lstStyle/>
          <a:p>
            <a:pPr marL="0" indent="0" algn="ctr">
              <a:buNone/>
            </a:pPr>
            <a:r>
              <a:rPr kumimoji="1" lang="en-US" altLang="ja-JP" sz="11500" dirty="0" smtClean="0"/>
              <a:t>GAP</a:t>
            </a:r>
            <a:r>
              <a:rPr kumimoji="1" lang="ja-JP" altLang="en-US" sz="11500" dirty="0" smtClean="0"/>
              <a:t>認証とは</a:t>
            </a:r>
            <a:endParaRPr kumimoji="1" lang="ja-JP" altLang="en-US" sz="11500"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13</a:t>
            </a:fld>
            <a:endParaRPr lang="en-US" altLang="ja-JP" dirty="0">
              <a:solidFill>
                <a:prstClr val="black"/>
              </a:solidFill>
            </a:endParaRPr>
          </a:p>
        </p:txBody>
      </p:sp>
    </p:spTree>
    <p:extLst>
      <p:ext uri="{BB962C8B-B14F-4D97-AF65-F5344CB8AC3E}">
        <p14:creationId xmlns:p14="http://schemas.microsoft.com/office/powerpoint/2010/main" val="1765596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76434" y="81725"/>
            <a:ext cx="4083170" cy="58477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US" altLang="ja-JP" sz="3200" dirty="0">
                <a:solidFill>
                  <a:srgbClr val="000000"/>
                </a:solidFill>
                <a:latin typeface="UD デジタル 教科書体 N-R" panose="02020400000000000000" pitchFamily="17" charset="-128"/>
                <a:ea typeface="ＭＳ 明朝" panose="02020609040205080304" pitchFamily="17" charset="-128"/>
                <a:cs typeface="ＭＳ 明朝" panose="02020609040205080304" pitchFamily="17" charset="-128"/>
              </a:rPr>
              <a:t>GAP</a:t>
            </a:r>
            <a:r>
              <a:rPr lang="ja-JP" altLang="ja-JP" sz="32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認証制度とは？　</a:t>
            </a:r>
            <a:endParaRPr lang="en-US" altLang="ja-JP" sz="3200" dirty="0" smtClean="0"/>
          </a:p>
        </p:txBody>
      </p:sp>
      <p:pic>
        <p:nvPicPr>
          <p:cNvPr id="13" name="図 12"/>
          <p:cNvPicPr/>
          <p:nvPr/>
        </p:nvPicPr>
        <p:blipFill rotWithShape="1">
          <a:blip r:embed="rId2" cstate="print">
            <a:extLst>
              <a:ext uri="{28A0092B-C50C-407E-A947-70E740481C1C}">
                <a14:useLocalDpi xmlns:a14="http://schemas.microsoft.com/office/drawing/2010/main" val="0"/>
              </a:ext>
            </a:extLst>
          </a:blip>
          <a:srcRect b="-1"/>
          <a:stretch/>
        </p:blipFill>
        <p:spPr bwMode="auto">
          <a:xfrm>
            <a:off x="2750608" y="2150458"/>
            <a:ext cx="4293357" cy="4707541"/>
          </a:xfrm>
          <a:prstGeom prst="rect">
            <a:avLst/>
          </a:prstGeom>
          <a:ln>
            <a:noFill/>
          </a:ln>
          <a:extLst>
            <a:ext uri="{53640926-AAD7-44D8-BBD7-CCE9431645EC}">
              <a14:shadowObscured xmlns:a14="http://schemas.microsoft.com/office/drawing/2010/main"/>
            </a:ext>
          </a:extLst>
        </p:spPr>
      </p:pic>
      <p:sp>
        <p:nvSpPr>
          <p:cNvPr id="4" name="正方形/長方形 3"/>
          <p:cNvSpPr/>
          <p:nvPr/>
        </p:nvSpPr>
        <p:spPr>
          <a:xfrm>
            <a:off x="-150417" y="808315"/>
            <a:ext cx="9729475" cy="1200329"/>
          </a:xfrm>
          <a:prstGeom prst="rect">
            <a:avLst/>
          </a:prstGeom>
        </p:spPr>
        <p:txBody>
          <a:bodyPr wrap="square">
            <a:spAutoFit/>
          </a:bodyPr>
          <a:lstStyle/>
          <a:p>
            <a:pPr marR="12065" indent="133350" eaLnBrk="1" latinLnBrk="1" hangingPunct="1">
              <a:spcAft>
                <a:spcPts val="0"/>
              </a:spcAft>
            </a:pPr>
            <a:r>
              <a:rPr lang="ja-JP" altLang="ja-JP"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a:t>
            </a:r>
            <a:r>
              <a:rPr lang="ja-JP" altLang="ja-JP"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･･法令遵守を基本とし、次の３つを念頭に整備されています</a:t>
            </a:r>
            <a:r>
              <a:rPr lang="ja-JP" altLang="ja-JP"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a:t>
            </a:r>
            <a:endParaRPr lang="en-US" altLang="ja-JP"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endParaRPr>
          </a:p>
          <a:p>
            <a:pPr marR="12065" indent="133350" eaLnBrk="1" latinLnBrk="1" hangingPunct="1">
              <a:spcAft>
                <a:spcPts val="0"/>
              </a:spcAft>
            </a:pPr>
            <a:r>
              <a:rPr lang="ja-JP" altLang="en-US"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　</a:t>
            </a:r>
            <a:r>
              <a:rPr lang="ja-JP" altLang="ja-JP"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①</a:t>
            </a:r>
            <a:r>
              <a:rPr lang="ja-JP" altLang="ja-JP"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農畜産業の</a:t>
            </a:r>
            <a:r>
              <a:rPr lang="ja-JP" altLang="ja-JP" u="sng"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現場が継続的に実施可能</a:t>
            </a:r>
            <a:r>
              <a:rPr lang="ja-JP" altLang="ja-JP"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な内容である</a:t>
            </a:r>
            <a:r>
              <a:rPr lang="ja-JP" altLang="ja-JP"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こと</a:t>
            </a:r>
            <a:endParaRPr lang="en-US" altLang="ja-JP"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endParaRPr>
          </a:p>
          <a:p>
            <a:pPr marR="12065" indent="133350" eaLnBrk="1" latinLnBrk="1" hangingPunct="1">
              <a:spcAft>
                <a:spcPts val="0"/>
              </a:spcAft>
            </a:pPr>
            <a:r>
              <a:rPr lang="ja-JP" altLang="en-US"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　</a:t>
            </a:r>
            <a:r>
              <a:rPr lang="ja-JP" altLang="ja-JP"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②</a:t>
            </a:r>
            <a:r>
              <a:rPr lang="ja-JP" altLang="ja-JP"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農畜産物の</a:t>
            </a:r>
            <a:r>
              <a:rPr lang="ja-JP" altLang="ja-JP" u="sng"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買い手側（消費者含む）から信頼を得られる</a:t>
            </a:r>
            <a:r>
              <a:rPr lang="ja-JP" altLang="ja-JP"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基準</a:t>
            </a:r>
            <a:r>
              <a:rPr lang="en-US" altLang="ja-JP"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a:t>
            </a:r>
            <a:r>
              <a:rPr lang="ja-JP" altLang="ja-JP"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管理レベル</a:t>
            </a:r>
            <a:r>
              <a:rPr lang="en-US" altLang="ja-JP"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a:t>
            </a:r>
            <a:r>
              <a:rPr lang="ja-JP" altLang="ja-JP"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である</a:t>
            </a:r>
            <a:r>
              <a:rPr lang="ja-JP" altLang="ja-JP"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こと</a:t>
            </a:r>
            <a:endParaRPr lang="en-US" altLang="ja-JP"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endParaRPr>
          </a:p>
          <a:p>
            <a:pPr marR="12065" indent="133350" eaLnBrk="1" latinLnBrk="1" hangingPunct="1">
              <a:spcAft>
                <a:spcPts val="0"/>
              </a:spcAft>
            </a:pPr>
            <a:r>
              <a:rPr lang="ja-JP" altLang="en-US"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　</a:t>
            </a:r>
            <a:r>
              <a:rPr lang="ja-JP" altLang="ja-JP"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③</a:t>
            </a:r>
            <a:r>
              <a:rPr lang="ja-JP" altLang="ja-JP" u="sng"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外部からチェック可能（第三者認証）</a:t>
            </a:r>
            <a:r>
              <a:rPr lang="ja-JP" altLang="ja-JP"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な透明性のある仕組みであること</a:t>
            </a:r>
            <a:endParaRPr lang="ja-JP" altLang="ja-JP" sz="18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p:txBody>
      </p:sp>
    </p:spTree>
    <p:extLst>
      <p:ext uri="{BB962C8B-B14F-4D97-AF65-F5344CB8AC3E}">
        <p14:creationId xmlns:p14="http://schemas.microsoft.com/office/powerpoint/2010/main" val="345769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15</a:t>
            </a:fld>
            <a:endParaRPr lang="en-US" altLang="ja-JP" dirty="0">
              <a:solidFill>
                <a:prstClr val="black"/>
              </a:solidFill>
            </a:endParaRPr>
          </a:p>
        </p:txBody>
      </p:sp>
      <p:sp>
        <p:nvSpPr>
          <p:cNvPr id="10" name="正方形/長方形 9"/>
          <p:cNvSpPr/>
          <p:nvPr/>
        </p:nvSpPr>
        <p:spPr>
          <a:xfrm>
            <a:off x="134059" y="4714848"/>
            <a:ext cx="9009941" cy="1234885"/>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solidFill>
                <a:schemeClr val="tx1"/>
              </a:solidFill>
            </a:endParaRPr>
          </a:p>
        </p:txBody>
      </p:sp>
      <p:sp>
        <p:nvSpPr>
          <p:cNvPr id="11" name="正方形/長方形 10"/>
          <p:cNvSpPr/>
          <p:nvPr/>
        </p:nvSpPr>
        <p:spPr>
          <a:xfrm>
            <a:off x="250791" y="3219378"/>
            <a:ext cx="8776477" cy="1508265"/>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solidFill>
                <a:schemeClr val="tx1"/>
              </a:solidFill>
            </a:endParaRPr>
          </a:p>
        </p:txBody>
      </p:sp>
      <p:sp>
        <p:nvSpPr>
          <p:cNvPr id="14" name="テキスト ボックス 13"/>
          <p:cNvSpPr txBox="1"/>
          <p:nvPr/>
        </p:nvSpPr>
        <p:spPr>
          <a:xfrm>
            <a:off x="458086" y="70841"/>
            <a:ext cx="4846198" cy="58477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US" altLang="ja-JP" sz="3200" dirty="0" smtClean="0">
                <a:solidFill>
                  <a:srgbClr val="000000"/>
                </a:solidFill>
                <a:latin typeface="+mn-ea"/>
                <a:cs typeface="ＭＳ 明朝" panose="02020609040205080304" pitchFamily="17" charset="-128"/>
              </a:rPr>
              <a:t>GAP</a:t>
            </a:r>
            <a:r>
              <a:rPr lang="ja-JP" altLang="en-US" sz="3200" dirty="0" smtClean="0">
                <a:solidFill>
                  <a:srgbClr val="000000"/>
                </a:solidFill>
                <a:latin typeface="+mn-ea"/>
                <a:cs typeface="ＭＳ 明朝" panose="02020609040205080304" pitchFamily="17" charset="-128"/>
              </a:rPr>
              <a:t>の実践と</a:t>
            </a:r>
            <a:r>
              <a:rPr lang="ja-JP" altLang="ja-JP" sz="3200" dirty="0" smtClean="0">
                <a:solidFill>
                  <a:srgbClr val="000000"/>
                </a:solidFill>
                <a:latin typeface="+mn-ea"/>
                <a:cs typeface="ＭＳ 明朝" panose="02020609040205080304" pitchFamily="17" charset="-128"/>
              </a:rPr>
              <a:t>認証</a:t>
            </a:r>
            <a:r>
              <a:rPr lang="ja-JP" altLang="en-US" sz="3200" dirty="0" smtClean="0">
                <a:solidFill>
                  <a:srgbClr val="000000"/>
                </a:solidFill>
                <a:latin typeface="+mn-ea"/>
                <a:cs typeface="ＭＳ 明朝" panose="02020609040205080304" pitchFamily="17" charset="-128"/>
              </a:rPr>
              <a:t>は別</a:t>
            </a:r>
            <a:r>
              <a:rPr lang="ja-JP" altLang="ja-JP" sz="3200" dirty="0" smtClean="0">
                <a:solidFill>
                  <a:srgbClr val="000000"/>
                </a:solidFill>
                <a:latin typeface="+mn-ea"/>
                <a:cs typeface="ＭＳ 明朝" panose="02020609040205080304" pitchFamily="17" charset="-128"/>
              </a:rPr>
              <a:t>？</a:t>
            </a:r>
            <a:r>
              <a:rPr lang="ja-JP" altLang="ja-JP" sz="3200" dirty="0">
                <a:solidFill>
                  <a:srgbClr val="000000"/>
                </a:solidFill>
                <a:latin typeface="+mn-ea"/>
                <a:cs typeface="ＭＳ 明朝" panose="02020609040205080304" pitchFamily="17" charset="-128"/>
              </a:rPr>
              <a:t>　</a:t>
            </a:r>
            <a:endParaRPr lang="en-US" altLang="ja-JP" sz="3200" dirty="0" smtClean="0">
              <a:latin typeface="+mn-ea"/>
            </a:endParaRP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 y="1063856"/>
            <a:ext cx="9053345" cy="5023539"/>
          </a:xfrm>
          <a:prstGeom prst="rect">
            <a:avLst/>
          </a:prstGeom>
        </p:spPr>
      </p:pic>
    </p:spTree>
    <p:extLst>
      <p:ext uri="{BB962C8B-B14F-4D97-AF65-F5344CB8AC3E}">
        <p14:creationId xmlns:p14="http://schemas.microsoft.com/office/powerpoint/2010/main" val="25538877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081" y="688734"/>
            <a:ext cx="8896999" cy="2426869"/>
          </a:xfrm>
          <a:prstGeom prst="rect">
            <a:avLst/>
          </a:prstGeom>
        </p:spPr>
      </p:pic>
      <p:sp>
        <p:nvSpPr>
          <p:cNvPr id="16" name="円形吹き出し 15"/>
          <p:cNvSpPr/>
          <p:nvPr/>
        </p:nvSpPr>
        <p:spPr>
          <a:xfrm>
            <a:off x="5543081" y="4018498"/>
            <a:ext cx="2775943" cy="2615224"/>
          </a:xfrm>
          <a:prstGeom prst="wedgeEllipseCallout">
            <a:avLst>
              <a:gd name="adj1" fmla="val 38071"/>
              <a:gd name="adj2" fmla="val -87642"/>
            </a:avLst>
          </a:prstGeom>
          <a:noFill/>
          <a:ln w="7620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solidFill>
                <a:schemeClr val="tx1"/>
              </a:solidFill>
            </a:endParaRPr>
          </a:p>
        </p:txBody>
      </p:sp>
      <p:pic>
        <p:nvPicPr>
          <p:cNvPr id="6" name="図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5435" y="4018498"/>
            <a:ext cx="2285384" cy="2293966"/>
          </a:xfrm>
          <a:prstGeom prst="rect">
            <a:avLst/>
          </a:prstGeom>
          <a:noFill/>
          <a:ln>
            <a:noFill/>
          </a:ln>
        </p:spPr>
      </p:pic>
      <p:sp>
        <p:nvSpPr>
          <p:cNvPr id="14" name="円形吹き出し 13"/>
          <p:cNvSpPr/>
          <p:nvPr/>
        </p:nvSpPr>
        <p:spPr>
          <a:xfrm>
            <a:off x="-9491" y="3857869"/>
            <a:ext cx="2775943" cy="2615224"/>
          </a:xfrm>
          <a:prstGeom prst="wedgeEllipseCallout">
            <a:avLst>
              <a:gd name="adj1" fmla="val 120615"/>
              <a:gd name="adj2" fmla="val -74889"/>
            </a:avLst>
          </a:prstGeom>
          <a:noFill/>
          <a:ln w="7620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solidFill>
                <a:schemeClr val="tx1"/>
              </a:solidFill>
            </a:endParaRPr>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16</a:t>
            </a:fld>
            <a:endParaRPr lang="en-US" altLang="ja-JP" dirty="0">
              <a:solidFill>
                <a:prstClr val="black"/>
              </a:solidFill>
            </a:endParaRPr>
          </a:p>
        </p:txBody>
      </p:sp>
      <p:pic>
        <p:nvPicPr>
          <p:cNvPr id="5" name="図 4"/>
          <p:cNvPicPr/>
          <p:nvPr/>
        </p:nvPicPr>
        <p:blipFill>
          <a:blip r:embed="rId4" cstate="print">
            <a:extLst>
              <a:ext uri="{28A0092B-C50C-407E-A947-70E740481C1C}">
                <a14:useLocalDpi xmlns:a14="http://schemas.microsoft.com/office/drawing/2010/main" val="0"/>
              </a:ext>
            </a:extLst>
          </a:blip>
          <a:stretch>
            <a:fillRect/>
          </a:stretch>
        </p:blipFill>
        <p:spPr>
          <a:xfrm>
            <a:off x="5363858" y="3432325"/>
            <a:ext cx="4004618" cy="3187987"/>
          </a:xfrm>
          <a:prstGeom prst="rect">
            <a:avLst/>
          </a:prstGeom>
        </p:spPr>
      </p:pic>
      <p:pic>
        <p:nvPicPr>
          <p:cNvPr id="7" name="図 6"/>
          <p:cNvPicPr/>
          <p:nvPr/>
        </p:nvPicPr>
        <p:blipFill rotWithShape="1">
          <a:blip r:embed="rId5" cstate="print">
            <a:extLst>
              <a:ext uri="{28A0092B-C50C-407E-A947-70E740481C1C}">
                <a14:useLocalDpi xmlns:a14="http://schemas.microsoft.com/office/drawing/2010/main" val="0"/>
              </a:ext>
            </a:extLst>
          </a:blip>
          <a:srcRect/>
          <a:stretch/>
        </p:blipFill>
        <p:spPr bwMode="auto">
          <a:xfrm>
            <a:off x="3095023" y="4402771"/>
            <a:ext cx="2049985" cy="2095012"/>
          </a:xfrm>
          <a:prstGeom prst="rect">
            <a:avLst/>
          </a:prstGeom>
          <a:ln>
            <a:noFill/>
          </a:ln>
          <a:extLst>
            <a:ext uri="{53640926-AAD7-44D8-BBD7-CCE9431645EC}">
              <a14:shadowObscured xmlns:a14="http://schemas.microsoft.com/office/drawing/2010/main"/>
            </a:ext>
          </a:extLst>
        </p:spPr>
      </p:pic>
      <p:sp>
        <p:nvSpPr>
          <p:cNvPr id="15" name="円形吹き出し 14"/>
          <p:cNvSpPr/>
          <p:nvPr/>
        </p:nvSpPr>
        <p:spPr>
          <a:xfrm>
            <a:off x="2881185" y="4003008"/>
            <a:ext cx="2604559" cy="2615224"/>
          </a:xfrm>
          <a:prstGeom prst="wedgeEllipseCallout">
            <a:avLst>
              <a:gd name="adj1" fmla="val 77711"/>
              <a:gd name="adj2" fmla="val -78591"/>
            </a:avLst>
          </a:prstGeom>
          <a:noFill/>
          <a:ln w="7620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solidFill>
                <a:schemeClr val="tx1"/>
              </a:solidFill>
            </a:endParaRPr>
          </a:p>
        </p:txBody>
      </p:sp>
      <p:sp>
        <p:nvSpPr>
          <p:cNvPr id="17" name="テキスト ボックス 16"/>
          <p:cNvSpPr txBox="1"/>
          <p:nvPr/>
        </p:nvSpPr>
        <p:spPr>
          <a:xfrm>
            <a:off x="458086" y="70841"/>
            <a:ext cx="4846198" cy="58477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US" altLang="ja-JP" sz="3200" dirty="0" smtClean="0">
                <a:solidFill>
                  <a:srgbClr val="000000"/>
                </a:solidFill>
                <a:latin typeface="+mn-ea"/>
                <a:cs typeface="ＭＳ 明朝" panose="02020609040205080304" pitchFamily="17" charset="-128"/>
              </a:rPr>
              <a:t>GAP</a:t>
            </a:r>
            <a:r>
              <a:rPr lang="ja-JP" altLang="en-US" sz="3200" dirty="0" smtClean="0">
                <a:solidFill>
                  <a:srgbClr val="000000"/>
                </a:solidFill>
                <a:latin typeface="+mn-ea"/>
                <a:cs typeface="ＭＳ 明朝" panose="02020609040205080304" pitchFamily="17" charset="-128"/>
              </a:rPr>
              <a:t>の実践と</a:t>
            </a:r>
            <a:r>
              <a:rPr lang="ja-JP" altLang="ja-JP" sz="3200" dirty="0" smtClean="0">
                <a:solidFill>
                  <a:srgbClr val="000000"/>
                </a:solidFill>
                <a:latin typeface="+mn-ea"/>
                <a:cs typeface="ＭＳ 明朝" panose="02020609040205080304" pitchFamily="17" charset="-128"/>
              </a:rPr>
              <a:t>認証</a:t>
            </a:r>
            <a:r>
              <a:rPr lang="ja-JP" altLang="en-US" sz="3200" dirty="0" smtClean="0">
                <a:solidFill>
                  <a:srgbClr val="000000"/>
                </a:solidFill>
                <a:latin typeface="+mn-ea"/>
                <a:cs typeface="ＭＳ 明朝" panose="02020609040205080304" pitchFamily="17" charset="-128"/>
              </a:rPr>
              <a:t>は別</a:t>
            </a:r>
            <a:r>
              <a:rPr lang="ja-JP" altLang="ja-JP" sz="3200" dirty="0" smtClean="0">
                <a:solidFill>
                  <a:srgbClr val="000000"/>
                </a:solidFill>
                <a:latin typeface="+mn-ea"/>
                <a:cs typeface="ＭＳ 明朝" panose="02020609040205080304" pitchFamily="17" charset="-128"/>
              </a:rPr>
              <a:t>？</a:t>
            </a:r>
            <a:r>
              <a:rPr lang="ja-JP" altLang="ja-JP" sz="3200" dirty="0">
                <a:solidFill>
                  <a:srgbClr val="000000"/>
                </a:solidFill>
                <a:latin typeface="+mn-ea"/>
                <a:cs typeface="ＭＳ 明朝" panose="02020609040205080304" pitchFamily="17" charset="-128"/>
              </a:rPr>
              <a:t>　</a:t>
            </a:r>
            <a:endParaRPr lang="en-US" altLang="ja-JP" sz="3200" dirty="0" smtClean="0">
              <a:latin typeface="+mn-ea"/>
            </a:endParaRPr>
          </a:p>
        </p:txBody>
      </p:sp>
    </p:spTree>
    <p:extLst>
      <p:ext uri="{BB962C8B-B14F-4D97-AF65-F5344CB8AC3E}">
        <p14:creationId xmlns:p14="http://schemas.microsoft.com/office/powerpoint/2010/main" val="308430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pPr marL="0" indent="0">
              <a:buNone/>
            </a:pPr>
            <a:r>
              <a:rPr kumimoji="1" lang="ja-JP" altLang="en-US" dirty="0" smtClean="0"/>
              <a:t>食品業界は</a:t>
            </a:r>
            <a:r>
              <a:rPr kumimoji="1" lang="en-US" altLang="ja-JP" dirty="0" smtClean="0"/>
              <a:t>GAP</a:t>
            </a:r>
            <a:r>
              <a:rPr kumimoji="1" lang="ja-JP" altLang="en-US" dirty="0" smtClean="0"/>
              <a:t>農産物を求めている？！</a:t>
            </a:r>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17</a:t>
            </a:fld>
            <a:endParaRPr lang="en-US" altLang="ja-JP" dirty="0">
              <a:solidFill>
                <a:prstClr val="black"/>
              </a:solidFill>
            </a:endParaRPr>
          </a:p>
        </p:txBody>
      </p:sp>
      <p:pic>
        <p:nvPicPr>
          <p:cNvPr id="4" name="図 3"/>
          <p:cNvPicPr/>
          <p:nvPr/>
        </p:nvPicPr>
        <p:blipFill>
          <a:blip r:embed="rId2">
            <a:extLst>
              <a:ext uri="{28A0092B-C50C-407E-A947-70E740481C1C}">
                <a14:useLocalDpi xmlns:a14="http://schemas.microsoft.com/office/drawing/2010/main" val="0"/>
              </a:ext>
            </a:extLst>
          </a:blip>
          <a:srcRect/>
          <a:stretch>
            <a:fillRect/>
          </a:stretch>
        </p:blipFill>
        <p:spPr bwMode="auto">
          <a:xfrm>
            <a:off x="395492" y="465659"/>
            <a:ext cx="5792398" cy="3325447"/>
          </a:xfrm>
          <a:prstGeom prst="rect">
            <a:avLst/>
          </a:prstGeom>
          <a:noFill/>
          <a:ln>
            <a:noFill/>
          </a:ln>
        </p:spPr>
      </p:pic>
      <p:pic>
        <p:nvPicPr>
          <p:cNvPr id="5" name="図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4826" y="3620658"/>
            <a:ext cx="2670810" cy="2255520"/>
          </a:xfrm>
          <a:prstGeom prst="rect">
            <a:avLst/>
          </a:prstGeom>
          <a:noFill/>
          <a:ln>
            <a:noFill/>
          </a:ln>
        </p:spPr>
      </p:pic>
      <p:pic>
        <p:nvPicPr>
          <p:cNvPr id="6" name="図 5"/>
          <p:cNvPicPr/>
          <p:nvPr/>
        </p:nvPicPr>
        <p:blipFill rotWithShape="1">
          <a:blip r:embed="rId4" cstate="print">
            <a:extLst>
              <a:ext uri="{28A0092B-C50C-407E-A947-70E740481C1C}">
                <a14:useLocalDpi xmlns:a14="http://schemas.microsoft.com/office/drawing/2010/main" val="0"/>
              </a:ext>
            </a:extLst>
          </a:blip>
          <a:srcRect/>
          <a:stretch/>
        </p:blipFill>
        <p:spPr bwMode="auto">
          <a:xfrm>
            <a:off x="160694" y="4487178"/>
            <a:ext cx="2604770" cy="1767205"/>
          </a:xfrm>
          <a:prstGeom prst="rect">
            <a:avLst/>
          </a:prstGeom>
          <a:ln>
            <a:noFill/>
          </a:ln>
          <a:extLst>
            <a:ext uri="{53640926-AAD7-44D8-BBD7-CCE9431645EC}">
              <a14:shadowObscured xmlns:a14="http://schemas.microsoft.com/office/drawing/2010/main"/>
            </a:ext>
          </a:extLst>
        </p:spPr>
      </p:pic>
      <p:sp>
        <p:nvSpPr>
          <p:cNvPr id="7" name="角丸四角形吹き出し 6"/>
          <p:cNvSpPr/>
          <p:nvPr/>
        </p:nvSpPr>
        <p:spPr>
          <a:xfrm>
            <a:off x="1746588" y="3766211"/>
            <a:ext cx="4441302" cy="746760"/>
          </a:xfrm>
          <a:prstGeom prst="wedgeRoundRectCallout">
            <a:avLst>
              <a:gd name="adj1" fmla="val -41914"/>
              <a:gd name="adj2" fmla="val 91457"/>
              <a:gd name="adj3" fmla="val 16667"/>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atinLnBrk="1">
              <a:spcAft>
                <a:spcPts val="0"/>
              </a:spcAft>
            </a:pPr>
            <a:r>
              <a:rPr lang="ja-JP" sz="1200" dirty="0">
                <a:solidFill>
                  <a:srgbClr val="000000"/>
                </a:solidFill>
                <a:effectLst/>
                <a:latin typeface="Times New Roman" panose="02020603050405020304" pitchFamily="18" charset="0"/>
                <a:ea typeface="HG丸ｺﾞｼｯｸM-PRO" panose="020F0600000000000000" pitchFamily="50" charset="-128"/>
                <a:cs typeface="ＭＳ 明朝" panose="02020609040205080304" pitchFamily="17" charset="-128"/>
              </a:rPr>
              <a:t>うちの取引先のスーパーは</a:t>
            </a:r>
            <a:r>
              <a:rPr lang="ja-JP" sz="1200" dirty="0" smtClean="0">
                <a:solidFill>
                  <a:srgbClr val="000000"/>
                </a:solidFill>
                <a:effectLst/>
                <a:latin typeface="Times New Roman" panose="02020603050405020304" pitchFamily="18" charset="0"/>
                <a:ea typeface="HG丸ｺﾞｼｯｸM-PRO" panose="020F0600000000000000" pitchFamily="50" charset="-128"/>
                <a:cs typeface="ＭＳ 明朝" panose="02020609040205080304" pitchFamily="17" charset="-128"/>
              </a:rPr>
              <a:t>、</a:t>
            </a:r>
            <a:r>
              <a:rPr lang="en-US" sz="1200" dirty="0" smtClean="0">
                <a:solidFill>
                  <a:srgbClr val="000000"/>
                </a:solidFill>
                <a:effectLst/>
                <a:latin typeface="Times New Roman" panose="02020603050405020304" pitchFamily="18" charset="0"/>
                <a:ea typeface="HG丸ｺﾞｼｯｸM-PRO" panose="020F0600000000000000" pitchFamily="50" charset="-128"/>
                <a:cs typeface="ＭＳ 明朝" panose="02020609040205080304" pitchFamily="17" charset="-128"/>
              </a:rPr>
              <a:t>GFSI</a:t>
            </a:r>
            <a:r>
              <a:rPr lang="ja-JP" sz="1200" dirty="0" smtClean="0">
                <a:solidFill>
                  <a:srgbClr val="000000"/>
                </a:solidFill>
                <a:effectLst/>
                <a:latin typeface="Times New Roman" panose="02020603050405020304" pitchFamily="18" charset="0"/>
                <a:ea typeface="HG丸ｺﾞｼｯｸM-PRO" panose="020F0600000000000000" pitchFamily="50" charset="-128"/>
                <a:cs typeface="ＭＳ 明朝" panose="02020609040205080304" pitchFamily="17" charset="-128"/>
              </a:rPr>
              <a:t>承認</a:t>
            </a:r>
            <a:r>
              <a:rPr lang="en-US" sz="1200" dirty="0" smtClean="0">
                <a:solidFill>
                  <a:srgbClr val="000000"/>
                </a:solidFill>
                <a:effectLst/>
                <a:latin typeface="Times New Roman" panose="02020603050405020304" pitchFamily="18" charset="0"/>
                <a:ea typeface="HG丸ｺﾞｼｯｸM-PRO" panose="020F0600000000000000" pitchFamily="50" charset="-128"/>
                <a:cs typeface="ＭＳ 明朝" panose="02020609040205080304" pitchFamily="17" charset="-128"/>
              </a:rPr>
              <a:t>GAP</a:t>
            </a:r>
            <a:r>
              <a:rPr lang="ja-JP" sz="1200" dirty="0" smtClean="0">
                <a:solidFill>
                  <a:srgbClr val="000000"/>
                </a:solidFill>
                <a:effectLst/>
                <a:latin typeface="Times New Roman" panose="02020603050405020304" pitchFamily="18" charset="0"/>
                <a:ea typeface="HG丸ｺﾞｼｯｸM-PRO" panose="020F0600000000000000" pitchFamily="50" charset="-128"/>
                <a:cs typeface="ＭＳ 明朝" panose="02020609040205080304" pitchFamily="17" charset="-128"/>
              </a:rPr>
              <a:t>スキーム</a:t>
            </a:r>
            <a:r>
              <a:rPr lang="en-US" altLang="ja-JP" sz="1200" dirty="0">
                <a:solidFill>
                  <a:srgbClr val="000000"/>
                </a:solidFill>
                <a:latin typeface="Times New Roman" panose="02020603050405020304" pitchFamily="18" charset="0"/>
                <a:ea typeface="HG丸ｺﾞｼｯｸM-PRO" panose="020F0600000000000000" pitchFamily="50" charset="-128"/>
                <a:cs typeface="ＭＳ 明朝" panose="02020609040205080304" pitchFamily="17" charset="-128"/>
              </a:rPr>
              <a:t>※</a:t>
            </a:r>
            <a:r>
              <a:rPr lang="ja-JP" sz="1200" dirty="0" smtClean="0">
                <a:solidFill>
                  <a:srgbClr val="000000"/>
                </a:solidFill>
                <a:effectLst/>
                <a:latin typeface="Times New Roman" panose="02020603050405020304" pitchFamily="18" charset="0"/>
                <a:ea typeface="HG丸ｺﾞｼｯｸM-PRO" panose="020F0600000000000000" pitchFamily="50" charset="-128"/>
                <a:cs typeface="ＭＳ 明朝" panose="02020609040205080304" pitchFamily="17" charset="-128"/>
              </a:rPr>
              <a:t>である「</a:t>
            </a:r>
            <a:r>
              <a:rPr lang="en-US" sz="1200" dirty="0">
                <a:solidFill>
                  <a:srgbClr val="000000"/>
                </a:solidFill>
                <a:effectLst/>
                <a:latin typeface="Times New Roman" panose="02020603050405020304" pitchFamily="18" charset="0"/>
                <a:ea typeface="HG丸ｺﾞｼｯｸM-PRO" panose="020F0600000000000000" pitchFamily="50" charset="-128"/>
                <a:cs typeface="ＭＳ 明朝" panose="02020609040205080304" pitchFamily="17" charset="-128"/>
              </a:rPr>
              <a:t>GLOBALG.A.P</a:t>
            </a:r>
            <a:r>
              <a:rPr lang="ja-JP" sz="1200" dirty="0">
                <a:solidFill>
                  <a:srgbClr val="000000"/>
                </a:solidFill>
                <a:effectLst/>
                <a:latin typeface="Times New Roman" panose="02020603050405020304" pitchFamily="18" charset="0"/>
                <a:ea typeface="HG丸ｺﾞｼｯｸM-PRO" panose="020F0600000000000000" pitchFamily="50" charset="-128"/>
                <a:cs typeface="ＭＳ 明朝" panose="02020609040205080304" pitchFamily="17" charset="-128"/>
              </a:rPr>
              <a:t>」</a:t>
            </a:r>
            <a:r>
              <a:rPr lang="ja-JP" sz="1200" dirty="0" err="1">
                <a:solidFill>
                  <a:srgbClr val="000000"/>
                </a:solidFill>
                <a:effectLst/>
                <a:latin typeface="Times New Roman" panose="02020603050405020304" pitchFamily="18" charset="0"/>
                <a:ea typeface="HG丸ｺﾞｼｯｸM-PRO" panose="020F0600000000000000" pitchFamily="50" charset="-128"/>
                <a:cs typeface="ＭＳ 明朝" panose="02020609040205080304" pitchFamily="17" charset="-128"/>
              </a:rPr>
              <a:t>か</a:t>
            </a:r>
            <a:r>
              <a:rPr lang="ja-JP" sz="1200" dirty="0">
                <a:solidFill>
                  <a:srgbClr val="000000"/>
                </a:solidFill>
                <a:effectLst/>
                <a:latin typeface="Times New Roman" panose="02020603050405020304" pitchFamily="18" charset="0"/>
                <a:ea typeface="HG丸ｺﾞｼｯｸM-PRO" panose="020F0600000000000000" pitchFamily="50" charset="-128"/>
                <a:cs typeface="ＭＳ 明朝" panose="02020609040205080304" pitchFamily="17" charset="-128"/>
              </a:rPr>
              <a:t>、「</a:t>
            </a:r>
            <a:r>
              <a:rPr lang="en-US" sz="1200" dirty="0">
                <a:solidFill>
                  <a:srgbClr val="000000"/>
                </a:solidFill>
                <a:effectLst/>
                <a:latin typeface="Times New Roman" panose="02020603050405020304" pitchFamily="18" charset="0"/>
                <a:ea typeface="HG丸ｺﾞｼｯｸM-PRO" panose="020F0600000000000000" pitchFamily="50" charset="-128"/>
                <a:cs typeface="ＭＳ 明朝" panose="02020609040205080304" pitchFamily="17" charset="-128"/>
              </a:rPr>
              <a:t>ASIAGAP</a:t>
            </a:r>
            <a:r>
              <a:rPr lang="ja-JP" sz="1200" dirty="0">
                <a:solidFill>
                  <a:srgbClr val="000000"/>
                </a:solidFill>
                <a:effectLst/>
                <a:latin typeface="Times New Roman" panose="02020603050405020304" pitchFamily="18" charset="0"/>
                <a:ea typeface="HG丸ｺﾞｼｯｸM-PRO" panose="020F0600000000000000" pitchFamily="50" charset="-128"/>
                <a:cs typeface="ＭＳ 明朝" panose="02020609040205080304" pitchFamily="17" charset="-128"/>
              </a:rPr>
              <a:t>」を求めているよ。</a:t>
            </a:r>
            <a:endParaRPr lang="ja-JP" sz="105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p:txBody>
      </p:sp>
      <p:sp>
        <p:nvSpPr>
          <p:cNvPr id="8" name="角丸四角形吹き出し 7"/>
          <p:cNvSpPr/>
          <p:nvPr/>
        </p:nvSpPr>
        <p:spPr>
          <a:xfrm>
            <a:off x="3109297" y="5081587"/>
            <a:ext cx="3086100" cy="843280"/>
          </a:xfrm>
          <a:prstGeom prst="wedgeRoundRectCallout">
            <a:avLst>
              <a:gd name="adj1" fmla="val 48758"/>
              <a:gd name="adj2" fmla="val -89923"/>
              <a:gd name="adj3" fmla="val 16667"/>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eaLnBrk="0" latinLnBrk="1" hangingPunct="0">
              <a:spcAft>
                <a:spcPts val="0"/>
              </a:spcAft>
            </a:pPr>
            <a:r>
              <a:rPr lang="ja-JP" sz="1200" dirty="0">
                <a:solidFill>
                  <a:srgbClr val="000000"/>
                </a:solidFill>
                <a:effectLst/>
                <a:latin typeface="Times New Roman" panose="02020603050405020304" pitchFamily="18" charset="0"/>
                <a:ea typeface="HG丸ｺﾞｼｯｸM-PRO" panose="020F0600000000000000" pitchFamily="50" charset="-128"/>
                <a:cs typeface="ＭＳ 明朝" panose="02020609040205080304" pitchFamily="17" charset="-128"/>
              </a:rPr>
              <a:t>我が社のペットボトル緑茶は、</a:t>
            </a:r>
            <a:r>
              <a:rPr lang="en-US" sz="1200" dirty="0">
                <a:solidFill>
                  <a:srgbClr val="000000"/>
                </a:solidFill>
                <a:effectLst/>
                <a:latin typeface="Times New Roman" panose="02020603050405020304" pitchFamily="18" charset="0"/>
                <a:ea typeface="HG丸ｺﾞｼｯｸM-PRO" panose="020F0600000000000000" pitchFamily="50" charset="-128"/>
                <a:cs typeface="ＭＳ 明朝" panose="02020609040205080304" pitchFamily="17" charset="-128"/>
              </a:rPr>
              <a:t/>
            </a:r>
            <a:br>
              <a:rPr lang="en-US" sz="1200" dirty="0">
                <a:solidFill>
                  <a:srgbClr val="000000"/>
                </a:solidFill>
                <a:effectLst/>
                <a:latin typeface="Times New Roman" panose="02020603050405020304" pitchFamily="18" charset="0"/>
                <a:ea typeface="HG丸ｺﾞｼｯｸM-PRO" panose="020F0600000000000000" pitchFamily="50" charset="-128"/>
                <a:cs typeface="ＭＳ 明朝" panose="02020609040205080304" pitchFamily="17" charset="-128"/>
              </a:rPr>
            </a:br>
            <a:r>
              <a:rPr lang="en-US" sz="1200" dirty="0">
                <a:solidFill>
                  <a:srgbClr val="000000"/>
                </a:solidFill>
                <a:effectLst/>
                <a:latin typeface="Times New Roman" panose="02020603050405020304" pitchFamily="18" charset="0"/>
                <a:ea typeface="HG丸ｺﾞｼｯｸM-PRO" panose="020F0600000000000000" pitchFamily="50" charset="-128"/>
                <a:cs typeface="ＭＳ 明朝" panose="02020609040205080304" pitchFamily="17" charset="-128"/>
              </a:rPr>
              <a:t>JGAP</a:t>
            </a:r>
            <a:r>
              <a:rPr lang="ja-JP" sz="1200" dirty="0">
                <a:solidFill>
                  <a:srgbClr val="000000"/>
                </a:solidFill>
                <a:effectLst/>
                <a:latin typeface="Times New Roman" panose="02020603050405020304" pitchFamily="18" charset="0"/>
                <a:ea typeface="HG丸ｺﾞｼｯｸM-PRO" panose="020F0600000000000000" pitchFamily="50" charset="-128"/>
                <a:cs typeface="ＭＳ 明朝" panose="02020609040205080304" pitchFamily="17" charset="-128"/>
              </a:rPr>
              <a:t>認証農場の茶葉を使っているよ。</a:t>
            </a:r>
            <a:endParaRPr lang="ja-JP" sz="105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p:txBody>
      </p:sp>
      <p:sp>
        <p:nvSpPr>
          <p:cNvPr id="9" name="正方形/長方形 8"/>
          <p:cNvSpPr/>
          <p:nvPr/>
        </p:nvSpPr>
        <p:spPr>
          <a:xfrm>
            <a:off x="244513" y="6228589"/>
            <a:ext cx="8366088" cy="461665"/>
          </a:xfrm>
          <a:prstGeom prst="rect">
            <a:avLst/>
          </a:prstGeom>
        </p:spPr>
        <p:txBody>
          <a:bodyPr wrap="square">
            <a:spAutoFit/>
          </a:bodyPr>
          <a:lstStyle/>
          <a:p>
            <a:r>
              <a:rPr lang="ja-JP" altLang="en-US" sz="1200" dirty="0"/>
              <a:t> </a:t>
            </a:r>
            <a:r>
              <a:rPr lang="en-US" altLang="ja-JP" sz="1200" dirty="0" smtClean="0"/>
              <a:t>※</a:t>
            </a:r>
            <a:r>
              <a:rPr lang="ja-JP" altLang="en-US" sz="1200" dirty="0" smtClean="0"/>
              <a:t>GFSI</a:t>
            </a:r>
            <a:r>
              <a:rPr lang="ja-JP" altLang="en-US" sz="1200" dirty="0"/>
              <a:t>（Global Food Safety Initiative）は、食品安全システムの継続的改善を目的に2000年5月に設立</a:t>
            </a:r>
            <a:r>
              <a:rPr lang="ja-JP" altLang="en-US" sz="1200" dirty="0" smtClean="0"/>
              <a:t>された</a:t>
            </a:r>
            <a:r>
              <a:rPr lang="ja-JP" altLang="en-US" sz="1200" dirty="0"/>
              <a:t>非営利</a:t>
            </a:r>
            <a:r>
              <a:rPr lang="ja-JP" altLang="en-US" sz="1200" dirty="0" smtClean="0"/>
              <a:t>団体。</a:t>
            </a:r>
            <a:endParaRPr lang="en-US" altLang="ja-JP" sz="1200" dirty="0" smtClean="0"/>
          </a:p>
          <a:p>
            <a:r>
              <a:rPr lang="ja-JP" altLang="en-US" sz="1200" dirty="0" smtClean="0"/>
              <a:t>　　この</a:t>
            </a:r>
            <a:r>
              <a:rPr lang="en-US" altLang="ja-JP" sz="1200" dirty="0" smtClean="0"/>
              <a:t>GFSI</a:t>
            </a:r>
            <a:r>
              <a:rPr lang="ja-JP" altLang="en-US" sz="1200" dirty="0" smtClean="0"/>
              <a:t>が承認した</a:t>
            </a:r>
            <a:r>
              <a:rPr lang="en-US" altLang="ja-JP" sz="1200" dirty="0" smtClean="0"/>
              <a:t>GAP</a:t>
            </a:r>
            <a:r>
              <a:rPr lang="ja-JP" altLang="en-US" sz="1200" dirty="0" smtClean="0"/>
              <a:t>規格を「</a:t>
            </a:r>
            <a:r>
              <a:rPr lang="en-US" altLang="ja-JP" sz="1200" dirty="0" smtClean="0"/>
              <a:t>GFSI</a:t>
            </a:r>
            <a:r>
              <a:rPr lang="ja-JP" altLang="en-US" sz="1200" dirty="0" smtClean="0"/>
              <a:t>承認</a:t>
            </a:r>
            <a:r>
              <a:rPr lang="en-US" altLang="ja-JP" sz="1200" dirty="0" smtClean="0"/>
              <a:t>GAP</a:t>
            </a:r>
            <a:r>
              <a:rPr lang="ja-JP" altLang="en-US" sz="1200" dirty="0" smtClean="0"/>
              <a:t>スキーム」と呼ぶ。</a:t>
            </a:r>
            <a:endParaRPr lang="ja-JP" altLang="en-US" sz="1200" dirty="0"/>
          </a:p>
        </p:txBody>
      </p:sp>
      <p:sp>
        <p:nvSpPr>
          <p:cNvPr id="10" name="正方形/長方形 9"/>
          <p:cNvSpPr/>
          <p:nvPr/>
        </p:nvSpPr>
        <p:spPr>
          <a:xfrm>
            <a:off x="179388" y="549275"/>
            <a:ext cx="8713787" cy="4445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Tree>
    <p:extLst>
      <p:ext uri="{BB962C8B-B14F-4D97-AF65-F5344CB8AC3E}">
        <p14:creationId xmlns:p14="http://schemas.microsoft.com/office/powerpoint/2010/main" val="1270360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18</a:t>
            </a:fld>
            <a:endParaRPr lang="en-US" altLang="ja-JP" dirty="0">
              <a:solidFill>
                <a:prstClr val="black"/>
              </a:solidFill>
            </a:endParaRPr>
          </a:p>
        </p:txBody>
      </p:sp>
      <p:sp>
        <p:nvSpPr>
          <p:cNvPr id="4" name="テキスト ボックス 3"/>
          <p:cNvSpPr txBox="1"/>
          <p:nvPr/>
        </p:nvSpPr>
        <p:spPr>
          <a:xfrm>
            <a:off x="1033566" y="70841"/>
            <a:ext cx="3695242" cy="58477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US" altLang="ja-JP" sz="3200" dirty="0" smtClean="0">
                <a:solidFill>
                  <a:srgbClr val="000000"/>
                </a:solidFill>
                <a:latin typeface="+mn-ea"/>
                <a:cs typeface="ＭＳ 明朝" panose="02020609040205080304" pitchFamily="17" charset="-128"/>
              </a:rPr>
              <a:t>GAP</a:t>
            </a:r>
            <a:r>
              <a:rPr lang="ja-JP" altLang="en-US" sz="3200" dirty="0" smtClean="0">
                <a:solidFill>
                  <a:srgbClr val="000000"/>
                </a:solidFill>
                <a:latin typeface="+mn-ea"/>
                <a:cs typeface="ＭＳ 明朝" panose="02020609040205080304" pitchFamily="17" charset="-128"/>
              </a:rPr>
              <a:t>規格の選び方</a:t>
            </a:r>
            <a:r>
              <a:rPr lang="ja-JP" altLang="ja-JP" sz="3200" dirty="0">
                <a:solidFill>
                  <a:srgbClr val="000000"/>
                </a:solidFill>
                <a:latin typeface="+mn-ea"/>
                <a:cs typeface="ＭＳ 明朝" panose="02020609040205080304" pitchFamily="17" charset="-128"/>
              </a:rPr>
              <a:t>　</a:t>
            </a:r>
            <a:endParaRPr lang="en-US" altLang="ja-JP" sz="3200" dirty="0" smtClean="0">
              <a:latin typeface="+mn-ea"/>
            </a:endParaRPr>
          </a:p>
        </p:txBody>
      </p:sp>
      <p:pic>
        <p:nvPicPr>
          <p:cNvPr id="7" name="図 6"/>
          <p:cNvPicPr/>
          <p:nvPr/>
        </p:nvPicPr>
        <p:blipFill>
          <a:blip r:embed="rId2">
            <a:extLst>
              <a:ext uri="{28A0092B-C50C-407E-A947-70E740481C1C}">
                <a14:useLocalDpi xmlns:a14="http://schemas.microsoft.com/office/drawing/2010/main" val="0"/>
              </a:ext>
            </a:extLst>
          </a:blip>
          <a:stretch>
            <a:fillRect/>
          </a:stretch>
        </p:blipFill>
        <p:spPr>
          <a:xfrm>
            <a:off x="258184" y="1123726"/>
            <a:ext cx="8745967" cy="1947134"/>
          </a:xfrm>
          <a:prstGeom prst="rect">
            <a:avLst/>
          </a:prstGeom>
        </p:spPr>
      </p:pic>
      <p:sp>
        <p:nvSpPr>
          <p:cNvPr id="8" name="テキスト ボックス 7"/>
          <p:cNvSpPr txBox="1"/>
          <p:nvPr/>
        </p:nvSpPr>
        <p:spPr>
          <a:xfrm>
            <a:off x="3934691" y="2939623"/>
            <a:ext cx="5209309" cy="523220"/>
          </a:xfrm>
          <a:prstGeom prst="rect">
            <a:avLst/>
          </a:prstGeom>
          <a:noFill/>
        </p:spPr>
        <p:txBody>
          <a:bodyPr wrap="square" rtlCol="0">
            <a:spAutoFit/>
          </a:bodyPr>
          <a:lstStyle/>
          <a:p>
            <a:r>
              <a:rPr kumimoji="1" lang="ja-JP" altLang="en-US" sz="2800" dirty="0" smtClean="0"/>
              <a:t>＋　</a:t>
            </a:r>
            <a:r>
              <a:rPr kumimoji="1" lang="en-US" altLang="ja-JP" sz="2800" dirty="0" smtClean="0"/>
              <a:t>JGAP</a:t>
            </a:r>
            <a:r>
              <a:rPr kumimoji="1" lang="ja-JP" altLang="en-US" sz="2800" dirty="0" err="1" smtClean="0"/>
              <a:t>、</a:t>
            </a:r>
            <a:r>
              <a:rPr kumimoji="1" lang="ja-JP" altLang="en-US" sz="2800" dirty="0" smtClean="0"/>
              <a:t>都道府県</a:t>
            </a:r>
            <a:r>
              <a:rPr kumimoji="1" lang="en-US" altLang="ja-JP" sz="2800" dirty="0" smtClean="0"/>
              <a:t>GAP</a:t>
            </a:r>
            <a:r>
              <a:rPr kumimoji="1" lang="ja-JP" altLang="en-US" sz="2800" dirty="0" smtClean="0"/>
              <a:t>など</a:t>
            </a:r>
            <a:endParaRPr kumimoji="1" lang="ja-JP" altLang="en-US" sz="2800" dirty="0"/>
          </a:p>
        </p:txBody>
      </p:sp>
      <p:sp>
        <p:nvSpPr>
          <p:cNvPr id="9" name="正方形/長方形 8"/>
          <p:cNvSpPr/>
          <p:nvPr/>
        </p:nvSpPr>
        <p:spPr>
          <a:xfrm>
            <a:off x="258184" y="3854827"/>
            <a:ext cx="8687696" cy="2677656"/>
          </a:xfrm>
          <a:prstGeom prst="rect">
            <a:avLst/>
          </a:prstGeom>
        </p:spPr>
        <p:txBody>
          <a:bodyPr wrap="square">
            <a:spAutoFit/>
          </a:bodyPr>
          <a:lstStyle/>
          <a:p>
            <a:pPr marL="182563" indent="-182563" algn="just" eaLnBrk="1" latinLnBrk="1" hangingPunct="1">
              <a:spcAft>
                <a:spcPts val="0"/>
              </a:spcAft>
            </a:pPr>
            <a:r>
              <a:rPr lang="ja-JP" altLang="ja-JP" sz="24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農業高校で</a:t>
            </a:r>
            <a:r>
              <a:rPr lang="en-US" altLang="ja-JP" sz="24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GAP</a:t>
            </a:r>
            <a:r>
              <a:rPr lang="ja-JP" altLang="ja-JP" sz="24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認証を受ける</a:t>
            </a:r>
            <a:r>
              <a:rPr lang="ja-JP" altLang="ja-JP" sz="24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場合</a:t>
            </a:r>
            <a:r>
              <a:rPr lang="ja-JP" altLang="en-US" sz="24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a:t>
            </a:r>
            <a:endParaRPr lang="en-US" altLang="ja-JP" sz="24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endParaRPr>
          </a:p>
          <a:p>
            <a:pPr marL="182563" indent="-182563" algn="just" eaLnBrk="1" latinLnBrk="1" hangingPunct="1">
              <a:spcAft>
                <a:spcPts val="0"/>
              </a:spcAft>
            </a:pPr>
            <a:r>
              <a:rPr lang="ja-JP" altLang="en-US" sz="24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a:t>
            </a:r>
            <a:r>
              <a:rPr lang="ja-JP" altLang="ja-JP" sz="24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出荷</a:t>
            </a:r>
            <a:r>
              <a:rPr lang="ja-JP" altLang="ja-JP" sz="24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しようとする販路はどの規格を求めているのかというバイヤーへの</a:t>
            </a:r>
            <a:r>
              <a:rPr lang="ja-JP" altLang="ja-JP" sz="24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確認</a:t>
            </a:r>
            <a:endParaRPr lang="en-US" altLang="ja-JP" sz="24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endParaRPr>
          </a:p>
          <a:p>
            <a:pPr marL="182563" indent="-182563" algn="just" eaLnBrk="1" latinLnBrk="1" hangingPunct="1">
              <a:spcAft>
                <a:spcPts val="0"/>
              </a:spcAft>
            </a:pPr>
            <a:r>
              <a:rPr lang="ja-JP" altLang="en-US" sz="24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a:t>
            </a:r>
            <a:r>
              <a:rPr lang="ja-JP" altLang="ja-JP" sz="24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地域が</a:t>
            </a:r>
            <a:r>
              <a:rPr lang="ja-JP" altLang="ja-JP" sz="24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何を志向し、どの</a:t>
            </a:r>
            <a:r>
              <a:rPr lang="en-US" altLang="ja-JP" sz="24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GAP</a:t>
            </a:r>
            <a:r>
              <a:rPr lang="ja-JP" altLang="ja-JP" sz="24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の基準で実践しようとしているのかという、地域</a:t>
            </a:r>
            <a:r>
              <a:rPr lang="ja-JP" altLang="ja-JP" sz="24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農業</a:t>
            </a:r>
            <a:r>
              <a:rPr lang="ja-JP" altLang="en-US" sz="24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の現状と展望に合わせることも</a:t>
            </a:r>
            <a:r>
              <a:rPr lang="ja-JP" altLang="ja-JP" sz="24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大切</a:t>
            </a:r>
            <a:r>
              <a:rPr lang="en-US" altLang="ja-JP" sz="2400" dirty="0">
                <a:solidFill>
                  <a:srgbClr val="000000"/>
                </a:solidFill>
                <a:latin typeface="Times New Roman" panose="02020603050405020304" pitchFamily="18" charset="0"/>
                <a:ea typeface="ＭＳ 明朝" panose="02020609040205080304" pitchFamily="17" charset="-128"/>
                <a:cs typeface="ＭＳ 明朝" panose="02020609040205080304" pitchFamily="17" charset="-128"/>
              </a:rPr>
              <a:t/>
            </a:r>
            <a:br>
              <a:rPr lang="en-US" altLang="ja-JP" sz="2400" dirty="0">
                <a:solidFill>
                  <a:srgbClr val="000000"/>
                </a:solidFill>
                <a:latin typeface="Times New Roman" panose="02020603050405020304" pitchFamily="18" charset="0"/>
                <a:ea typeface="ＭＳ 明朝" panose="02020609040205080304" pitchFamily="17" charset="-128"/>
                <a:cs typeface="ＭＳ 明朝" panose="02020609040205080304" pitchFamily="17" charset="-128"/>
              </a:rPr>
            </a:br>
            <a:r>
              <a:rPr lang="ja-JP" altLang="en-US" sz="2400" kern="0" dirty="0" smtClean="0">
                <a:solidFill>
                  <a:srgbClr val="000000"/>
                </a:solidFill>
                <a:ea typeface="UD デジタル 教科書体 N-R" panose="02020400000000000000" pitchFamily="17" charset="-128"/>
                <a:cs typeface="ＭＳ 明朝" panose="02020609040205080304" pitchFamily="17" charset="-128"/>
              </a:rPr>
              <a:t>　　</a:t>
            </a:r>
            <a:endParaRPr lang="en-US" altLang="ja-JP" sz="2400" kern="0" dirty="0" smtClean="0">
              <a:solidFill>
                <a:srgbClr val="000000"/>
              </a:solidFill>
              <a:ea typeface="UD デジタル 教科書体 N-R" panose="02020400000000000000" pitchFamily="17" charset="-128"/>
              <a:cs typeface="ＭＳ 明朝" panose="02020609040205080304" pitchFamily="17" charset="-128"/>
            </a:endParaRPr>
          </a:p>
          <a:p>
            <a:pPr marL="355600" indent="-355600" algn="ctr"/>
            <a:r>
              <a:rPr lang="ja-JP" altLang="ja-JP" sz="2400" kern="0" dirty="0" smtClean="0">
                <a:solidFill>
                  <a:srgbClr val="000000"/>
                </a:solidFill>
                <a:ea typeface="UD デジタル 教科書体 N-R" panose="02020400000000000000" pitchFamily="17" charset="-128"/>
                <a:cs typeface="ＭＳ 明朝" panose="02020609040205080304" pitchFamily="17" charset="-128"/>
              </a:rPr>
              <a:t>審査</a:t>
            </a:r>
            <a:r>
              <a:rPr lang="ja-JP" altLang="ja-JP" sz="2400" kern="0" dirty="0">
                <a:solidFill>
                  <a:srgbClr val="000000"/>
                </a:solidFill>
                <a:ea typeface="UD デジタル 教科書体 N-R" panose="02020400000000000000" pitchFamily="17" charset="-128"/>
                <a:cs typeface="ＭＳ 明朝" panose="02020609040205080304" pitchFamily="17" charset="-128"/>
              </a:rPr>
              <a:t>費用の掛からない都道府県</a:t>
            </a:r>
            <a:r>
              <a:rPr lang="en-US" altLang="ja-JP" sz="2400" kern="0" dirty="0">
                <a:solidFill>
                  <a:srgbClr val="000000"/>
                </a:solidFill>
                <a:ea typeface="UD デジタル 教科書体 N-R" panose="02020400000000000000" pitchFamily="17" charset="-128"/>
                <a:cs typeface="ＭＳ 明朝" panose="02020609040205080304" pitchFamily="17" charset="-128"/>
              </a:rPr>
              <a:t>GAP</a:t>
            </a:r>
            <a:r>
              <a:rPr lang="ja-JP" altLang="ja-JP" sz="2400" kern="0" dirty="0">
                <a:solidFill>
                  <a:srgbClr val="000000"/>
                </a:solidFill>
                <a:ea typeface="UD デジタル 教科書体 N-R" panose="02020400000000000000" pitchFamily="17" charset="-128"/>
                <a:cs typeface="ＭＳ 明朝" panose="02020609040205080304" pitchFamily="17" charset="-128"/>
              </a:rPr>
              <a:t>に取り組むの</a:t>
            </a:r>
            <a:r>
              <a:rPr lang="ja-JP" altLang="ja-JP" sz="2400" kern="0" dirty="0" smtClean="0">
                <a:solidFill>
                  <a:srgbClr val="000000"/>
                </a:solidFill>
                <a:ea typeface="UD デジタル 教科書体 N-R" panose="02020400000000000000" pitchFamily="17" charset="-128"/>
                <a:cs typeface="ＭＳ 明朝" panose="02020609040205080304" pitchFamily="17" charset="-128"/>
              </a:rPr>
              <a:t>も</a:t>
            </a:r>
            <a:r>
              <a:rPr lang="ja-JP" altLang="en-US" sz="2400" kern="0" dirty="0" smtClean="0">
                <a:solidFill>
                  <a:srgbClr val="000000"/>
                </a:solidFill>
                <a:ea typeface="UD デジタル 教科書体 N-R" panose="02020400000000000000" pitchFamily="17" charset="-128"/>
                <a:cs typeface="ＭＳ 明朝" panose="02020609040205080304" pitchFamily="17" charset="-128"/>
              </a:rPr>
              <a:t>あり</a:t>
            </a:r>
            <a:endParaRPr lang="ja-JP" altLang="en-US" sz="3200" dirty="0"/>
          </a:p>
        </p:txBody>
      </p:sp>
    </p:spTree>
    <p:extLst>
      <p:ext uri="{BB962C8B-B14F-4D97-AF65-F5344CB8AC3E}">
        <p14:creationId xmlns:p14="http://schemas.microsoft.com/office/powerpoint/2010/main" val="365890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19</a:t>
            </a:fld>
            <a:endParaRPr lang="en-US" altLang="ja-JP" dirty="0">
              <a:solidFill>
                <a:prstClr val="black"/>
              </a:solidFill>
            </a:endParaRPr>
          </a:p>
        </p:txBody>
      </p:sp>
      <p:sp>
        <p:nvSpPr>
          <p:cNvPr id="4" name="コンテンツ プレースホルダー 1"/>
          <p:cNvSpPr>
            <a:spLocks noGrp="1"/>
          </p:cNvSpPr>
          <p:nvPr>
            <p:ph idx="1"/>
          </p:nvPr>
        </p:nvSpPr>
        <p:spPr>
          <a:xfrm>
            <a:off x="0" y="1485532"/>
            <a:ext cx="9144000" cy="2078183"/>
          </a:xfrm>
        </p:spPr>
        <p:txBody>
          <a:bodyPr/>
          <a:lstStyle/>
          <a:p>
            <a:pPr marL="0" indent="0" algn="ctr">
              <a:buNone/>
            </a:pPr>
            <a:r>
              <a:rPr kumimoji="1" lang="en-US" altLang="ja-JP" sz="11500" dirty="0" smtClean="0"/>
              <a:t>GAP</a:t>
            </a:r>
            <a:r>
              <a:rPr kumimoji="1" lang="ja-JP" altLang="en-US" sz="11500" dirty="0" smtClean="0"/>
              <a:t>で</a:t>
            </a:r>
            <a:endParaRPr kumimoji="1" lang="en-US" altLang="ja-JP" sz="11500" dirty="0" smtClean="0"/>
          </a:p>
          <a:p>
            <a:pPr marL="0" indent="0" algn="ctr">
              <a:buNone/>
            </a:pPr>
            <a:r>
              <a:rPr kumimoji="1" lang="ja-JP" altLang="en-US" sz="11500" dirty="0" smtClean="0"/>
              <a:t>何を学ぶの？</a:t>
            </a:r>
            <a:endParaRPr kumimoji="1" lang="ja-JP" altLang="en-US" sz="11500" dirty="0"/>
          </a:p>
        </p:txBody>
      </p:sp>
    </p:spTree>
    <p:extLst>
      <p:ext uri="{BB962C8B-B14F-4D97-AF65-F5344CB8AC3E}">
        <p14:creationId xmlns:p14="http://schemas.microsoft.com/office/powerpoint/2010/main" val="28949216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吹き出し 9"/>
          <p:cNvSpPr/>
          <p:nvPr/>
        </p:nvSpPr>
        <p:spPr>
          <a:xfrm>
            <a:off x="3171479" y="2837322"/>
            <a:ext cx="5283349" cy="2517290"/>
          </a:xfrm>
          <a:prstGeom prst="wedgeRoundRectCallout">
            <a:avLst>
              <a:gd name="adj1" fmla="val -65986"/>
              <a:gd name="adj2" fmla="val 47543"/>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solidFill>
                <a:schemeClr val="tx1"/>
              </a:solidFill>
            </a:endParaRPr>
          </a:p>
        </p:txBody>
      </p:sp>
      <p:sp>
        <p:nvSpPr>
          <p:cNvPr id="2" name="タイトル 1"/>
          <p:cNvSpPr>
            <a:spLocks noGrp="1"/>
          </p:cNvSpPr>
          <p:nvPr>
            <p:ph type="title" idx="4294967295"/>
          </p:nvPr>
        </p:nvSpPr>
        <p:spPr>
          <a:xfrm>
            <a:off x="409473" y="388563"/>
            <a:ext cx="8045355" cy="633413"/>
          </a:xfrm>
        </p:spPr>
        <p:txBody>
          <a:bodyPr/>
          <a:lstStyle/>
          <a:p>
            <a:r>
              <a:rPr kumimoji="1" lang="en-US" altLang="ja-JP" dirty="0" smtClean="0"/>
              <a:t>2020</a:t>
            </a:r>
            <a:r>
              <a:rPr kumimoji="1" lang="ja-JP" altLang="en-US" dirty="0" smtClean="0"/>
              <a:t>東京オリンピック・パラリンピックを契機に</a:t>
            </a:r>
            <a:r>
              <a:rPr kumimoji="1" lang="en-US" altLang="ja-JP" dirty="0" smtClean="0"/>
              <a:t/>
            </a:r>
            <a:br>
              <a:rPr kumimoji="1" lang="en-US" altLang="ja-JP" dirty="0" smtClean="0"/>
            </a:br>
            <a:r>
              <a:rPr kumimoji="1" lang="ja-JP" altLang="en-US" dirty="0" smtClean="0"/>
              <a:t>注目を浴び始めた</a:t>
            </a:r>
            <a:r>
              <a:rPr kumimoji="1" lang="en-US" altLang="ja-JP" dirty="0" smtClean="0"/>
              <a:t>GAP</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2</a:t>
            </a:fld>
            <a:endParaRPr lang="en-US" altLang="ja-JP">
              <a:solidFill>
                <a:prstClr val="black"/>
              </a:solidFill>
            </a:endParaRPr>
          </a:p>
        </p:txBody>
      </p:sp>
      <p:sp>
        <p:nvSpPr>
          <p:cNvPr id="9" name="テキスト ボックス 8"/>
          <p:cNvSpPr txBox="1"/>
          <p:nvPr/>
        </p:nvSpPr>
        <p:spPr>
          <a:xfrm>
            <a:off x="3459928" y="2941805"/>
            <a:ext cx="4994900" cy="2308324"/>
          </a:xfrm>
          <a:prstGeom prst="rect">
            <a:avLst/>
          </a:prstGeom>
          <a:noFill/>
        </p:spPr>
        <p:txBody>
          <a:bodyPr wrap="square" rtlCol="0">
            <a:spAutoFit/>
          </a:bodyPr>
          <a:lstStyle/>
          <a:p>
            <a:r>
              <a:rPr kumimoji="1" lang="ja-JP" altLang="en-US" sz="2400" dirty="0" smtClean="0"/>
              <a:t>五輪期間中は</a:t>
            </a:r>
            <a:r>
              <a:rPr kumimoji="1" lang="en-US" altLang="ja-JP" sz="2400" dirty="0" smtClean="0"/>
              <a:t>1,500</a:t>
            </a:r>
            <a:r>
              <a:rPr kumimoji="1" lang="ja-JP" altLang="en-US" sz="2400" dirty="0" smtClean="0"/>
              <a:t>万食を供給しなければならない。</a:t>
            </a:r>
            <a:endParaRPr kumimoji="1" lang="en-US" altLang="ja-JP" sz="2400" dirty="0" smtClean="0"/>
          </a:p>
          <a:p>
            <a:r>
              <a:rPr kumimoji="1" lang="en-US" altLang="ja-JP" sz="2400" dirty="0" smtClean="0"/>
              <a:t>GAP</a:t>
            </a:r>
            <a:r>
              <a:rPr kumimoji="1" lang="ja-JP" altLang="en-US" sz="2400" dirty="0" smtClean="0"/>
              <a:t>認証農産物でなければ食材に使用できない</a:t>
            </a:r>
            <a:endParaRPr kumimoji="1" lang="en-US" altLang="ja-JP" sz="2400" dirty="0" smtClean="0"/>
          </a:p>
          <a:p>
            <a:r>
              <a:rPr kumimoji="1" lang="ja-JP" altLang="en-US" sz="2400" dirty="0" smtClean="0"/>
              <a:t>このままだと、国産のものは使用できないと言われている。</a:t>
            </a:r>
            <a:endParaRPr kumimoji="1" lang="en-US" altLang="ja-JP" sz="2400" dirty="0" smtClean="0"/>
          </a:p>
        </p:txBody>
      </p:sp>
    </p:spTree>
    <p:extLst>
      <p:ext uri="{BB962C8B-B14F-4D97-AF65-F5344CB8AC3E}">
        <p14:creationId xmlns:p14="http://schemas.microsoft.com/office/powerpoint/2010/main" val="23003150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20</a:t>
            </a:fld>
            <a:endParaRPr lang="en-US" altLang="ja-JP" dirty="0">
              <a:solidFill>
                <a:prstClr val="black"/>
              </a:solidFill>
            </a:endParaRPr>
          </a:p>
        </p:txBody>
      </p:sp>
      <p:pic>
        <p:nvPicPr>
          <p:cNvPr id="4" name="図 3"/>
          <p:cNvPicPr/>
          <p:nvPr/>
        </p:nvPicPr>
        <p:blipFill rotWithShape="1">
          <a:blip r:embed="rId2" cstate="print">
            <a:extLst>
              <a:ext uri="{28A0092B-C50C-407E-A947-70E740481C1C}">
                <a14:useLocalDpi xmlns:a14="http://schemas.microsoft.com/office/drawing/2010/main" val="0"/>
              </a:ext>
            </a:extLst>
          </a:blip>
          <a:srcRect/>
          <a:stretch/>
        </p:blipFill>
        <p:spPr>
          <a:xfrm>
            <a:off x="1628081" y="522384"/>
            <a:ext cx="4588137" cy="6088156"/>
          </a:xfrm>
          <a:prstGeom prst="rect">
            <a:avLst/>
          </a:prstGeom>
        </p:spPr>
      </p:pic>
      <p:pic>
        <p:nvPicPr>
          <p:cNvPr id="5" name="図 4"/>
          <p:cNvPicPr/>
          <p:nvPr/>
        </p:nvPicPr>
        <p:blipFill>
          <a:blip r:embed="rId3">
            <a:extLst>
              <a:ext uri="{28A0092B-C50C-407E-A947-70E740481C1C}">
                <a14:useLocalDpi xmlns:a14="http://schemas.microsoft.com/office/drawing/2010/main" val="0"/>
              </a:ext>
            </a:extLst>
          </a:blip>
          <a:srcRect/>
          <a:stretch>
            <a:fillRect/>
          </a:stretch>
        </p:blipFill>
        <p:spPr bwMode="auto">
          <a:xfrm>
            <a:off x="5829087" y="87034"/>
            <a:ext cx="710565" cy="2124710"/>
          </a:xfrm>
          <a:prstGeom prst="rect">
            <a:avLst/>
          </a:prstGeom>
          <a:noFill/>
          <a:ln>
            <a:noFill/>
          </a:ln>
        </p:spPr>
      </p:pic>
      <p:grpSp>
        <p:nvGrpSpPr>
          <p:cNvPr id="6" name="グループ化 5"/>
          <p:cNvGrpSpPr/>
          <p:nvPr/>
        </p:nvGrpSpPr>
        <p:grpSpPr>
          <a:xfrm>
            <a:off x="6816417" y="1455776"/>
            <a:ext cx="1313815" cy="1511936"/>
            <a:chOff x="0" y="0"/>
            <a:chExt cx="2686441" cy="2992900"/>
          </a:xfrm>
        </p:grpSpPr>
        <p:grpSp>
          <p:nvGrpSpPr>
            <p:cNvPr id="8" name="グループ化 7"/>
            <p:cNvGrpSpPr/>
            <p:nvPr/>
          </p:nvGrpSpPr>
          <p:grpSpPr>
            <a:xfrm>
              <a:off x="0" y="1002323"/>
              <a:ext cx="2580985" cy="1990577"/>
              <a:chOff x="1175010" y="36927"/>
              <a:chExt cx="2580985" cy="1990577"/>
            </a:xfrm>
          </p:grpSpPr>
          <p:pic>
            <p:nvPicPr>
              <p:cNvPr id="10" name="図 9"/>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100000" l="0" r="100000">
                            <a14:foregroundMark x1="80147" y1="6873" x2="80147" y2="6873"/>
                            <a14:foregroundMark x1="92157" y1="9966" x2="92157" y2="9966"/>
                          </a14:backgroundRemoval>
                        </a14:imgEffect>
                      </a14:imgLayer>
                    </a14:imgProps>
                  </a:ext>
                  <a:ext uri="{28A0092B-C50C-407E-A947-70E740481C1C}">
                    <a14:useLocalDpi xmlns:a14="http://schemas.microsoft.com/office/drawing/2010/main" val="0"/>
                  </a:ext>
                </a:extLst>
              </a:blip>
              <a:srcRect/>
              <a:stretch/>
            </p:blipFill>
            <p:spPr>
              <a:xfrm>
                <a:off x="1175010" y="247940"/>
                <a:ext cx="2489981" cy="1779564"/>
              </a:xfrm>
              <a:prstGeom prst="rect">
                <a:avLst/>
              </a:prstGeom>
            </p:spPr>
          </p:pic>
          <p:sp>
            <p:nvSpPr>
              <p:cNvPr id="11" name="楕円 10"/>
              <p:cNvSpPr/>
              <p:nvPr/>
            </p:nvSpPr>
            <p:spPr>
              <a:xfrm>
                <a:off x="2743121" y="36927"/>
                <a:ext cx="1012874" cy="6699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pic>
          <p:nvPicPr>
            <p:cNvPr id="9" name="図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100000" l="0" r="100000">
                          <a14:foregroundMark x1="16742" y1="54054" x2="16742" y2="54054"/>
                          <a14:foregroundMark x1="47964" y1="39189" x2="47964" y2="39189"/>
                          <a14:foregroundMark x1="69683" y1="33784" x2="69683" y2="33784"/>
                          <a14:foregroundMark x1="82353" y1="31419" x2="82353" y2="31419"/>
                          <a14:foregroundMark x1="42534" y1="57770" x2="42534" y2="57770"/>
                          <a14:foregroundMark x1="80995" y1="54730" x2="80995" y2="54730"/>
                          <a14:foregroundMark x1="92760" y1="76351" x2="92760" y2="76351"/>
                          <a14:foregroundMark x1="71946" y1="76351" x2="71946" y2="76351"/>
                          <a14:foregroundMark x1="20814" y1="19595" x2="20814" y2="19595"/>
                          <a14:foregroundMark x1="17647" y1="34459" x2="17647" y2="34459"/>
                          <a14:foregroundMark x1="32127" y1="78041" x2="32127" y2="78041"/>
                          <a14:foregroundMark x1="24887" y1="47635" x2="24887" y2="47635"/>
                          <a14:foregroundMark x1="6335" y1="46959" x2="6335" y2="46959"/>
                          <a14:foregroundMark x1="54299" y1="81081" x2="54299" y2="81081"/>
                        </a14:backgroundRemoval>
                      </a14:imgEffect>
                    </a14:imgLayer>
                  </a14:imgProps>
                </a:ext>
                <a:ext uri="{28A0092B-C50C-407E-A947-70E740481C1C}">
                  <a14:useLocalDpi xmlns:a14="http://schemas.microsoft.com/office/drawing/2010/main" val="0"/>
                </a:ext>
              </a:extLst>
            </a:blip>
            <a:srcRect/>
            <a:stretch/>
          </p:blipFill>
          <p:spPr>
            <a:xfrm>
              <a:off x="1336431" y="0"/>
              <a:ext cx="1350010" cy="1807210"/>
            </a:xfrm>
            <a:prstGeom prst="rect">
              <a:avLst/>
            </a:prstGeom>
          </p:spPr>
        </p:pic>
      </p:grpSp>
      <p:pic>
        <p:nvPicPr>
          <p:cNvPr id="12" name="図 11"/>
          <p:cNvPicPr/>
          <p:nvPr/>
        </p:nvPicPr>
        <p:blipFill>
          <a:blip r:embed="rId8" cstate="print">
            <a:extLst>
              <a:ext uri="{28A0092B-C50C-407E-A947-70E740481C1C}">
                <a14:useLocalDpi xmlns:a14="http://schemas.microsoft.com/office/drawing/2010/main" val="0"/>
              </a:ext>
            </a:extLst>
          </a:blip>
          <a:stretch>
            <a:fillRect/>
          </a:stretch>
        </p:blipFill>
        <p:spPr>
          <a:xfrm>
            <a:off x="6302807" y="3081237"/>
            <a:ext cx="1083287" cy="1194083"/>
          </a:xfrm>
          <a:prstGeom prst="rect">
            <a:avLst/>
          </a:prstGeom>
        </p:spPr>
      </p:pic>
      <p:pic>
        <p:nvPicPr>
          <p:cNvPr id="14" name="図 13"/>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08012" y="4335700"/>
            <a:ext cx="2664767" cy="2287224"/>
          </a:xfrm>
          <a:prstGeom prst="rect">
            <a:avLst/>
          </a:prstGeom>
          <a:noFill/>
          <a:ln>
            <a:noFill/>
          </a:ln>
        </p:spPr>
      </p:pic>
      <p:pic>
        <p:nvPicPr>
          <p:cNvPr id="15" name="図 14"/>
          <p:cNvPicPr/>
          <p:nvPr/>
        </p:nvPicPr>
        <p:blipFill>
          <a:blip r:embed="rId10" cstate="print">
            <a:extLst>
              <a:ext uri="{28A0092B-C50C-407E-A947-70E740481C1C}">
                <a14:useLocalDpi xmlns:a14="http://schemas.microsoft.com/office/drawing/2010/main" val="0"/>
              </a:ext>
            </a:extLst>
          </a:blip>
          <a:stretch>
            <a:fillRect/>
          </a:stretch>
        </p:blipFill>
        <p:spPr>
          <a:xfrm>
            <a:off x="317847" y="4847940"/>
            <a:ext cx="1613788" cy="1483295"/>
          </a:xfrm>
          <a:prstGeom prst="rect">
            <a:avLst/>
          </a:prstGeom>
        </p:spPr>
      </p:pic>
      <p:pic>
        <p:nvPicPr>
          <p:cNvPr id="16" name="図 15"/>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9138" y="3401279"/>
            <a:ext cx="1811207" cy="934421"/>
          </a:xfrm>
          <a:prstGeom prst="rect">
            <a:avLst/>
          </a:prstGeom>
          <a:noFill/>
          <a:ln>
            <a:noFill/>
          </a:ln>
        </p:spPr>
      </p:pic>
      <p:pic>
        <p:nvPicPr>
          <p:cNvPr id="20" name="図 19"/>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294" y="58309"/>
            <a:ext cx="2319693" cy="1397467"/>
          </a:xfrm>
          <a:prstGeom prst="rect">
            <a:avLst/>
          </a:prstGeom>
          <a:noFill/>
          <a:ln>
            <a:noFill/>
          </a:ln>
        </p:spPr>
      </p:pic>
    </p:spTree>
    <p:extLst>
      <p:ext uri="{BB962C8B-B14F-4D97-AF65-F5344CB8AC3E}">
        <p14:creationId xmlns:p14="http://schemas.microsoft.com/office/powerpoint/2010/main" val="399735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p:nvPr/>
        </p:nvPicPr>
        <p:blipFill>
          <a:blip r:embed="rId2">
            <a:extLst>
              <a:ext uri="{28A0092B-C50C-407E-A947-70E740481C1C}">
                <a14:useLocalDpi xmlns:a14="http://schemas.microsoft.com/office/drawing/2010/main" val="0"/>
              </a:ext>
            </a:extLst>
          </a:blip>
          <a:stretch>
            <a:fillRect/>
          </a:stretch>
        </p:blipFill>
        <p:spPr>
          <a:xfrm>
            <a:off x="46234" y="574210"/>
            <a:ext cx="9051533" cy="5709581"/>
          </a:xfrm>
          <a:prstGeom prst="rect">
            <a:avLst/>
          </a:prstGeom>
          <a:ln w="6350">
            <a:solidFill>
              <a:schemeClr val="tx1"/>
            </a:solidFill>
          </a:ln>
        </p:spPr>
      </p:pic>
    </p:spTree>
    <p:extLst>
      <p:ext uri="{BB962C8B-B14F-4D97-AF65-F5344CB8AC3E}">
        <p14:creationId xmlns:p14="http://schemas.microsoft.com/office/powerpoint/2010/main" val="2320326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pPr marL="0" indent="0">
              <a:buNone/>
            </a:pPr>
            <a:endParaRPr lang="en-US" altLang="ja-JP" sz="6000" dirty="0" smtClean="0"/>
          </a:p>
          <a:p>
            <a:pPr marL="0" indent="0">
              <a:buNone/>
            </a:pPr>
            <a:endParaRPr lang="en-US" altLang="ja-JP" sz="6000" dirty="0"/>
          </a:p>
          <a:p>
            <a:pPr marL="0" indent="0" algn="ctr">
              <a:buNone/>
            </a:pPr>
            <a:r>
              <a:rPr lang="en-US" altLang="ja-JP" sz="6000" dirty="0" smtClean="0"/>
              <a:t>GAP</a:t>
            </a:r>
            <a:r>
              <a:rPr lang="ja-JP" altLang="ja-JP" sz="6000" dirty="0"/>
              <a:t>で対象とする</a:t>
            </a:r>
            <a:r>
              <a:rPr lang="ja-JP" altLang="ja-JP" sz="6000" dirty="0" smtClean="0"/>
              <a:t>範囲</a:t>
            </a:r>
            <a:endParaRPr lang="en-US" altLang="ja-JP" sz="6000" dirty="0" smtClean="0"/>
          </a:p>
          <a:p>
            <a:pPr marL="0" indent="0" algn="ctr">
              <a:buNone/>
            </a:pPr>
            <a:r>
              <a:rPr lang="ja-JP" altLang="ja-JP" sz="4800" dirty="0" smtClean="0"/>
              <a:t>～</a:t>
            </a:r>
            <a:r>
              <a:rPr lang="ja-JP" altLang="ja-JP" sz="4800" dirty="0"/>
              <a:t>農業生産工程及び農場～</a:t>
            </a:r>
            <a:endParaRPr lang="ja-JP" altLang="ja-JP" sz="6000" dirty="0"/>
          </a:p>
          <a:p>
            <a:endParaRPr kumimoji="1" lang="ja-JP" altLang="en-US" sz="6000"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22</a:t>
            </a:fld>
            <a:endParaRPr lang="en-US" altLang="ja-JP" dirty="0">
              <a:solidFill>
                <a:prstClr val="black"/>
              </a:solidFill>
            </a:endParaRPr>
          </a:p>
        </p:txBody>
      </p:sp>
    </p:spTree>
    <p:extLst>
      <p:ext uri="{BB962C8B-B14F-4D97-AF65-F5344CB8AC3E}">
        <p14:creationId xmlns:p14="http://schemas.microsoft.com/office/powerpoint/2010/main" val="13843453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smtClean="0"/>
              <a:t>農業生産工程</a:t>
            </a:r>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23</a:t>
            </a:fld>
            <a:endParaRPr lang="en-US" altLang="ja-JP" dirty="0">
              <a:solidFill>
                <a:prstClr val="black"/>
              </a:solidFill>
            </a:endParaRPr>
          </a:p>
        </p:txBody>
      </p:sp>
      <p:pic>
        <p:nvPicPr>
          <p:cNvPr id="4" name="図 3"/>
          <p:cNvPicPr/>
          <p:nvPr/>
        </p:nvPicPr>
        <p:blipFill>
          <a:blip r:embed="rId2">
            <a:extLst>
              <a:ext uri="{28A0092B-C50C-407E-A947-70E740481C1C}">
                <a14:useLocalDpi xmlns:a14="http://schemas.microsoft.com/office/drawing/2010/main" val="0"/>
              </a:ext>
            </a:extLst>
          </a:blip>
          <a:stretch>
            <a:fillRect/>
          </a:stretch>
        </p:blipFill>
        <p:spPr>
          <a:xfrm>
            <a:off x="0" y="2007608"/>
            <a:ext cx="9375246" cy="3581980"/>
          </a:xfrm>
          <a:prstGeom prst="rect">
            <a:avLst/>
          </a:prstGeom>
        </p:spPr>
      </p:pic>
      <p:sp>
        <p:nvSpPr>
          <p:cNvPr id="5" name="正方形/長方形 4"/>
          <p:cNvSpPr/>
          <p:nvPr/>
        </p:nvSpPr>
        <p:spPr>
          <a:xfrm>
            <a:off x="179388" y="549275"/>
            <a:ext cx="8713787" cy="4445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Tree>
    <p:extLst>
      <p:ext uri="{BB962C8B-B14F-4D97-AF65-F5344CB8AC3E}">
        <p14:creationId xmlns:p14="http://schemas.microsoft.com/office/powerpoint/2010/main" val="34190601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24</a:t>
            </a:fld>
            <a:endParaRPr lang="en-US" altLang="ja-JP" dirty="0">
              <a:solidFill>
                <a:prstClr val="black"/>
              </a:solidFill>
            </a:endParaRPr>
          </a:p>
        </p:txBody>
      </p:sp>
      <p:pic>
        <p:nvPicPr>
          <p:cNvPr id="5" name="図 4"/>
          <p:cNvPicPr/>
          <p:nvPr/>
        </p:nvPicPr>
        <p:blipFill rotWithShape="1">
          <a:blip r:embed="rId2" cstate="print">
            <a:extLst>
              <a:ext uri="{28A0092B-C50C-407E-A947-70E740481C1C}">
                <a14:useLocalDpi xmlns:a14="http://schemas.microsoft.com/office/drawing/2010/main" val="0"/>
              </a:ext>
            </a:extLst>
          </a:blip>
          <a:srcRect/>
          <a:stretch/>
        </p:blipFill>
        <p:spPr bwMode="auto">
          <a:xfrm>
            <a:off x="218440" y="599123"/>
            <a:ext cx="8707120" cy="4562475"/>
          </a:xfrm>
          <a:prstGeom prst="rect">
            <a:avLst/>
          </a:prstGeom>
          <a:ln>
            <a:noFill/>
          </a:ln>
          <a:extLst>
            <a:ext uri="{53640926-AAD7-44D8-BBD7-CCE9431645EC}">
              <a14:shadowObscured xmlns:a14="http://schemas.microsoft.com/office/drawing/2010/main"/>
            </a:ext>
          </a:extLst>
        </p:spPr>
      </p:pic>
      <p:sp>
        <p:nvSpPr>
          <p:cNvPr id="6" name="角丸四角形吹き出し 5"/>
          <p:cNvSpPr/>
          <p:nvPr/>
        </p:nvSpPr>
        <p:spPr>
          <a:xfrm>
            <a:off x="429055" y="5374192"/>
            <a:ext cx="8587105" cy="1122680"/>
          </a:xfrm>
          <a:prstGeom prst="wedgeRoundRectCallout">
            <a:avLst>
              <a:gd name="adj1" fmla="val 34664"/>
              <a:gd name="adj2" fmla="val -80831"/>
              <a:gd name="adj3" fmla="val 16667"/>
            </a:avLst>
          </a:prstGeom>
        </p:spPr>
        <p:style>
          <a:lnRef idx="2">
            <a:schemeClr val="accent5"/>
          </a:lnRef>
          <a:fillRef idx="1">
            <a:schemeClr val="lt1"/>
          </a:fillRef>
          <a:effectRef idx="0">
            <a:schemeClr val="accent5"/>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eaLnBrk="0" latinLnBrk="1" hangingPunct="0">
              <a:spcAft>
                <a:spcPts val="0"/>
              </a:spcAft>
            </a:pPr>
            <a:r>
              <a:rPr lang="ja-JP" sz="105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「精米や製茶は食品加工になるの？」</a:t>
            </a:r>
          </a:p>
          <a:p>
            <a:pPr eaLnBrk="0" latinLnBrk="1" hangingPunct="0">
              <a:spcAft>
                <a:spcPts val="0"/>
              </a:spcAft>
            </a:pPr>
            <a:r>
              <a:rPr lang="ja-JP" sz="105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　精米や製茶工程は、我が国では農家自らが行うことも多いため農産物取扱工程という感覚が強い。海外では加工業者が主に担う工程として、食品加工工程とされている。</a:t>
            </a:r>
            <a:r>
              <a:rPr lang="en-US" sz="105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JGAP</a:t>
            </a:r>
            <a:r>
              <a:rPr lang="ja-JP" sz="105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では、精米･製茶を農産物取扱工程のオプションとしての扱いで審査・認証を受けることができる。これは日本の農業の実態に合わせて、フードチェーン全体の食品安全を高めようというねらいから。</a:t>
            </a:r>
          </a:p>
          <a:p>
            <a:pPr eaLnBrk="0" latinLnBrk="1" hangingPunct="0">
              <a:spcAft>
                <a:spcPts val="0"/>
              </a:spcAft>
            </a:pPr>
            <a:r>
              <a:rPr lang="ja-JP" sz="105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　なお、</a:t>
            </a:r>
            <a:r>
              <a:rPr lang="en-US" sz="105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GFSI</a:t>
            </a:r>
            <a:r>
              <a:rPr lang="ja-JP" sz="105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承認</a:t>
            </a:r>
            <a:r>
              <a:rPr lang="en-US" sz="105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GAP</a:t>
            </a:r>
            <a:r>
              <a:rPr lang="ja-JP" sz="105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スキームである</a:t>
            </a:r>
            <a:r>
              <a:rPr lang="en-US" sz="105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ASIAGAP</a:t>
            </a:r>
            <a:r>
              <a:rPr lang="ja-JP" sz="105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や</a:t>
            </a:r>
            <a:r>
              <a:rPr lang="en-US" sz="105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GLOBALG.A.P</a:t>
            </a:r>
            <a:r>
              <a:rPr lang="ja-JP" sz="105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では、精米・製茶工程は、認証範囲に含めない。</a:t>
            </a:r>
          </a:p>
        </p:txBody>
      </p:sp>
    </p:spTree>
    <p:extLst>
      <p:ext uri="{BB962C8B-B14F-4D97-AF65-F5344CB8AC3E}">
        <p14:creationId xmlns:p14="http://schemas.microsoft.com/office/powerpoint/2010/main" val="13733790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25</a:t>
            </a:fld>
            <a:endParaRPr lang="en-US" altLang="ja-JP" dirty="0">
              <a:solidFill>
                <a:prstClr val="black"/>
              </a:solidFill>
            </a:endParaRPr>
          </a:p>
        </p:txBody>
      </p:sp>
      <p:pic>
        <p:nvPicPr>
          <p:cNvPr id="4" name="図 3"/>
          <p:cNvPicPr/>
          <p:nvPr/>
        </p:nvPicPr>
        <p:blipFill rotWithShape="1">
          <a:blip r:embed="rId2" cstate="print">
            <a:extLst>
              <a:ext uri="{28A0092B-C50C-407E-A947-70E740481C1C}">
                <a14:useLocalDpi xmlns:a14="http://schemas.microsoft.com/office/drawing/2010/main" val="0"/>
              </a:ext>
            </a:extLst>
          </a:blip>
          <a:srcRect r="3748"/>
          <a:stretch/>
        </p:blipFill>
        <p:spPr bwMode="auto">
          <a:xfrm>
            <a:off x="460197" y="2108779"/>
            <a:ext cx="8223606" cy="3065649"/>
          </a:xfrm>
          <a:prstGeom prst="rect">
            <a:avLst/>
          </a:prstGeom>
          <a:noFill/>
          <a:ln>
            <a:noFill/>
          </a:ln>
          <a:extLst>
            <a:ext uri="{53640926-AAD7-44D8-BBD7-CCE9431645EC}">
              <a14:shadowObscured xmlns:a14="http://schemas.microsoft.com/office/drawing/2010/main"/>
            </a:ext>
          </a:extLst>
        </p:spPr>
      </p:pic>
      <p:sp>
        <p:nvSpPr>
          <p:cNvPr id="5" name="コンテンツ プレースホルダー 1"/>
          <p:cNvSpPr>
            <a:spLocks noGrp="1"/>
          </p:cNvSpPr>
          <p:nvPr>
            <p:ph idx="1"/>
          </p:nvPr>
        </p:nvSpPr>
        <p:spPr>
          <a:xfrm>
            <a:off x="0" y="0"/>
            <a:ext cx="9144000" cy="6858000"/>
          </a:xfrm>
        </p:spPr>
        <p:txBody>
          <a:bodyPr/>
          <a:lstStyle/>
          <a:p>
            <a:pPr marL="0" indent="0">
              <a:buNone/>
            </a:pPr>
            <a:r>
              <a:rPr kumimoji="1" lang="ja-JP" altLang="en-US" sz="3200" dirty="0" smtClean="0"/>
              <a:t>工程ごとで呼び名が変わる？</a:t>
            </a:r>
            <a:endParaRPr kumimoji="1" lang="ja-JP" altLang="en-US" sz="3200" dirty="0"/>
          </a:p>
        </p:txBody>
      </p:sp>
      <p:sp>
        <p:nvSpPr>
          <p:cNvPr id="6" name="正方形/長方形 5"/>
          <p:cNvSpPr/>
          <p:nvPr/>
        </p:nvSpPr>
        <p:spPr>
          <a:xfrm>
            <a:off x="179388" y="549275"/>
            <a:ext cx="8713787" cy="4445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Tree>
    <p:extLst>
      <p:ext uri="{BB962C8B-B14F-4D97-AF65-F5344CB8AC3E}">
        <p14:creationId xmlns:p14="http://schemas.microsoft.com/office/powerpoint/2010/main" val="32795309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0" y="0"/>
            <a:ext cx="9144000" cy="6858000"/>
          </a:xfrm>
        </p:spPr>
        <p:txBody>
          <a:bodyPr/>
          <a:lstStyle/>
          <a:p>
            <a:pPr marL="0" indent="0" latinLnBrk="1">
              <a:buNone/>
            </a:pPr>
            <a:r>
              <a:rPr lang="ja-JP" altLang="ja-JP" dirty="0"/>
              <a:t>【さらに詳しく</a:t>
            </a:r>
            <a:r>
              <a:rPr lang="ja-JP" altLang="ja-JP" dirty="0" smtClean="0"/>
              <a:t>】</a:t>
            </a:r>
            <a:endParaRPr lang="en-US" altLang="ja-JP" dirty="0" smtClean="0"/>
          </a:p>
          <a:p>
            <a:pPr marL="0" indent="0" latinLnBrk="1">
              <a:buNone/>
            </a:pPr>
            <a:r>
              <a:rPr lang="ja-JP" altLang="en-US" dirty="0" smtClean="0"/>
              <a:t>　</a:t>
            </a:r>
            <a:r>
              <a:rPr lang="ja-JP" altLang="ja-JP" dirty="0" smtClean="0"/>
              <a:t>「</a:t>
            </a:r>
            <a:r>
              <a:rPr lang="en-US" altLang="ja-JP" dirty="0"/>
              <a:t>GAP</a:t>
            </a:r>
            <a:r>
              <a:rPr lang="ja-JP" altLang="ja-JP" dirty="0"/>
              <a:t>で管理する」とはどういうこと</a:t>
            </a:r>
            <a:r>
              <a:rPr lang="ja-JP" altLang="ja-JP" dirty="0" smtClean="0"/>
              <a:t>？</a:t>
            </a:r>
            <a:r>
              <a:rPr lang="ja-JP" altLang="en-US" dirty="0" smtClean="0"/>
              <a:t>＝ＰＤＣＡする</a:t>
            </a:r>
            <a:endParaRPr lang="ja-JP" altLang="ja-JP" dirty="0"/>
          </a:p>
          <a:p>
            <a:pPr marL="0" indent="0" latinLnBrk="1">
              <a:buNone/>
            </a:pPr>
            <a:endParaRPr lang="en-US" altLang="ja-JP" dirty="0" smtClean="0"/>
          </a:p>
          <a:p>
            <a:pPr marL="623888" indent="-623888" latinLnBrk="1">
              <a:buNone/>
            </a:pPr>
            <a:r>
              <a:rPr lang="ja-JP" altLang="en-US" sz="2400" dirty="0" smtClean="0"/>
              <a:t>　１　</a:t>
            </a:r>
            <a:r>
              <a:rPr lang="ja-JP" altLang="ja-JP" sz="2400" dirty="0" smtClean="0"/>
              <a:t>管理</a:t>
            </a:r>
            <a:r>
              <a:rPr lang="ja-JP" altLang="ja-JP" sz="2400" dirty="0"/>
              <a:t>する工程や場所をはっきり</a:t>
            </a:r>
            <a:r>
              <a:rPr lang="ja-JP" altLang="ja-JP" sz="2400" dirty="0" smtClean="0"/>
              <a:t>させ</a:t>
            </a:r>
            <a:r>
              <a:rPr lang="ja-JP" altLang="en-US" sz="2400" dirty="0" smtClean="0"/>
              <a:t>（定義）、</a:t>
            </a:r>
            <a:r>
              <a:rPr lang="ja-JP" altLang="ja-JP" sz="2400" dirty="0" smtClean="0"/>
              <a:t>その</a:t>
            </a:r>
            <a:r>
              <a:rPr lang="ja-JP" altLang="ja-JP" sz="2400" dirty="0"/>
              <a:t>上でその工程や場所ごとに食品安全や労働安全の観点からリスク評価し</a:t>
            </a:r>
            <a:r>
              <a:rPr lang="ja-JP" altLang="ja-JP" sz="2400" dirty="0" smtClean="0"/>
              <a:t>、対策</a:t>
            </a:r>
            <a:r>
              <a:rPr lang="ja-JP" altLang="ja-JP" sz="2400" dirty="0"/>
              <a:t>をルールや</a:t>
            </a:r>
            <a:r>
              <a:rPr lang="ja-JP" altLang="ja-JP" sz="2400" dirty="0" smtClean="0"/>
              <a:t>手順</a:t>
            </a:r>
            <a:r>
              <a:rPr lang="ja-JP" altLang="en-US" sz="2400" dirty="0" smtClean="0"/>
              <a:t>にする</a:t>
            </a:r>
            <a:r>
              <a:rPr lang="ja-JP" altLang="ja-JP" sz="2400" dirty="0" smtClean="0"/>
              <a:t>（</a:t>
            </a:r>
            <a:r>
              <a:rPr lang="ja-JP" altLang="ja-JP" sz="2400" dirty="0"/>
              <a:t>文書化：</a:t>
            </a:r>
            <a:r>
              <a:rPr lang="en-US" altLang="ja-JP" sz="2400" dirty="0"/>
              <a:t>Plan</a:t>
            </a:r>
            <a:r>
              <a:rPr lang="ja-JP" altLang="ja-JP" sz="2400" dirty="0" smtClean="0"/>
              <a:t>）</a:t>
            </a:r>
            <a:endParaRPr lang="en-US" altLang="ja-JP" sz="2400" dirty="0" smtClean="0"/>
          </a:p>
          <a:p>
            <a:pPr marL="623888" indent="-623888" latinLnBrk="1">
              <a:buNone/>
            </a:pPr>
            <a:r>
              <a:rPr lang="ja-JP" altLang="en-US" sz="2400" dirty="0" smtClean="0"/>
              <a:t>　２　</a:t>
            </a:r>
            <a:r>
              <a:rPr lang="ja-JP" altLang="ja-JP" sz="2400" dirty="0" smtClean="0"/>
              <a:t>農業</a:t>
            </a:r>
            <a:r>
              <a:rPr lang="ja-JP" altLang="ja-JP" sz="2400" dirty="0"/>
              <a:t>生産活動を</a:t>
            </a:r>
            <a:r>
              <a:rPr lang="ja-JP" altLang="ja-JP" sz="2400" dirty="0" smtClean="0"/>
              <a:t>行</a:t>
            </a:r>
            <a:r>
              <a:rPr lang="ja-JP" altLang="en-US" sz="2400" dirty="0" smtClean="0"/>
              <a:t>う</a:t>
            </a:r>
            <a:r>
              <a:rPr lang="ja-JP" altLang="ja-JP" sz="2400" dirty="0" smtClean="0"/>
              <a:t>（</a:t>
            </a:r>
            <a:r>
              <a:rPr lang="ja-JP" altLang="ja-JP" sz="2400" dirty="0"/>
              <a:t>実践と記録：</a:t>
            </a:r>
            <a:r>
              <a:rPr lang="en-US" altLang="ja-JP" sz="2400" dirty="0"/>
              <a:t>Do</a:t>
            </a:r>
            <a:r>
              <a:rPr lang="ja-JP" altLang="ja-JP" sz="2400" dirty="0" smtClean="0"/>
              <a:t>）</a:t>
            </a:r>
            <a:endParaRPr lang="en-US" altLang="ja-JP" sz="2400" dirty="0"/>
          </a:p>
          <a:p>
            <a:pPr marL="623888" indent="-623888" latinLnBrk="1">
              <a:buNone/>
            </a:pPr>
            <a:r>
              <a:rPr lang="ja-JP" altLang="en-US" sz="2400" dirty="0" smtClean="0"/>
              <a:t>　３　</a:t>
            </a:r>
            <a:r>
              <a:rPr lang="ja-JP" altLang="ja-JP" sz="2400" dirty="0" smtClean="0"/>
              <a:t>決めた</a:t>
            </a:r>
            <a:r>
              <a:rPr lang="ja-JP" altLang="ja-JP" sz="2400" dirty="0"/>
              <a:t>ルールや手順どおり出来ていたかチェック（検証：</a:t>
            </a:r>
            <a:r>
              <a:rPr lang="en-US" altLang="ja-JP" sz="2400" dirty="0"/>
              <a:t>Check</a:t>
            </a:r>
            <a:r>
              <a:rPr lang="ja-JP" altLang="ja-JP" sz="2400" dirty="0" smtClean="0"/>
              <a:t>）</a:t>
            </a:r>
            <a:endParaRPr lang="en-US" altLang="ja-JP" sz="2400" dirty="0" smtClean="0"/>
          </a:p>
          <a:p>
            <a:pPr marL="623888" indent="-623888" latinLnBrk="1">
              <a:buNone/>
            </a:pPr>
            <a:r>
              <a:rPr lang="ja-JP" altLang="en-US" sz="2400" dirty="0" smtClean="0"/>
              <a:t>　４　</a:t>
            </a:r>
            <a:r>
              <a:rPr lang="ja-JP" altLang="ja-JP" sz="2400" dirty="0" smtClean="0"/>
              <a:t>出来て</a:t>
            </a:r>
            <a:r>
              <a:rPr lang="ja-JP" altLang="ja-JP" sz="2400" dirty="0"/>
              <a:t>いないところがあれば、その原因を突き止め改善する（是正：</a:t>
            </a:r>
            <a:r>
              <a:rPr lang="en-US" altLang="ja-JP" sz="2400" dirty="0"/>
              <a:t>Act</a:t>
            </a:r>
            <a:r>
              <a:rPr lang="ja-JP" altLang="ja-JP" sz="2400" dirty="0" smtClean="0"/>
              <a:t>）</a:t>
            </a:r>
            <a:endParaRPr lang="en-US" altLang="ja-JP" sz="2400" dirty="0" smtClean="0"/>
          </a:p>
          <a:p>
            <a:pPr marL="623888" indent="-623888" latinLnBrk="1">
              <a:buNone/>
            </a:pPr>
            <a:endParaRPr lang="en-US" altLang="ja-JP" sz="2400" dirty="0" smtClean="0"/>
          </a:p>
          <a:p>
            <a:pPr marL="623888" indent="-623888" latinLnBrk="1">
              <a:buNone/>
            </a:pPr>
            <a:r>
              <a:rPr lang="ja-JP" altLang="en-US" sz="2400" dirty="0" smtClean="0"/>
              <a:t>　　　・・・</a:t>
            </a:r>
            <a:r>
              <a:rPr lang="ja-JP" altLang="ja-JP" sz="2400" dirty="0" smtClean="0"/>
              <a:t>と</a:t>
            </a:r>
            <a:r>
              <a:rPr lang="ja-JP" altLang="ja-JP" sz="2400" dirty="0"/>
              <a:t>いう、</a:t>
            </a:r>
            <a:r>
              <a:rPr lang="en-US" altLang="ja-JP" sz="2400" dirty="0"/>
              <a:t>PDCA</a:t>
            </a:r>
            <a:r>
              <a:rPr lang="ja-JP" altLang="ja-JP" sz="2400" dirty="0"/>
              <a:t>サイクルで管理すると</a:t>
            </a:r>
            <a:r>
              <a:rPr lang="ja-JP" altLang="ja-JP" sz="2400" dirty="0" smtClean="0"/>
              <a:t>いう</a:t>
            </a:r>
            <a:endParaRPr lang="en-US" altLang="ja-JP" sz="2400" dirty="0" smtClean="0"/>
          </a:p>
          <a:p>
            <a:pPr marL="623888" indent="-623888" latinLnBrk="1">
              <a:buNone/>
            </a:pPr>
            <a:r>
              <a:rPr lang="ja-JP" altLang="en-US" sz="2400" dirty="0" smtClean="0"/>
              <a:t>　　　　　</a:t>
            </a:r>
            <a:r>
              <a:rPr lang="ja-JP" altLang="ja-JP" sz="2400" dirty="0" smtClean="0"/>
              <a:t>こと</a:t>
            </a:r>
            <a:r>
              <a:rPr lang="ja-JP" altLang="ja-JP" sz="2400" dirty="0"/>
              <a:t>を指します</a:t>
            </a:r>
            <a:r>
              <a:rPr lang="ja-JP" altLang="ja-JP" sz="2400" dirty="0" smtClean="0"/>
              <a:t>。</a:t>
            </a:r>
            <a:endParaRPr lang="en-US" altLang="ja-JP" sz="2400" dirty="0" smtClean="0"/>
          </a:p>
          <a:p>
            <a:pPr marL="623888" indent="-623888" latinLnBrk="1">
              <a:buNone/>
            </a:pPr>
            <a:r>
              <a:rPr lang="ja-JP" altLang="en-US" sz="2400" dirty="0" smtClean="0"/>
              <a:t>　　　　　</a:t>
            </a:r>
            <a:r>
              <a:rPr lang="ja-JP" altLang="ja-JP" sz="2400" dirty="0" smtClean="0"/>
              <a:t>その</a:t>
            </a:r>
            <a:r>
              <a:rPr lang="ja-JP" altLang="ja-JP" sz="2400" dirty="0"/>
              <a:t>判断基準となるが</a:t>
            </a:r>
            <a:r>
              <a:rPr lang="en-US" altLang="ja-JP" sz="2400" dirty="0"/>
              <a:t>GAP</a:t>
            </a:r>
            <a:r>
              <a:rPr lang="ja-JP" altLang="ja-JP" sz="2400" dirty="0"/>
              <a:t>の基準書</a:t>
            </a:r>
            <a:r>
              <a:rPr lang="ja-JP" altLang="ja-JP" sz="2400" dirty="0" smtClean="0"/>
              <a:t>です</a:t>
            </a:r>
            <a:r>
              <a:rPr lang="ja-JP" altLang="en-US" sz="2400" dirty="0" smtClean="0"/>
              <a:t>。</a:t>
            </a:r>
            <a:endParaRPr lang="ja-JP" altLang="ja-JP" sz="2400" dirty="0"/>
          </a:p>
          <a:p>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26</a:t>
            </a:fld>
            <a:endParaRPr lang="en-US" altLang="ja-JP" dirty="0">
              <a:solidFill>
                <a:prstClr val="black"/>
              </a:solidFill>
            </a:endParaRPr>
          </a:p>
        </p:txBody>
      </p:sp>
      <p:pic>
        <p:nvPicPr>
          <p:cNvPr id="4" name="図 3"/>
          <p:cNvPicPr/>
          <p:nvPr/>
        </p:nvPicPr>
        <p:blipFill>
          <a:blip r:embed="rId2" cstate="print">
            <a:extLst>
              <a:ext uri="{28A0092B-C50C-407E-A947-70E740481C1C}">
                <a14:useLocalDpi xmlns:a14="http://schemas.microsoft.com/office/drawing/2010/main" val="0"/>
              </a:ext>
            </a:extLst>
          </a:blip>
          <a:stretch>
            <a:fillRect/>
          </a:stretch>
        </p:blipFill>
        <p:spPr>
          <a:xfrm>
            <a:off x="6515735" y="4114837"/>
            <a:ext cx="2304415" cy="2183765"/>
          </a:xfrm>
          <a:prstGeom prst="rect">
            <a:avLst/>
          </a:prstGeom>
        </p:spPr>
      </p:pic>
      <p:sp>
        <p:nvSpPr>
          <p:cNvPr id="5" name="正方形/長方形 4"/>
          <p:cNvSpPr/>
          <p:nvPr/>
        </p:nvSpPr>
        <p:spPr>
          <a:xfrm>
            <a:off x="179388" y="1048679"/>
            <a:ext cx="8713787" cy="4445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Tree>
    <p:extLst>
      <p:ext uri="{BB962C8B-B14F-4D97-AF65-F5344CB8AC3E}">
        <p14:creationId xmlns:p14="http://schemas.microsoft.com/office/powerpoint/2010/main" val="4539279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smtClean="0"/>
              <a:t>農場</a:t>
            </a:r>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27</a:t>
            </a:fld>
            <a:endParaRPr lang="en-US" altLang="ja-JP" dirty="0">
              <a:solidFill>
                <a:prstClr val="black"/>
              </a:solidFill>
            </a:endParaRPr>
          </a:p>
        </p:txBody>
      </p:sp>
      <p:pic>
        <p:nvPicPr>
          <p:cNvPr id="5" name="図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5861" y="926801"/>
            <a:ext cx="8110407" cy="5162027"/>
          </a:xfrm>
          <a:prstGeom prst="rect">
            <a:avLst/>
          </a:prstGeom>
          <a:noFill/>
          <a:ln>
            <a:noFill/>
          </a:ln>
        </p:spPr>
      </p:pic>
      <p:sp>
        <p:nvSpPr>
          <p:cNvPr id="6" name="正方形/長方形 5"/>
          <p:cNvSpPr/>
          <p:nvPr/>
        </p:nvSpPr>
        <p:spPr>
          <a:xfrm>
            <a:off x="179388" y="549275"/>
            <a:ext cx="8713787" cy="4445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Tree>
    <p:extLst>
      <p:ext uri="{BB962C8B-B14F-4D97-AF65-F5344CB8AC3E}">
        <p14:creationId xmlns:p14="http://schemas.microsoft.com/office/powerpoint/2010/main" val="17778648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pPr marL="0" indent="0">
              <a:buNone/>
            </a:pPr>
            <a:r>
              <a:rPr kumimoji="1" lang="ja-JP" altLang="en-US" dirty="0" smtClean="0"/>
              <a:t>農業生産工程と農場のポイント</a:t>
            </a:r>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28</a:t>
            </a:fld>
            <a:endParaRPr lang="en-US" altLang="ja-JP" dirty="0">
              <a:solidFill>
                <a:prstClr val="black"/>
              </a:solidFill>
            </a:endParaRPr>
          </a:p>
        </p:txBody>
      </p:sp>
      <p:sp>
        <p:nvSpPr>
          <p:cNvPr id="5" name="正方形/長方形 4"/>
          <p:cNvSpPr/>
          <p:nvPr/>
        </p:nvSpPr>
        <p:spPr>
          <a:xfrm>
            <a:off x="451820" y="1635162"/>
            <a:ext cx="8240359" cy="3046988"/>
          </a:xfrm>
          <a:prstGeom prst="rect">
            <a:avLst/>
          </a:prstGeom>
        </p:spPr>
        <p:txBody>
          <a:bodyPr wrap="square">
            <a:spAutoFit/>
          </a:bodyPr>
          <a:lstStyle/>
          <a:p>
            <a:pPr latinLnBrk="1">
              <a:spcAft>
                <a:spcPts val="0"/>
              </a:spcAft>
            </a:pPr>
            <a:r>
              <a:rPr lang="ja-JP" altLang="en-US" sz="32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a:t>
            </a:r>
            <a:r>
              <a:rPr lang="ja-JP" altLang="ja-JP" sz="32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農業</a:t>
            </a:r>
            <a:r>
              <a:rPr lang="ja-JP" altLang="ja-JP" sz="32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生産工程は</a:t>
            </a:r>
            <a:r>
              <a:rPr lang="ja-JP" altLang="ja-JP" sz="32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a:t>
            </a:r>
            <a:endParaRPr lang="en-US" altLang="ja-JP" sz="32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endParaRPr>
          </a:p>
          <a:p>
            <a:pPr latinLnBrk="1">
              <a:spcAft>
                <a:spcPts val="0"/>
              </a:spcAft>
            </a:pPr>
            <a:r>
              <a:rPr lang="ja-JP" altLang="en-US" sz="32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　　</a:t>
            </a:r>
            <a:r>
              <a:rPr lang="ja-JP" altLang="ja-JP" sz="32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栽培</a:t>
            </a:r>
            <a:r>
              <a:rPr lang="ja-JP" altLang="ja-JP" sz="32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工程、収穫工程、農産物取扱</a:t>
            </a:r>
            <a:r>
              <a:rPr lang="ja-JP" altLang="ja-JP" sz="32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工程</a:t>
            </a:r>
            <a:endParaRPr lang="en-US" altLang="ja-JP" sz="32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endParaRPr>
          </a:p>
          <a:p>
            <a:pPr latinLnBrk="1">
              <a:spcAft>
                <a:spcPts val="0"/>
              </a:spcAft>
            </a:pPr>
            <a:endParaRPr lang="ja-JP" altLang="ja-JP" sz="3200" dirty="0">
              <a:solidFill>
                <a:srgbClr val="000000"/>
              </a:solidFill>
              <a:latin typeface="Times New Roman" panose="02020603050405020304" pitchFamily="18" charset="0"/>
              <a:ea typeface="ＭＳ 明朝" panose="02020609040205080304" pitchFamily="17" charset="-128"/>
              <a:cs typeface="ＭＳ 明朝" panose="02020609040205080304" pitchFamily="17" charset="-128"/>
            </a:endParaRPr>
          </a:p>
          <a:p>
            <a:pPr marL="941705" indent="-941705" latinLnBrk="1">
              <a:spcAft>
                <a:spcPts val="0"/>
              </a:spcAft>
            </a:pPr>
            <a:r>
              <a:rPr lang="ja-JP" altLang="ja-JP" sz="32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a:t>
            </a:r>
            <a:r>
              <a:rPr lang="ja-JP" altLang="ja-JP" sz="32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農場は</a:t>
            </a:r>
            <a:r>
              <a:rPr lang="ja-JP" altLang="ja-JP" sz="32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a:t>
            </a:r>
            <a:endParaRPr lang="en-US" altLang="ja-JP" sz="32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endParaRPr>
          </a:p>
          <a:p>
            <a:pPr marL="941705" indent="-941705" latinLnBrk="1">
              <a:spcAft>
                <a:spcPts val="0"/>
              </a:spcAft>
            </a:pPr>
            <a:r>
              <a:rPr lang="ja-JP" altLang="en-US" sz="32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　　</a:t>
            </a:r>
            <a:r>
              <a:rPr lang="ja-JP" altLang="ja-JP" sz="32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施設</a:t>
            </a:r>
            <a:r>
              <a:rPr lang="ja-JP" altLang="ja-JP" sz="32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と圃場に大別し</a:t>
            </a:r>
            <a:r>
              <a:rPr lang="ja-JP" altLang="ja-JP" sz="32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a:t>
            </a:r>
            <a:endParaRPr lang="en-US" altLang="ja-JP" sz="32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endParaRPr>
          </a:p>
          <a:p>
            <a:pPr marL="941705" indent="-941705" latinLnBrk="1">
              <a:spcAft>
                <a:spcPts val="0"/>
              </a:spcAft>
            </a:pPr>
            <a:r>
              <a:rPr lang="ja-JP" altLang="en-US" sz="32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　　</a:t>
            </a:r>
            <a:r>
              <a:rPr lang="ja-JP" altLang="ja-JP" sz="32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施設</a:t>
            </a:r>
            <a:r>
              <a:rPr lang="ja-JP" altLang="ja-JP" sz="32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は倉庫、農産物取扱</a:t>
            </a:r>
            <a:r>
              <a:rPr lang="ja-JP" altLang="ja-JP" sz="32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施設</a:t>
            </a:r>
            <a:r>
              <a:rPr lang="ja-JP" altLang="en-US" sz="32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に分ける</a:t>
            </a:r>
            <a:endParaRPr lang="en-US" altLang="ja-JP" sz="32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endParaRPr>
          </a:p>
        </p:txBody>
      </p:sp>
      <p:sp>
        <p:nvSpPr>
          <p:cNvPr id="6" name="正方形/長方形 5"/>
          <p:cNvSpPr/>
          <p:nvPr/>
        </p:nvSpPr>
        <p:spPr>
          <a:xfrm>
            <a:off x="179388" y="549275"/>
            <a:ext cx="8713787" cy="4445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Tree>
    <p:extLst>
      <p:ext uri="{BB962C8B-B14F-4D97-AF65-F5344CB8AC3E}">
        <p14:creationId xmlns:p14="http://schemas.microsoft.com/office/powerpoint/2010/main" val="4900185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pPr marL="0" indent="0">
              <a:buNone/>
            </a:pPr>
            <a:endParaRPr lang="en-US" altLang="ja-JP" sz="6000" dirty="0" smtClean="0"/>
          </a:p>
          <a:p>
            <a:pPr marL="0" indent="0">
              <a:buNone/>
            </a:pPr>
            <a:endParaRPr lang="en-US" altLang="ja-JP" sz="6000" dirty="0" smtClean="0"/>
          </a:p>
          <a:p>
            <a:pPr marL="0" indent="0" algn="ctr">
              <a:buNone/>
            </a:pPr>
            <a:r>
              <a:rPr lang="ja-JP" altLang="en-US" sz="8000" dirty="0" smtClean="0"/>
              <a:t>危害要因</a:t>
            </a:r>
            <a:endParaRPr kumimoji="1" lang="ja-JP" altLang="en-US" sz="8000"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29</a:t>
            </a:fld>
            <a:endParaRPr lang="en-US" altLang="ja-JP" dirty="0">
              <a:solidFill>
                <a:prstClr val="black"/>
              </a:solidFill>
            </a:endParaRPr>
          </a:p>
        </p:txBody>
      </p:sp>
    </p:spTree>
    <p:extLst>
      <p:ext uri="{BB962C8B-B14F-4D97-AF65-F5344CB8AC3E}">
        <p14:creationId xmlns:p14="http://schemas.microsoft.com/office/powerpoint/2010/main" val="329977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0" y="2410690"/>
            <a:ext cx="9144000" cy="2078183"/>
          </a:xfrm>
        </p:spPr>
        <p:txBody>
          <a:bodyPr/>
          <a:lstStyle/>
          <a:p>
            <a:pPr marL="0" indent="0" algn="ctr">
              <a:buNone/>
            </a:pPr>
            <a:r>
              <a:rPr kumimoji="1" lang="en-US" altLang="ja-JP" sz="11500" dirty="0" smtClean="0"/>
              <a:t>GAP</a:t>
            </a:r>
            <a:r>
              <a:rPr kumimoji="1" lang="ja-JP" altLang="en-US" sz="11500" dirty="0" smtClean="0"/>
              <a:t>とは</a:t>
            </a:r>
            <a:endParaRPr kumimoji="1" lang="ja-JP" altLang="en-US" sz="11500"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3</a:t>
            </a:fld>
            <a:endParaRPr lang="en-US" altLang="ja-JP" dirty="0">
              <a:solidFill>
                <a:prstClr val="black"/>
              </a:solidFill>
            </a:endParaRPr>
          </a:p>
        </p:txBody>
      </p:sp>
    </p:spTree>
    <p:extLst>
      <p:ext uri="{BB962C8B-B14F-4D97-AF65-F5344CB8AC3E}">
        <p14:creationId xmlns:p14="http://schemas.microsoft.com/office/powerpoint/2010/main" val="6206367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30</a:t>
            </a:fld>
            <a:endParaRPr lang="en-US" altLang="ja-JP" dirty="0">
              <a:solidFill>
                <a:prstClr val="black"/>
              </a:solidFill>
            </a:endParaRPr>
          </a:p>
        </p:txBody>
      </p:sp>
      <p:pic>
        <p:nvPicPr>
          <p:cNvPr id="4" name="図 3"/>
          <p:cNvPicPr/>
          <p:nvPr/>
        </p:nvPicPr>
        <p:blipFill>
          <a:blip r:embed="rId2">
            <a:extLst>
              <a:ext uri="{28A0092B-C50C-407E-A947-70E740481C1C}">
                <a14:useLocalDpi xmlns:a14="http://schemas.microsoft.com/office/drawing/2010/main" val="0"/>
              </a:ext>
            </a:extLst>
          </a:blip>
          <a:srcRect/>
          <a:stretch>
            <a:fillRect/>
          </a:stretch>
        </p:blipFill>
        <p:spPr bwMode="auto">
          <a:xfrm>
            <a:off x="884181" y="985782"/>
            <a:ext cx="7669269" cy="5412350"/>
          </a:xfrm>
          <a:prstGeom prst="rect">
            <a:avLst/>
          </a:prstGeom>
          <a:noFill/>
          <a:ln w="6350">
            <a:solidFill>
              <a:schemeClr val="tx1"/>
            </a:solidFill>
          </a:ln>
        </p:spPr>
      </p:pic>
      <p:sp>
        <p:nvSpPr>
          <p:cNvPr id="5" name="テキスト ボックス 4"/>
          <p:cNvSpPr txBox="1"/>
          <p:nvPr/>
        </p:nvSpPr>
        <p:spPr>
          <a:xfrm>
            <a:off x="290458" y="165333"/>
            <a:ext cx="3786691" cy="646331"/>
          </a:xfrm>
          <a:prstGeom prst="rect">
            <a:avLst/>
          </a:prstGeom>
          <a:noFill/>
        </p:spPr>
        <p:txBody>
          <a:bodyPr wrap="square" rtlCol="0">
            <a:spAutoFit/>
          </a:bodyPr>
          <a:lstStyle/>
          <a:p>
            <a:r>
              <a:rPr kumimoji="1" lang="ja-JP" altLang="en-US" sz="3600" dirty="0" smtClean="0"/>
              <a:t>練習問題</a:t>
            </a:r>
            <a:endParaRPr kumimoji="1" lang="ja-JP" altLang="en-US" sz="3600" dirty="0"/>
          </a:p>
        </p:txBody>
      </p:sp>
    </p:spTree>
    <p:extLst>
      <p:ext uri="{BB962C8B-B14F-4D97-AF65-F5344CB8AC3E}">
        <p14:creationId xmlns:p14="http://schemas.microsoft.com/office/powerpoint/2010/main" val="10432004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31</a:t>
            </a:fld>
            <a:endParaRPr lang="en-US" altLang="ja-JP" dirty="0">
              <a:solidFill>
                <a:prstClr val="black"/>
              </a:solidFill>
            </a:endParaRPr>
          </a:p>
        </p:txBody>
      </p:sp>
      <p:graphicFrame>
        <p:nvGraphicFramePr>
          <p:cNvPr id="5" name="表 4"/>
          <p:cNvGraphicFramePr>
            <a:graphicFrameLocks noGrp="1"/>
          </p:cNvGraphicFramePr>
          <p:nvPr>
            <p:extLst>
              <p:ext uri="{D42A27DB-BD31-4B8C-83A1-F6EECF244321}">
                <p14:modId xmlns:p14="http://schemas.microsoft.com/office/powerpoint/2010/main" val="3349467877"/>
              </p:ext>
            </p:extLst>
          </p:nvPr>
        </p:nvGraphicFramePr>
        <p:xfrm>
          <a:off x="156064" y="671381"/>
          <a:ext cx="8751268" cy="5900869"/>
        </p:xfrm>
        <a:graphic>
          <a:graphicData uri="http://schemas.openxmlformats.org/drawingml/2006/table">
            <a:tbl>
              <a:tblPr firstRow="1" firstCol="1" bandRow="1"/>
              <a:tblGrid>
                <a:gridCol w="433687">
                  <a:extLst>
                    <a:ext uri="{9D8B030D-6E8A-4147-A177-3AD203B41FA5}">
                      <a16:colId xmlns:a16="http://schemas.microsoft.com/office/drawing/2014/main" xmlns="" val="1380817709"/>
                    </a:ext>
                  </a:extLst>
                </a:gridCol>
                <a:gridCol w="2714334">
                  <a:extLst>
                    <a:ext uri="{9D8B030D-6E8A-4147-A177-3AD203B41FA5}">
                      <a16:colId xmlns:a16="http://schemas.microsoft.com/office/drawing/2014/main" xmlns="" val="1247199306"/>
                    </a:ext>
                  </a:extLst>
                </a:gridCol>
                <a:gridCol w="2866673">
                  <a:extLst>
                    <a:ext uri="{9D8B030D-6E8A-4147-A177-3AD203B41FA5}">
                      <a16:colId xmlns:a16="http://schemas.microsoft.com/office/drawing/2014/main" xmlns="" val="2206689846"/>
                    </a:ext>
                  </a:extLst>
                </a:gridCol>
                <a:gridCol w="2736574">
                  <a:extLst>
                    <a:ext uri="{9D8B030D-6E8A-4147-A177-3AD203B41FA5}">
                      <a16:colId xmlns:a16="http://schemas.microsoft.com/office/drawing/2014/main" xmlns="" val="3440403367"/>
                    </a:ext>
                  </a:extLst>
                </a:gridCol>
              </a:tblGrid>
              <a:tr h="398365">
                <a:tc>
                  <a:txBody>
                    <a:bodyPr/>
                    <a:lstStyle/>
                    <a:p>
                      <a:pPr algn="just" eaLnBrk="1" latinLnBrk="1" hangingPunct="1">
                        <a:spcAft>
                          <a:spcPts val="0"/>
                        </a:spcAft>
                      </a:pPr>
                      <a:r>
                        <a:rPr lang="en-US" sz="1800" kern="100">
                          <a:solidFill>
                            <a:srgbClr val="000000"/>
                          </a:solidFill>
                          <a:effectLst/>
                          <a:latin typeface="UD デジタル 教科書体 N-R" panose="02020400000000000000" pitchFamily="17" charset="-128"/>
                          <a:ea typeface="ＭＳ 明朝" panose="02020609040205080304" pitchFamily="17" charset="-128"/>
                          <a:cs typeface="ＭＳ 明朝" panose="02020609040205080304" pitchFamily="17" charset="-128"/>
                        </a:rPr>
                        <a:t> </a:t>
                      </a:r>
                      <a:endParaRPr lang="ja-JP" sz="1800" kern="1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eaLnBrk="1" latinLnBrk="1" hangingPunct="1">
                        <a:spcAft>
                          <a:spcPts val="0"/>
                        </a:spcAft>
                      </a:pPr>
                      <a:r>
                        <a:rPr lang="ja-JP" sz="1800" kern="100" dirty="0">
                          <a:solidFill>
                            <a:srgbClr val="000000"/>
                          </a:solidFill>
                          <a:effectLst/>
                          <a:latin typeface="Times New Roman" panose="02020603050405020304" pitchFamily="18" charset="0"/>
                          <a:ea typeface="UD デジタル 教科書体 N-R" panose="02020400000000000000" pitchFamily="17" charset="-128"/>
                          <a:cs typeface="ＭＳ 明朝" panose="02020609040205080304" pitchFamily="17" charset="-128"/>
                        </a:rPr>
                        <a:t>生物的要因</a:t>
                      </a:r>
                      <a:endPar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eaLnBrk="1" latinLnBrk="1" hangingPunct="1">
                        <a:spcAft>
                          <a:spcPts val="0"/>
                        </a:spcAft>
                      </a:pPr>
                      <a:r>
                        <a:rPr lang="ja-JP" sz="1800" kern="100">
                          <a:solidFill>
                            <a:srgbClr val="000000"/>
                          </a:solidFill>
                          <a:effectLst/>
                          <a:latin typeface="Times New Roman" panose="02020603050405020304" pitchFamily="18" charset="0"/>
                          <a:ea typeface="UD デジタル 教科書体 N-R" panose="02020400000000000000" pitchFamily="17" charset="-128"/>
                          <a:cs typeface="ＭＳ 明朝" panose="02020609040205080304" pitchFamily="17" charset="-128"/>
                        </a:rPr>
                        <a:t>物理的要因</a:t>
                      </a:r>
                      <a:endParaRPr lang="ja-JP" sz="1800" kern="1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eaLnBrk="1" latinLnBrk="1" hangingPunct="1">
                        <a:spcAft>
                          <a:spcPts val="0"/>
                        </a:spcAft>
                      </a:pPr>
                      <a:r>
                        <a:rPr lang="ja-JP" sz="1800" kern="100" dirty="0">
                          <a:solidFill>
                            <a:srgbClr val="000000"/>
                          </a:solidFill>
                          <a:effectLst/>
                          <a:latin typeface="Times New Roman" panose="02020603050405020304" pitchFamily="18" charset="0"/>
                          <a:ea typeface="UD デジタル 教科書体 N-R" panose="02020400000000000000" pitchFamily="17" charset="-128"/>
                          <a:cs typeface="ＭＳ 明朝" panose="02020609040205080304" pitchFamily="17" charset="-128"/>
                        </a:rPr>
                        <a:t>化学的要因</a:t>
                      </a:r>
                      <a:endPar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xmlns="" val="2800423347"/>
                  </a:ext>
                </a:extLst>
              </a:tr>
              <a:tr h="3230874">
                <a:tc>
                  <a:txBody>
                    <a:bodyPr/>
                    <a:lstStyle/>
                    <a:p>
                      <a:pPr algn="just" eaLnBrk="1" latinLnBrk="1" hangingPunct="1">
                        <a:spcAft>
                          <a:spcPts val="0"/>
                        </a:spcAft>
                      </a:pPr>
                      <a:r>
                        <a:rPr lang="ja-JP" sz="1800" kern="100">
                          <a:solidFill>
                            <a:srgbClr val="000000"/>
                          </a:solidFill>
                          <a:effectLst/>
                          <a:latin typeface="Times New Roman" panose="02020603050405020304" pitchFamily="18" charset="0"/>
                          <a:ea typeface="UD デジタル 教科書体 N-R" panose="02020400000000000000" pitchFamily="17" charset="-128"/>
                          <a:cs typeface="ＭＳ 明朝" panose="02020609040205080304" pitchFamily="17" charset="-128"/>
                        </a:rPr>
                        <a:t>食品安全</a:t>
                      </a:r>
                      <a:endParaRPr lang="ja-JP" sz="1800" kern="1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just" eaLnBrk="1" latinLnBrk="1" hangingPunct="1">
                        <a:spcAft>
                          <a:spcPts val="0"/>
                        </a:spcAft>
                      </a:pPr>
                      <a:endPar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eaLnBrk="1" latinLnBrk="1" hangingPunct="1">
                        <a:spcAft>
                          <a:spcPts val="0"/>
                        </a:spcAft>
                      </a:pPr>
                      <a:endPar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eaLnBrk="1" latinLnBrk="1" hangingPunct="1">
                        <a:spcAft>
                          <a:spcPts val="0"/>
                        </a:spcAft>
                      </a:pPr>
                      <a:endPar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37916"/>
                  </a:ext>
                </a:extLst>
              </a:tr>
              <a:tr h="2271630">
                <a:tc>
                  <a:txBody>
                    <a:bodyPr/>
                    <a:lstStyle/>
                    <a:p>
                      <a:pPr algn="just" eaLnBrk="1" latinLnBrk="1" hangingPunct="1">
                        <a:spcAft>
                          <a:spcPts val="0"/>
                        </a:spcAft>
                      </a:pPr>
                      <a:r>
                        <a:rPr lang="ja-JP" sz="1800" kern="100">
                          <a:solidFill>
                            <a:srgbClr val="000000"/>
                          </a:solidFill>
                          <a:effectLst/>
                          <a:latin typeface="Times New Roman" panose="02020603050405020304" pitchFamily="18" charset="0"/>
                          <a:ea typeface="UD デジタル 教科書体 N-R" panose="02020400000000000000" pitchFamily="17" charset="-128"/>
                          <a:cs typeface="ＭＳ 明朝" panose="02020609040205080304" pitchFamily="17" charset="-128"/>
                        </a:rPr>
                        <a:t>労働安全</a:t>
                      </a:r>
                      <a:endParaRPr lang="ja-JP" sz="1800" kern="1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just" eaLnBrk="1" latinLnBrk="1" hangingPunct="1">
                        <a:spcAft>
                          <a:spcPts val="0"/>
                        </a:spcAft>
                      </a:pPr>
                      <a:endParaRPr lang="ja-JP" sz="1800" kern="1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eaLnBrk="1" latinLnBrk="1" hangingPunct="1">
                        <a:spcAft>
                          <a:spcPts val="0"/>
                        </a:spcAft>
                      </a:pPr>
                      <a:endPar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eaLnBrk="1" latinLnBrk="1" hangingPunct="1">
                        <a:spcAft>
                          <a:spcPts val="0"/>
                        </a:spcAft>
                      </a:pPr>
                      <a:endPar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82435291"/>
                  </a:ext>
                </a:extLst>
              </a:tr>
            </a:tbl>
          </a:graphicData>
        </a:graphic>
      </p:graphicFrame>
      <p:sp>
        <p:nvSpPr>
          <p:cNvPr id="4" name="テキスト ボックス 3"/>
          <p:cNvSpPr txBox="1"/>
          <p:nvPr/>
        </p:nvSpPr>
        <p:spPr>
          <a:xfrm>
            <a:off x="156064" y="0"/>
            <a:ext cx="3786691" cy="646331"/>
          </a:xfrm>
          <a:prstGeom prst="rect">
            <a:avLst/>
          </a:prstGeom>
          <a:noFill/>
        </p:spPr>
        <p:txBody>
          <a:bodyPr wrap="square" rtlCol="0">
            <a:spAutoFit/>
          </a:bodyPr>
          <a:lstStyle/>
          <a:p>
            <a:r>
              <a:rPr kumimoji="1" lang="ja-JP" altLang="en-US" sz="3600" dirty="0" smtClean="0"/>
              <a:t>練習問題</a:t>
            </a:r>
            <a:endParaRPr kumimoji="1" lang="ja-JP" altLang="en-US" sz="3600" dirty="0"/>
          </a:p>
        </p:txBody>
      </p:sp>
    </p:spTree>
    <p:extLst>
      <p:ext uri="{BB962C8B-B14F-4D97-AF65-F5344CB8AC3E}">
        <p14:creationId xmlns:p14="http://schemas.microsoft.com/office/powerpoint/2010/main" val="12402166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32</a:t>
            </a:fld>
            <a:endParaRPr lang="en-US" altLang="ja-JP" dirty="0">
              <a:solidFill>
                <a:prstClr val="black"/>
              </a:solidFill>
            </a:endParaRPr>
          </a:p>
        </p:txBody>
      </p:sp>
      <p:graphicFrame>
        <p:nvGraphicFramePr>
          <p:cNvPr id="5" name="表 4"/>
          <p:cNvGraphicFramePr>
            <a:graphicFrameLocks noGrp="1"/>
          </p:cNvGraphicFramePr>
          <p:nvPr>
            <p:extLst>
              <p:ext uri="{D42A27DB-BD31-4B8C-83A1-F6EECF244321}">
                <p14:modId xmlns:p14="http://schemas.microsoft.com/office/powerpoint/2010/main" val="666525745"/>
              </p:ext>
            </p:extLst>
          </p:nvPr>
        </p:nvGraphicFramePr>
        <p:xfrm>
          <a:off x="156064" y="671381"/>
          <a:ext cx="8751268" cy="5961835"/>
        </p:xfrm>
        <a:graphic>
          <a:graphicData uri="http://schemas.openxmlformats.org/drawingml/2006/table">
            <a:tbl>
              <a:tblPr firstRow="1" firstCol="1" bandRow="1"/>
              <a:tblGrid>
                <a:gridCol w="433687">
                  <a:extLst>
                    <a:ext uri="{9D8B030D-6E8A-4147-A177-3AD203B41FA5}">
                      <a16:colId xmlns:a16="http://schemas.microsoft.com/office/drawing/2014/main" xmlns="" val="1380817709"/>
                    </a:ext>
                  </a:extLst>
                </a:gridCol>
                <a:gridCol w="2714334">
                  <a:extLst>
                    <a:ext uri="{9D8B030D-6E8A-4147-A177-3AD203B41FA5}">
                      <a16:colId xmlns:a16="http://schemas.microsoft.com/office/drawing/2014/main" xmlns="" val="1247199306"/>
                    </a:ext>
                  </a:extLst>
                </a:gridCol>
                <a:gridCol w="2866673">
                  <a:extLst>
                    <a:ext uri="{9D8B030D-6E8A-4147-A177-3AD203B41FA5}">
                      <a16:colId xmlns:a16="http://schemas.microsoft.com/office/drawing/2014/main" xmlns="" val="2206689846"/>
                    </a:ext>
                  </a:extLst>
                </a:gridCol>
                <a:gridCol w="2736574">
                  <a:extLst>
                    <a:ext uri="{9D8B030D-6E8A-4147-A177-3AD203B41FA5}">
                      <a16:colId xmlns:a16="http://schemas.microsoft.com/office/drawing/2014/main" xmlns="" val="3440403367"/>
                    </a:ext>
                  </a:extLst>
                </a:gridCol>
              </a:tblGrid>
              <a:tr h="398365">
                <a:tc>
                  <a:txBody>
                    <a:bodyPr/>
                    <a:lstStyle/>
                    <a:p>
                      <a:pPr algn="just" eaLnBrk="1" latinLnBrk="1" hangingPunct="1">
                        <a:spcAft>
                          <a:spcPts val="0"/>
                        </a:spcAft>
                      </a:pPr>
                      <a:r>
                        <a:rPr lang="en-US" sz="1800" kern="100">
                          <a:solidFill>
                            <a:srgbClr val="000000"/>
                          </a:solidFill>
                          <a:effectLst/>
                          <a:latin typeface="UD デジタル 教科書体 N-R" panose="02020400000000000000" pitchFamily="17" charset="-128"/>
                          <a:ea typeface="ＭＳ 明朝" panose="02020609040205080304" pitchFamily="17" charset="-128"/>
                          <a:cs typeface="ＭＳ 明朝" panose="02020609040205080304" pitchFamily="17" charset="-128"/>
                        </a:rPr>
                        <a:t> </a:t>
                      </a:r>
                      <a:endParaRPr lang="ja-JP" sz="1800" kern="1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eaLnBrk="1" latinLnBrk="1" hangingPunct="1">
                        <a:spcAft>
                          <a:spcPts val="0"/>
                        </a:spcAft>
                      </a:pPr>
                      <a:r>
                        <a:rPr lang="ja-JP" sz="1800" kern="100" dirty="0">
                          <a:solidFill>
                            <a:srgbClr val="000000"/>
                          </a:solidFill>
                          <a:effectLst/>
                          <a:latin typeface="Times New Roman" panose="02020603050405020304" pitchFamily="18" charset="0"/>
                          <a:ea typeface="UD デジタル 教科書体 N-R" panose="02020400000000000000" pitchFamily="17" charset="-128"/>
                          <a:cs typeface="ＭＳ 明朝" panose="02020609040205080304" pitchFamily="17" charset="-128"/>
                        </a:rPr>
                        <a:t>生物的要因</a:t>
                      </a:r>
                      <a:endPar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eaLnBrk="1" latinLnBrk="1" hangingPunct="1">
                        <a:spcAft>
                          <a:spcPts val="0"/>
                        </a:spcAft>
                      </a:pPr>
                      <a:r>
                        <a:rPr lang="ja-JP" sz="1800" kern="100">
                          <a:solidFill>
                            <a:srgbClr val="000000"/>
                          </a:solidFill>
                          <a:effectLst/>
                          <a:latin typeface="Times New Roman" panose="02020603050405020304" pitchFamily="18" charset="0"/>
                          <a:ea typeface="UD デジタル 教科書体 N-R" panose="02020400000000000000" pitchFamily="17" charset="-128"/>
                          <a:cs typeface="ＭＳ 明朝" panose="02020609040205080304" pitchFamily="17" charset="-128"/>
                        </a:rPr>
                        <a:t>物理的要因</a:t>
                      </a:r>
                      <a:endParaRPr lang="ja-JP" sz="1800" kern="1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eaLnBrk="1" latinLnBrk="1" hangingPunct="1">
                        <a:spcAft>
                          <a:spcPts val="0"/>
                        </a:spcAft>
                      </a:pPr>
                      <a:r>
                        <a:rPr lang="ja-JP" sz="1800" kern="100" dirty="0">
                          <a:solidFill>
                            <a:srgbClr val="000000"/>
                          </a:solidFill>
                          <a:effectLst/>
                          <a:latin typeface="Times New Roman" panose="02020603050405020304" pitchFamily="18" charset="0"/>
                          <a:ea typeface="UD デジタル 教科書体 N-R" panose="02020400000000000000" pitchFamily="17" charset="-128"/>
                          <a:cs typeface="ＭＳ 明朝" panose="02020609040205080304" pitchFamily="17" charset="-128"/>
                        </a:rPr>
                        <a:t>化学的要因</a:t>
                      </a:r>
                      <a:endPar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xmlns="" val="2800423347"/>
                  </a:ext>
                </a:extLst>
              </a:tr>
              <a:tr h="3230874">
                <a:tc>
                  <a:txBody>
                    <a:bodyPr/>
                    <a:lstStyle/>
                    <a:p>
                      <a:pPr algn="just" eaLnBrk="1" latinLnBrk="1" hangingPunct="1">
                        <a:spcAft>
                          <a:spcPts val="0"/>
                        </a:spcAft>
                      </a:pPr>
                      <a:r>
                        <a:rPr lang="ja-JP" sz="1800" kern="100">
                          <a:solidFill>
                            <a:srgbClr val="000000"/>
                          </a:solidFill>
                          <a:effectLst/>
                          <a:latin typeface="Times New Roman" panose="02020603050405020304" pitchFamily="18" charset="0"/>
                          <a:ea typeface="UD デジタル 教科書体 N-R" panose="02020400000000000000" pitchFamily="17" charset="-128"/>
                          <a:cs typeface="ＭＳ 明朝" panose="02020609040205080304" pitchFamily="17" charset="-128"/>
                        </a:rPr>
                        <a:t>食品安全</a:t>
                      </a:r>
                      <a:endParaRPr lang="ja-JP" sz="1800" kern="1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just" eaLnBrk="1" latinLnBrk="1" hangingPunct="1">
                        <a:spcAft>
                          <a:spcPts val="0"/>
                        </a:spcAft>
                      </a:pPr>
                      <a:r>
                        <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・鳥の巣が洗浄済みのニンジンが入るコンテナの直上にあり、羽毛や糞でニンジンが汚染される。（異物混入、食中毒）</a:t>
                      </a:r>
                    </a:p>
                    <a:p>
                      <a:pPr algn="just" eaLnBrk="1" latinLnBrk="1" hangingPunct="1">
                        <a:spcAft>
                          <a:spcPts val="0"/>
                        </a:spcAft>
                      </a:pPr>
                      <a:r>
                        <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・猫の毛がニンジンに混入する。猫が農薬に触れた後に農産物に接触する。猫が病原性微生 物を持ち込む。（異物混入、残留農薬、食中毒）</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eaLnBrk="1" latinLnBrk="1" hangingPunct="1">
                        <a:spcAft>
                          <a:spcPts val="0"/>
                        </a:spcAft>
                      </a:pPr>
                      <a:r>
                        <a:rPr lang="ja-JP" sz="1800" kern="1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・コンテナが、床に直置きされているため汚れた底部がフタになるため、出荷用ニンジンに 、泥や小石が入り込んでしまう。（異物混入）</a:t>
                      </a:r>
                    </a:p>
                    <a:p>
                      <a:pPr algn="just" eaLnBrk="1" latinLnBrk="1" hangingPunct="1">
                        <a:spcAft>
                          <a:spcPts val="0"/>
                        </a:spcAft>
                      </a:pPr>
                      <a:r>
                        <a:rPr lang="ja-JP" sz="1800" kern="100">
                          <a:solidFill>
                            <a:srgbClr val="000000"/>
                          </a:solidFill>
                          <a:effectLst/>
                          <a:latin typeface="Times New Roman" panose="02020603050405020304" pitchFamily="18" charset="0"/>
                          <a:ea typeface="UD デジタル 教科書体 N-R" panose="02020400000000000000" pitchFamily="17" charset="-128"/>
                          <a:cs typeface="ＭＳ 明朝" panose="02020609040205080304" pitchFamily="17" charset="-128"/>
                        </a:rPr>
                        <a:t>・</a:t>
                      </a:r>
                      <a:r>
                        <a:rPr lang="ja-JP" sz="1800" kern="1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包丁の保管場所が適切ではないため出荷用のニンジンに包丁が混入する。（異物混入）</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eaLnBrk="1" latinLnBrk="1" hangingPunct="1">
                        <a:spcAft>
                          <a:spcPts val="0"/>
                        </a:spcAft>
                      </a:pPr>
                      <a:r>
                        <a:rPr lang="ja-JP" sz="1800" kern="1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・ニンジン洗い機の真上に保管されている殺虫剤でニンジンが汚染される。（残留農薬）</a:t>
                      </a:r>
                    </a:p>
                    <a:p>
                      <a:pPr algn="just" eaLnBrk="1" latinLnBrk="1" hangingPunct="1">
                        <a:spcAft>
                          <a:spcPts val="0"/>
                        </a:spcAft>
                      </a:pPr>
                      <a:r>
                        <a:rPr lang="ja-JP" sz="1800" kern="1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・殺虫剤と種苗が同じ棚にあることで種苗が汚染される。（残留農薬）</a:t>
                      </a:r>
                    </a:p>
                    <a:p>
                      <a:pPr algn="just" eaLnBrk="1" latinLnBrk="1" hangingPunct="1">
                        <a:spcAft>
                          <a:spcPts val="0"/>
                        </a:spcAft>
                      </a:pPr>
                      <a:r>
                        <a:rPr lang="ja-JP" sz="1800" kern="100">
                          <a:solidFill>
                            <a:srgbClr val="000000"/>
                          </a:solidFill>
                          <a:effectLst/>
                          <a:latin typeface="Times New Roman" panose="02020603050405020304" pitchFamily="18" charset="0"/>
                          <a:ea typeface="UD デジタル 教科書体 N-R" panose="02020400000000000000" pitchFamily="17" charset="-128"/>
                          <a:cs typeface="ＭＳ 明朝" panose="02020609040205080304" pitchFamily="17" charset="-128"/>
                        </a:rPr>
                        <a:t>・</a:t>
                      </a:r>
                      <a:r>
                        <a:rPr lang="ja-JP" sz="1800" kern="1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棚に保管されている農薬と収穫したニンジンの袋が近いので、ニンジンが汚染される。（残留農薬）</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37916"/>
                  </a:ext>
                </a:extLst>
              </a:tr>
              <a:tr h="2271630">
                <a:tc>
                  <a:txBody>
                    <a:bodyPr/>
                    <a:lstStyle/>
                    <a:p>
                      <a:pPr algn="just" eaLnBrk="1" latinLnBrk="1" hangingPunct="1">
                        <a:spcAft>
                          <a:spcPts val="0"/>
                        </a:spcAft>
                      </a:pPr>
                      <a:r>
                        <a:rPr lang="ja-JP" sz="1800" kern="100">
                          <a:solidFill>
                            <a:srgbClr val="000000"/>
                          </a:solidFill>
                          <a:effectLst/>
                          <a:latin typeface="Times New Roman" panose="02020603050405020304" pitchFamily="18" charset="0"/>
                          <a:ea typeface="UD デジタル 教科書体 N-R" panose="02020400000000000000" pitchFamily="17" charset="-128"/>
                          <a:cs typeface="ＭＳ 明朝" panose="02020609040205080304" pitchFamily="17" charset="-128"/>
                        </a:rPr>
                        <a:t>労働安全</a:t>
                      </a:r>
                      <a:endParaRPr lang="ja-JP" sz="1800" kern="1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just" eaLnBrk="1" latinLnBrk="1" hangingPunct="1">
                        <a:spcAft>
                          <a:spcPts val="0"/>
                        </a:spcAft>
                      </a:pPr>
                      <a:r>
                        <a:rPr lang="ja-JP" sz="1800" kern="1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・猫の毛によるアレルギー症状</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eaLnBrk="1" latinLnBrk="1" hangingPunct="1">
                        <a:spcAft>
                          <a:spcPts val="0"/>
                        </a:spcAft>
                      </a:pPr>
                      <a:r>
                        <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・包丁の使用中にケガをする。また包丁の保管場所が適切ではないためケガをする。</a:t>
                      </a:r>
                    </a:p>
                    <a:p>
                      <a:pPr algn="just" eaLnBrk="1" latinLnBrk="1" hangingPunct="1">
                        <a:spcAft>
                          <a:spcPts val="0"/>
                        </a:spcAft>
                      </a:pPr>
                      <a:r>
                        <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・濡れた床で転倒する。</a:t>
                      </a:r>
                    </a:p>
                    <a:p>
                      <a:pPr algn="just" eaLnBrk="1" latinLnBrk="1" hangingPunct="1">
                        <a:spcAft>
                          <a:spcPts val="0"/>
                        </a:spcAft>
                      </a:pPr>
                      <a:r>
                        <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・切断したニンジンの葉で転倒する。</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eaLnBrk="1" latinLnBrk="1" hangingPunct="1">
                        <a:spcAft>
                          <a:spcPts val="0"/>
                        </a:spcAft>
                      </a:pPr>
                      <a:r>
                        <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・薬品の転倒による作業者への暴露</a:t>
                      </a:r>
                    </a:p>
                    <a:p>
                      <a:pPr algn="just" eaLnBrk="1" latinLnBrk="1" hangingPunct="1">
                        <a:spcAft>
                          <a:spcPts val="0"/>
                        </a:spcAft>
                      </a:pPr>
                      <a:r>
                        <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・農薬の保管について、鍵が掛かっていないので盗難や誤用の恐れがある。</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82435291"/>
                  </a:ext>
                </a:extLst>
              </a:tr>
            </a:tbl>
          </a:graphicData>
        </a:graphic>
      </p:graphicFrame>
      <p:sp>
        <p:nvSpPr>
          <p:cNvPr id="6" name="テキスト ボックス 5"/>
          <p:cNvSpPr txBox="1"/>
          <p:nvPr/>
        </p:nvSpPr>
        <p:spPr>
          <a:xfrm>
            <a:off x="268942" y="25050"/>
            <a:ext cx="4055631" cy="646331"/>
          </a:xfrm>
          <a:prstGeom prst="rect">
            <a:avLst/>
          </a:prstGeom>
          <a:noFill/>
        </p:spPr>
        <p:txBody>
          <a:bodyPr wrap="square" rtlCol="0">
            <a:spAutoFit/>
          </a:bodyPr>
          <a:lstStyle/>
          <a:p>
            <a:r>
              <a:rPr kumimoji="1" lang="ja-JP" altLang="en-US" sz="3600" dirty="0" smtClean="0"/>
              <a:t>練習問題（解答例）</a:t>
            </a:r>
            <a:endParaRPr kumimoji="1" lang="ja-JP" altLang="en-US" sz="3600" dirty="0"/>
          </a:p>
        </p:txBody>
      </p:sp>
    </p:spTree>
    <p:extLst>
      <p:ext uri="{BB962C8B-B14F-4D97-AF65-F5344CB8AC3E}">
        <p14:creationId xmlns:p14="http://schemas.microsoft.com/office/powerpoint/2010/main" val="24108756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pPr marL="0" indent="0">
              <a:buNone/>
            </a:pPr>
            <a:endParaRPr lang="en-US" altLang="ja-JP" sz="6000" dirty="0" smtClean="0"/>
          </a:p>
          <a:p>
            <a:pPr marL="0" indent="0">
              <a:buNone/>
            </a:pPr>
            <a:endParaRPr lang="en-US" altLang="ja-JP" sz="6000" dirty="0" smtClean="0"/>
          </a:p>
          <a:p>
            <a:pPr marL="0" indent="0" algn="ctr">
              <a:buNone/>
            </a:pPr>
            <a:r>
              <a:rPr kumimoji="1" lang="ja-JP" altLang="en-US" sz="8000" dirty="0" smtClean="0"/>
              <a:t>リスク評価</a:t>
            </a:r>
            <a:endParaRPr kumimoji="1" lang="ja-JP" altLang="en-US" sz="8000"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33</a:t>
            </a:fld>
            <a:endParaRPr lang="en-US" altLang="ja-JP" dirty="0">
              <a:solidFill>
                <a:prstClr val="black"/>
              </a:solidFill>
            </a:endParaRPr>
          </a:p>
        </p:txBody>
      </p:sp>
    </p:spTree>
    <p:extLst>
      <p:ext uri="{BB962C8B-B14F-4D97-AF65-F5344CB8AC3E}">
        <p14:creationId xmlns:p14="http://schemas.microsoft.com/office/powerpoint/2010/main" val="15968591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smtClean="0"/>
              <a:t>リスク評価の方法</a:t>
            </a:r>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34</a:t>
            </a:fld>
            <a:endParaRPr lang="en-US" altLang="ja-JP" dirty="0">
              <a:solidFill>
                <a:prstClr val="black"/>
              </a:solidFill>
            </a:endParaRPr>
          </a:p>
        </p:txBody>
      </p:sp>
      <p:pic>
        <p:nvPicPr>
          <p:cNvPr id="4" name="図 3"/>
          <p:cNvPicPr/>
          <p:nvPr/>
        </p:nvPicPr>
        <p:blipFill rotWithShape="1">
          <a:blip r:embed="rId2" cstate="print">
            <a:extLst>
              <a:ext uri="{28A0092B-C50C-407E-A947-70E740481C1C}">
                <a14:useLocalDpi xmlns:a14="http://schemas.microsoft.com/office/drawing/2010/main" val="0"/>
              </a:ext>
            </a:extLst>
          </a:blip>
          <a:srcRect/>
          <a:stretch/>
        </p:blipFill>
        <p:spPr bwMode="auto">
          <a:xfrm>
            <a:off x="242607" y="817582"/>
            <a:ext cx="8658785" cy="1736332"/>
          </a:xfrm>
          <a:prstGeom prst="rect">
            <a:avLst/>
          </a:prstGeom>
          <a:noFill/>
          <a:ln>
            <a:noFill/>
          </a:ln>
          <a:extLst>
            <a:ext uri="{53640926-AAD7-44D8-BBD7-CCE9431645EC}">
              <a14:shadowObscured xmlns:a14="http://schemas.microsoft.com/office/drawing/2010/main"/>
            </a:ext>
          </a:extLst>
        </p:spPr>
      </p:pic>
      <p:pic>
        <p:nvPicPr>
          <p:cNvPr id="5" name="図 4"/>
          <p:cNvPicPr/>
          <p:nvPr/>
        </p:nvPicPr>
        <p:blipFill>
          <a:blip r:embed="rId3" cstate="print">
            <a:extLst>
              <a:ext uri="{28A0092B-C50C-407E-A947-70E740481C1C}">
                <a14:useLocalDpi xmlns:a14="http://schemas.microsoft.com/office/drawing/2010/main" val="0"/>
              </a:ext>
            </a:extLst>
          </a:blip>
          <a:stretch>
            <a:fillRect/>
          </a:stretch>
        </p:blipFill>
        <p:spPr>
          <a:xfrm>
            <a:off x="367529" y="2321887"/>
            <a:ext cx="7797918" cy="4768141"/>
          </a:xfrm>
          <a:prstGeom prst="rect">
            <a:avLst/>
          </a:prstGeom>
        </p:spPr>
      </p:pic>
      <p:sp>
        <p:nvSpPr>
          <p:cNvPr id="6" name="正方形/長方形 5"/>
          <p:cNvSpPr/>
          <p:nvPr/>
        </p:nvSpPr>
        <p:spPr>
          <a:xfrm>
            <a:off x="179388" y="549275"/>
            <a:ext cx="8713787" cy="4445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Tree>
    <p:extLst>
      <p:ext uri="{BB962C8B-B14F-4D97-AF65-F5344CB8AC3E}">
        <p14:creationId xmlns:p14="http://schemas.microsoft.com/office/powerpoint/2010/main" val="33179333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smtClean="0"/>
              <a:t>重篤性の評価の方法</a:t>
            </a:r>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35</a:t>
            </a:fld>
            <a:endParaRPr lang="en-US" altLang="ja-JP" dirty="0">
              <a:solidFill>
                <a:prstClr val="black"/>
              </a:solidFill>
            </a:endParaRPr>
          </a:p>
        </p:txBody>
      </p:sp>
      <p:pic>
        <p:nvPicPr>
          <p:cNvPr id="4" name="図 3"/>
          <p:cNvPicPr/>
          <p:nvPr/>
        </p:nvPicPr>
        <p:blipFill>
          <a:blip r:embed="rId2">
            <a:extLst>
              <a:ext uri="{28A0092B-C50C-407E-A947-70E740481C1C}">
                <a14:useLocalDpi xmlns:a14="http://schemas.microsoft.com/office/drawing/2010/main" val="0"/>
              </a:ext>
            </a:extLst>
          </a:blip>
          <a:srcRect/>
          <a:stretch>
            <a:fillRect/>
          </a:stretch>
        </p:blipFill>
        <p:spPr bwMode="auto">
          <a:xfrm>
            <a:off x="594172" y="718334"/>
            <a:ext cx="7280425" cy="5853916"/>
          </a:xfrm>
          <a:prstGeom prst="rect">
            <a:avLst/>
          </a:prstGeom>
          <a:noFill/>
          <a:extLst/>
        </p:spPr>
      </p:pic>
      <p:sp>
        <p:nvSpPr>
          <p:cNvPr id="5" name="正方形/長方形 4"/>
          <p:cNvSpPr/>
          <p:nvPr/>
        </p:nvSpPr>
        <p:spPr>
          <a:xfrm>
            <a:off x="179388" y="549275"/>
            <a:ext cx="8713787" cy="4445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Tree>
    <p:extLst>
      <p:ext uri="{BB962C8B-B14F-4D97-AF65-F5344CB8AC3E}">
        <p14:creationId xmlns:p14="http://schemas.microsoft.com/office/powerpoint/2010/main" val="23340729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smtClean="0"/>
              <a:t>発生可能性の評価の方法</a:t>
            </a:r>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36</a:t>
            </a:fld>
            <a:endParaRPr lang="en-US" altLang="ja-JP" dirty="0">
              <a:solidFill>
                <a:prstClr val="black"/>
              </a:solidFill>
            </a:endParaRPr>
          </a:p>
        </p:txBody>
      </p:sp>
      <p:pic>
        <p:nvPicPr>
          <p:cNvPr id="4" name="図 3"/>
          <p:cNvPicPr/>
          <p:nvPr/>
        </p:nvPicPr>
        <p:blipFill>
          <a:blip r:embed="rId2">
            <a:extLst>
              <a:ext uri="{28A0092B-C50C-407E-A947-70E740481C1C}">
                <a14:useLocalDpi xmlns:a14="http://schemas.microsoft.com/office/drawing/2010/main" val="0"/>
              </a:ext>
            </a:extLst>
          </a:blip>
          <a:srcRect/>
          <a:stretch>
            <a:fillRect/>
          </a:stretch>
        </p:blipFill>
        <p:spPr bwMode="auto">
          <a:xfrm>
            <a:off x="605248" y="647532"/>
            <a:ext cx="7357652" cy="6166018"/>
          </a:xfrm>
          <a:prstGeom prst="rect">
            <a:avLst/>
          </a:prstGeom>
          <a:noFill/>
          <a:ln>
            <a:noFill/>
          </a:ln>
        </p:spPr>
      </p:pic>
      <p:sp>
        <p:nvSpPr>
          <p:cNvPr id="5" name="正方形/長方形 4"/>
          <p:cNvSpPr/>
          <p:nvPr/>
        </p:nvSpPr>
        <p:spPr>
          <a:xfrm>
            <a:off x="179388" y="549275"/>
            <a:ext cx="8713787" cy="4445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Tree>
    <p:extLst>
      <p:ext uri="{BB962C8B-B14F-4D97-AF65-F5344CB8AC3E}">
        <p14:creationId xmlns:p14="http://schemas.microsoft.com/office/powerpoint/2010/main" val="10725771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37</a:t>
            </a:fld>
            <a:endParaRPr lang="en-US" altLang="ja-JP" dirty="0">
              <a:solidFill>
                <a:prstClr val="black"/>
              </a:solidFill>
            </a:endParaRPr>
          </a:p>
        </p:txBody>
      </p:sp>
      <p:sp>
        <p:nvSpPr>
          <p:cNvPr id="5" name="正方形/長方形 4"/>
          <p:cNvSpPr/>
          <p:nvPr/>
        </p:nvSpPr>
        <p:spPr>
          <a:xfrm>
            <a:off x="294037" y="608836"/>
            <a:ext cx="8744846" cy="5693866"/>
          </a:xfrm>
          <a:prstGeom prst="rect">
            <a:avLst/>
          </a:prstGeom>
        </p:spPr>
        <p:txBody>
          <a:bodyPr wrap="square">
            <a:spAutoFit/>
          </a:bodyPr>
          <a:lstStyle/>
          <a:p>
            <a:pPr algn="just" eaLnBrk="1" latinLnBrk="1" hangingPunct="1">
              <a:spcAft>
                <a:spcPts val="0"/>
              </a:spcAft>
            </a:pPr>
            <a:endParaRPr lang="en-US" altLang="ja-JP" sz="2800" dirty="0" smtClean="0">
              <a:solidFill>
                <a:srgbClr val="000000"/>
              </a:solidFill>
              <a:latin typeface="Segoe UI Emoji" panose="020B0502040204020203" pitchFamily="34" charset="0"/>
              <a:ea typeface="UD デジタル 教科書体 N-R" panose="02020400000000000000" pitchFamily="17" charset="-128"/>
              <a:cs typeface="ＭＳ 明朝" panose="02020609040205080304" pitchFamily="17" charset="-128"/>
              <a:sym typeface="Segoe UI Emoji" panose="020B0502040204020203" pitchFamily="34" charset="0"/>
            </a:endParaRPr>
          </a:p>
          <a:p>
            <a:pPr algn="just" eaLnBrk="1" latinLnBrk="1" hangingPunct="1">
              <a:spcAft>
                <a:spcPts val="0"/>
              </a:spcAft>
            </a:pPr>
            <a:r>
              <a:rPr lang="en-US" altLang="ja-JP" sz="2800" dirty="0" smtClean="0">
                <a:solidFill>
                  <a:srgbClr val="000000"/>
                </a:solidFill>
                <a:latin typeface="UD デジタル 教科書体 N-R" panose="02020400000000000000" pitchFamily="17" charset="-128"/>
                <a:ea typeface="ＭＳ 明朝" panose="02020609040205080304" pitchFamily="17" charset="-128"/>
                <a:cs typeface="ＭＳ 明朝" panose="02020609040205080304" pitchFamily="17" charset="-128"/>
              </a:rPr>
              <a:t>Q1</a:t>
            </a:r>
            <a:r>
              <a:rPr lang="ja-JP" altLang="en-US" sz="28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重篤性</a:t>
            </a:r>
            <a:r>
              <a:rPr lang="ja-JP" altLang="ja-JP" sz="28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の評価</a:t>
            </a:r>
            <a:endParaRPr lang="en-US" altLang="ja-JP" sz="28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endParaRPr>
          </a:p>
          <a:p>
            <a:pPr algn="just" eaLnBrk="1" latinLnBrk="1" hangingPunct="1">
              <a:spcAft>
                <a:spcPts val="0"/>
              </a:spcAft>
            </a:pPr>
            <a:endParaRPr lang="ja-JP" altLang="ja-JP" sz="2800" dirty="0">
              <a:solidFill>
                <a:srgbClr val="000000"/>
              </a:solidFill>
              <a:latin typeface="Times New Roman" panose="02020603050405020304" pitchFamily="18" charset="0"/>
              <a:ea typeface="ＭＳ 明朝" panose="02020609040205080304" pitchFamily="17" charset="-128"/>
              <a:cs typeface="ＭＳ 明朝" panose="02020609040205080304" pitchFamily="17" charset="-128"/>
            </a:endParaRPr>
          </a:p>
          <a:p>
            <a:pPr algn="just" eaLnBrk="1" latinLnBrk="1" hangingPunct="1">
              <a:spcAft>
                <a:spcPts val="0"/>
              </a:spcAft>
            </a:pPr>
            <a:r>
              <a:rPr lang="ja-JP" altLang="en-US" sz="28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　</a:t>
            </a:r>
            <a:r>
              <a:rPr lang="en-US" altLang="ja-JP" sz="28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O-157</a:t>
            </a:r>
            <a:r>
              <a:rPr lang="ja-JP" altLang="ja-JP" sz="28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について、農産物取扱工程の危害要因として上げる場合、出荷直前なので３と評価し、栽培工程では、まだ出荷まで期間があり</a:t>
            </a:r>
            <a:r>
              <a:rPr lang="en-US" altLang="ja-JP" sz="28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O-157</a:t>
            </a:r>
            <a:r>
              <a:rPr lang="ja-JP" altLang="ja-JP" sz="28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が雨で流れたり菌がいなくなったりするかも知れない</a:t>
            </a:r>
            <a:r>
              <a:rPr lang="ja-JP" altLang="ja-JP" sz="28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a:t>
            </a:r>
            <a:endParaRPr lang="en-US" altLang="ja-JP" sz="28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endParaRPr>
          </a:p>
          <a:p>
            <a:pPr algn="just" eaLnBrk="1" latinLnBrk="1" hangingPunct="1">
              <a:spcAft>
                <a:spcPts val="0"/>
              </a:spcAft>
            </a:pPr>
            <a:r>
              <a:rPr lang="ja-JP" altLang="en-US" sz="28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　</a:t>
            </a:r>
            <a:r>
              <a:rPr lang="ja-JP" altLang="ja-JP" sz="28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だから</a:t>
            </a:r>
            <a:r>
              <a:rPr lang="ja-JP" altLang="ja-JP" sz="28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１（軽）</a:t>
            </a:r>
            <a:r>
              <a:rPr lang="ja-JP" altLang="ja-JP" sz="28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に</a:t>
            </a:r>
            <a:r>
              <a:rPr lang="ja-JP" altLang="en-US" sz="28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する</a:t>
            </a:r>
            <a:r>
              <a:rPr lang="ja-JP" altLang="ja-JP" sz="28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a:t>
            </a:r>
            <a:endParaRPr lang="en-US" altLang="ja-JP" sz="28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endParaRPr>
          </a:p>
          <a:p>
            <a:pPr algn="just" eaLnBrk="1" latinLnBrk="1" hangingPunct="1">
              <a:spcAft>
                <a:spcPts val="0"/>
              </a:spcAft>
            </a:pPr>
            <a:endParaRPr lang="en-US" altLang="ja-JP" sz="28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endParaRPr>
          </a:p>
          <a:p>
            <a:pPr algn="just" eaLnBrk="1" latinLnBrk="1" hangingPunct="1">
              <a:spcAft>
                <a:spcPts val="0"/>
              </a:spcAft>
            </a:pPr>
            <a:r>
              <a:rPr lang="ja-JP" altLang="en-US" sz="28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　○か</a:t>
            </a:r>
            <a:r>
              <a:rPr lang="en-US" altLang="ja-JP" sz="28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a:t>
            </a:r>
            <a:r>
              <a:rPr lang="ja-JP" altLang="en-US" sz="28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か</a:t>
            </a:r>
            <a:endParaRPr lang="en-US" altLang="ja-JP" sz="28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endParaRPr>
          </a:p>
          <a:p>
            <a:pPr algn="just" eaLnBrk="1" latinLnBrk="1" hangingPunct="1">
              <a:spcAft>
                <a:spcPts val="0"/>
              </a:spcAft>
            </a:pPr>
            <a:endParaRPr lang="en-US" altLang="ja-JP" sz="2800" dirty="0" smtClean="0">
              <a:solidFill>
                <a:srgbClr val="000000"/>
              </a:solidFill>
              <a:effectLst/>
              <a:latin typeface="Times New Roman" panose="02020603050405020304" pitchFamily="18" charset="0"/>
              <a:ea typeface="UD デジタル 教科書体 N-R" panose="02020400000000000000" pitchFamily="17" charset="-128"/>
              <a:cs typeface="ＭＳ 明朝" panose="02020609040205080304" pitchFamily="17" charset="-128"/>
            </a:endParaRPr>
          </a:p>
          <a:p>
            <a:pPr algn="just" eaLnBrk="1" latinLnBrk="1" hangingPunct="1">
              <a:spcAft>
                <a:spcPts val="0"/>
              </a:spcAft>
            </a:pPr>
            <a:r>
              <a:rPr lang="ja-JP" altLang="en-US" sz="2800" dirty="0" smtClean="0">
                <a:solidFill>
                  <a:srgbClr val="000000"/>
                </a:solidFill>
                <a:effectLst/>
                <a:latin typeface="Times New Roman" panose="02020603050405020304" pitchFamily="18" charset="0"/>
                <a:ea typeface="UD デジタル 教科書体 N-R" panose="02020400000000000000" pitchFamily="17" charset="-128"/>
                <a:cs typeface="ＭＳ 明朝" panose="02020609040205080304" pitchFamily="17" charset="-128"/>
              </a:rPr>
              <a:t>　その理由も考えてみよう。</a:t>
            </a:r>
            <a:endParaRPr lang="en-US" altLang="ja-JP" sz="2800" dirty="0">
              <a:solidFill>
                <a:srgbClr val="000000"/>
              </a:solidFill>
              <a:effectLst/>
              <a:latin typeface="Times New Roman" panose="02020603050405020304" pitchFamily="18" charset="0"/>
              <a:ea typeface="UD デジタル 教科書体 N-R" panose="02020400000000000000" pitchFamily="17" charset="-128"/>
              <a:cs typeface="ＭＳ 明朝" panose="02020609040205080304" pitchFamily="17" charset="-128"/>
            </a:endParaRPr>
          </a:p>
          <a:p>
            <a:pPr algn="just" eaLnBrk="1" latinLnBrk="1" hangingPunct="1">
              <a:spcAft>
                <a:spcPts val="0"/>
              </a:spcAft>
            </a:pPr>
            <a:r>
              <a:rPr lang="ja-JP" altLang="en-US" sz="2800" dirty="0" smtClean="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　</a:t>
            </a:r>
            <a:endParaRPr lang="ja-JP" altLang="ja-JP" sz="28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p:txBody>
      </p:sp>
      <p:sp>
        <p:nvSpPr>
          <p:cNvPr id="4" name="テキスト ボックス 3"/>
          <p:cNvSpPr txBox="1"/>
          <p:nvPr/>
        </p:nvSpPr>
        <p:spPr>
          <a:xfrm>
            <a:off x="290458" y="165333"/>
            <a:ext cx="3786691" cy="646331"/>
          </a:xfrm>
          <a:prstGeom prst="rect">
            <a:avLst/>
          </a:prstGeom>
          <a:noFill/>
        </p:spPr>
        <p:txBody>
          <a:bodyPr wrap="square" rtlCol="0">
            <a:spAutoFit/>
          </a:bodyPr>
          <a:lstStyle/>
          <a:p>
            <a:r>
              <a:rPr kumimoji="1" lang="ja-JP" altLang="en-US" sz="3600" dirty="0" smtClean="0"/>
              <a:t>練習問題</a:t>
            </a:r>
            <a:endParaRPr kumimoji="1" lang="ja-JP" altLang="en-US" sz="3600" dirty="0"/>
          </a:p>
        </p:txBody>
      </p:sp>
    </p:spTree>
    <p:extLst>
      <p:ext uri="{BB962C8B-B14F-4D97-AF65-F5344CB8AC3E}">
        <p14:creationId xmlns:p14="http://schemas.microsoft.com/office/powerpoint/2010/main" val="18975142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38</a:t>
            </a:fld>
            <a:endParaRPr lang="en-US" altLang="ja-JP" dirty="0">
              <a:solidFill>
                <a:prstClr val="black"/>
              </a:solidFill>
            </a:endParaRPr>
          </a:p>
        </p:txBody>
      </p:sp>
      <p:sp>
        <p:nvSpPr>
          <p:cNvPr id="5" name="正方形/長方形 4"/>
          <p:cNvSpPr/>
          <p:nvPr/>
        </p:nvSpPr>
        <p:spPr>
          <a:xfrm>
            <a:off x="294037" y="1227814"/>
            <a:ext cx="8744846" cy="5693866"/>
          </a:xfrm>
          <a:prstGeom prst="rect">
            <a:avLst/>
          </a:prstGeom>
        </p:spPr>
        <p:txBody>
          <a:bodyPr wrap="square">
            <a:spAutoFit/>
          </a:bodyPr>
          <a:lstStyle/>
          <a:p>
            <a:pPr algn="just" eaLnBrk="1" latinLnBrk="1" hangingPunct="1">
              <a:spcAft>
                <a:spcPts val="0"/>
              </a:spcAft>
            </a:pPr>
            <a:r>
              <a:rPr lang="en-US" altLang="ja-JP" sz="2800" dirty="0" smtClean="0">
                <a:solidFill>
                  <a:srgbClr val="000000"/>
                </a:solidFill>
                <a:latin typeface="UD デジタル 教科書体 N-R" panose="02020400000000000000" pitchFamily="17" charset="-128"/>
                <a:ea typeface="ＭＳ 明朝" panose="02020609040205080304" pitchFamily="17" charset="-128"/>
                <a:cs typeface="ＭＳ 明朝" panose="02020609040205080304" pitchFamily="17" charset="-128"/>
              </a:rPr>
              <a:t>Q2</a:t>
            </a:r>
            <a:r>
              <a:rPr lang="ja-JP" altLang="ja-JP" sz="28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発生可能性の</a:t>
            </a:r>
            <a:r>
              <a:rPr lang="ja-JP" altLang="ja-JP" sz="28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評価</a:t>
            </a:r>
            <a:endParaRPr lang="en-US" altLang="ja-JP" sz="28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endParaRPr>
          </a:p>
          <a:p>
            <a:pPr algn="just" eaLnBrk="1" latinLnBrk="1" hangingPunct="1">
              <a:spcAft>
                <a:spcPts val="0"/>
              </a:spcAft>
            </a:pPr>
            <a:endParaRPr lang="ja-JP" altLang="ja-JP" sz="2800" dirty="0">
              <a:solidFill>
                <a:srgbClr val="000000"/>
              </a:solidFill>
              <a:latin typeface="Times New Roman" panose="02020603050405020304" pitchFamily="18" charset="0"/>
              <a:ea typeface="ＭＳ 明朝" panose="02020609040205080304" pitchFamily="17" charset="-128"/>
              <a:cs typeface="ＭＳ 明朝" panose="02020609040205080304" pitchFamily="17" charset="-128"/>
            </a:endParaRPr>
          </a:p>
          <a:p>
            <a:pPr algn="just" eaLnBrk="1" latinLnBrk="1" hangingPunct="1">
              <a:spcAft>
                <a:spcPts val="0"/>
              </a:spcAft>
            </a:pPr>
            <a:r>
              <a:rPr lang="ja-JP" altLang="ja-JP" sz="28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　ニンジンは、一般的に調整作業において流水で洗浄します</a:t>
            </a:r>
            <a:r>
              <a:rPr lang="ja-JP" altLang="ja-JP" sz="28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a:t>
            </a:r>
            <a:endParaRPr lang="en-US" altLang="ja-JP" sz="28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endParaRPr>
          </a:p>
          <a:p>
            <a:pPr algn="just" eaLnBrk="1" latinLnBrk="1" hangingPunct="1">
              <a:spcAft>
                <a:spcPts val="0"/>
              </a:spcAft>
            </a:pPr>
            <a:r>
              <a:rPr lang="ja-JP" altLang="en-US" sz="28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　</a:t>
            </a:r>
            <a:r>
              <a:rPr lang="ja-JP" altLang="ja-JP" sz="28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この</a:t>
            </a:r>
            <a:r>
              <a:rPr lang="ja-JP" altLang="ja-JP" sz="28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洗浄によって、栽培工程での危害</a:t>
            </a:r>
            <a:r>
              <a:rPr lang="ja-JP" altLang="ja-JP" sz="28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要因</a:t>
            </a:r>
            <a:r>
              <a:rPr lang="en-US" altLang="ja-JP" sz="28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
            </a:r>
            <a:br>
              <a:rPr lang="en-US" altLang="ja-JP" sz="28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br>
            <a:r>
              <a:rPr lang="ja-JP" altLang="ja-JP" sz="28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a:t>
            </a:r>
            <a:r>
              <a:rPr lang="en-US" altLang="ja-JP" sz="28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O-157</a:t>
            </a:r>
            <a:r>
              <a:rPr lang="ja-JP" altLang="ja-JP" sz="2800" dirty="0" err="1">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が堆</a:t>
            </a:r>
            <a:r>
              <a:rPr lang="ja-JP" altLang="ja-JP" sz="28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肥に混ざっているかも？」ということの発生可能性は変化</a:t>
            </a:r>
            <a:r>
              <a:rPr lang="ja-JP" altLang="ja-JP" sz="28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する？</a:t>
            </a:r>
            <a:endParaRPr lang="en-US" altLang="ja-JP" sz="28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endParaRPr>
          </a:p>
          <a:p>
            <a:pPr algn="just" eaLnBrk="1" latinLnBrk="1" hangingPunct="1">
              <a:spcAft>
                <a:spcPts val="0"/>
              </a:spcAft>
            </a:pPr>
            <a:r>
              <a:rPr lang="ja-JP" altLang="en-US" sz="28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　</a:t>
            </a:r>
            <a:endParaRPr lang="en-US" altLang="ja-JP" sz="28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endParaRPr>
          </a:p>
          <a:p>
            <a:pPr algn="just" eaLnBrk="1" latinLnBrk="1" hangingPunct="1">
              <a:spcAft>
                <a:spcPts val="0"/>
              </a:spcAft>
            </a:pPr>
            <a:r>
              <a:rPr lang="ja-JP" altLang="en-US" sz="28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　　○</a:t>
            </a:r>
            <a:r>
              <a:rPr lang="ja-JP" altLang="en-US" sz="28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か</a:t>
            </a:r>
            <a:r>
              <a:rPr lang="en-US" altLang="ja-JP" sz="28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a:t>
            </a:r>
            <a:r>
              <a:rPr lang="ja-JP" altLang="en-US" sz="28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か</a:t>
            </a:r>
            <a:endParaRPr lang="en-US" altLang="ja-JP" sz="28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endParaRPr>
          </a:p>
          <a:p>
            <a:pPr algn="just" eaLnBrk="1" latinLnBrk="1" hangingPunct="1">
              <a:spcAft>
                <a:spcPts val="0"/>
              </a:spcAft>
            </a:pPr>
            <a:r>
              <a:rPr lang="ja-JP" altLang="en-US" sz="28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　</a:t>
            </a:r>
            <a:endParaRPr lang="en-US" altLang="ja-JP" sz="28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endParaRPr>
          </a:p>
          <a:p>
            <a:pPr algn="just" eaLnBrk="1" latinLnBrk="1" hangingPunct="1">
              <a:spcAft>
                <a:spcPts val="0"/>
              </a:spcAft>
            </a:pPr>
            <a:r>
              <a:rPr lang="ja-JP" altLang="en-US" sz="28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　　その</a:t>
            </a:r>
            <a:r>
              <a:rPr lang="ja-JP" altLang="en-US" sz="28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理由も考えてみよう。</a:t>
            </a:r>
            <a:endParaRPr lang="en-US" altLang="ja-JP" sz="28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endParaRPr>
          </a:p>
          <a:p>
            <a:pPr algn="just" eaLnBrk="1" latinLnBrk="1" hangingPunct="1">
              <a:spcAft>
                <a:spcPts val="0"/>
              </a:spcAft>
            </a:pPr>
            <a:r>
              <a:rPr lang="ja-JP" altLang="en-US" sz="2800" dirty="0">
                <a:solidFill>
                  <a:srgbClr val="000000"/>
                </a:solidFill>
                <a:latin typeface="Times New Roman" panose="02020603050405020304" pitchFamily="18" charset="0"/>
                <a:ea typeface="ＭＳ 明朝" panose="02020609040205080304" pitchFamily="17" charset="-128"/>
                <a:cs typeface="ＭＳ 明朝" panose="02020609040205080304" pitchFamily="17" charset="-128"/>
              </a:rPr>
              <a:t>　</a:t>
            </a:r>
            <a:endParaRPr lang="ja-JP" altLang="ja-JP" sz="2800" dirty="0">
              <a:solidFill>
                <a:srgbClr val="000000"/>
              </a:solidFill>
              <a:latin typeface="Times New Roman" panose="02020603050405020304" pitchFamily="18" charset="0"/>
              <a:ea typeface="ＭＳ 明朝" panose="02020609040205080304" pitchFamily="17" charset="-128"/>
              <a:cs typeface="ＭＳ 明朝" panose="02020609040205080304" pitchFamily="17" charset="-128"/>
            </a:endParaRPr>
          </a:p>
          <a:p>
            <a:pPr algn="just" eaLnBrk="1" latinLnBrk="1" hangingPunct="1">
              <a:spcAft>
                <a:spcPts val="0"/>
              </a:spcAft>
            </a:pPr>
            <a:endParaRPr lang="ja-JP" altLang="ja-JP" sz="28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p:txBody>
      </p:sp>
      <p:sp>
        <p:nvSpPr>
          <p:cNvPr id="4" name="テキスト ボックス 3"/>
          <p:cNvSpPr txBox="1"/>
          <p:nvPr/>
        </p:nvSpPr>
        <p:spPr>
          <a:xfrm>
            <a:off x="290458" y="165333"/>
            <a:ext cx="3786691" cy="646331"/>
          </a:xfrm>
          <a:prstGeom prst="rect">
            <a:avLst/>
          </a:prstGeom>
          <a:noFill/>
        </p:spPr>
        <p:txBody>
          <a:bodyPr wrap="square" rtlCol="0">
            <a:spAutoFit/>
          </a:bodyPr>
          <a:lstStyle/>
          <a:p>
            <a:r>
              <a:rPr kumimoji="1" lang="ja-JP" altLang="en-US" sz="3600" dirty="0" smtClean="0"/>
              <a:t>練習問題</a:t>
            </a:r>
            <a:endParaRPr kumimoji="1" lang="ja-JP" altLang="en-US" sz="3600" dirty="0"/>
          </a:p>
        </p:txBody>
      </p:sp>
    </p:spTree>
    <p:extLst>
      <p:ext uri="{BB962C8B-B14F-4D97-AF65-F5344CB8AC3E}">
        <p14:creationId xmlns:p14="http://schemas.microsoft.com/office/powerpoint/2010/main" val="11771120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pPr marL="0" indent="0">
              <a:buNone/>
            </a:pPr>
            <a:r>
              <a:rPr kumimoji="1" lang="ja-JP" altLang="en-US" dirty="0" smtClean="0"/>
              <a:t>解答例</a:t>
            </a:r>
            <a:endParaRPr kumimoji="1" lang="en-US" altLang="ja-JP" dirty="0" smtClean="0"/>
          </a:p>
          <a:p>
            <a:pPr marL="0" indent="0" latinLnBrk="1">
              <a:spcAft>
                <a:spcPts val="0"/>
              </a:spcAft>
              <a:buNone/>
            </a:pPr>
            <a:r>
              <a:rPr lang="en-US" altLang="ja-JP" sz="2400" dirty="0" smtClean="0">
                <a:solidFill>
                  <a:srgbClr val="000000"/>
                </a:solidFill>
                <a:latin typeface="UD デジタル 教科書体 N-R" panose="02020400000000000000" pitchFamily="17" charset="-128"/>
                <a:ea typeface="ＭＳ 明朝" panose="02020609040205080304" pitchFamily="17" charset="-128"/>
                <a:cs typeface="ＭＳ 明朝" panose="02020609040205080304" pitchFamily="17" charset="-128"/>
              </a:rPr>
              <a:t>A</a:t>
            </a:r>
            <a:r>
              <a:rPr lang="en-US" altLang="ja-JP" sz="2400" dirty="0">
                <a:solidFill>
                  <a:srgbClr val="000000"/>
                </a:solidFill>
                <a:latin typeface="ＭＳ 明朝" panose="02020609040205080304" pitchFamily="17" charset="-128"/>
                <a:ea typeface="UD デジタル 教科書体 N-R" panose="02020400000000000000" pitchFamily="17" charset="-128"/>
                <a:cs typeface="ＭＳ 明朝" panose="02020609040205080304" pitchFamily="17" charset="-128"/>
                <a:sym typeface="ＭＳ 明朝" panose="02020609040205080304" pitchFamily="17" charset="-128"/>
              </a:rPr>
              <a:t>①</a:t>
            </a:r>
            <a:r>
              <a:rPr lang="ja-JP" altLang="ja-JP" sz="24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a:t>
            </a:r>
            <a:endParaRPr lang="en-US" altLang="ja-JP" sz="24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endParaRPr>
          </a:p>
          <a:p>
            <a:pPr marL="0" indent="0" latinLnBrk="1">
              <a:spcAft>
                <a:spcPts val="0"/>
              </a:spcAft>
              <a:buNone/>
            </a:pPr>
            <a:r>
              <a:rPr lang="ja-JP" altLang="ja-JP" sz="24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a:t>
            </a:r>
            <a:r>
              <a:rPr lang="en-US" altLang="ja-JP" sz="24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NO</a:t>
            </a:r>
            <a:r>
              <a:rPr lang="ja-JP" altLang="ja-JP" sz="24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」同じ危害要因なら、どの工程でも重篤性は同じ</a:t>
            </a:r>
            <a:endParaRPr lang="ja-JP" altLang="ja-JP" sz="2400" dirty="0">
              <a:solidFill>
                <a:srgbClr val="000000"/>
              </a:solidFill>
              <a:latin typeface="Times New Roman" panose="02020603050405020304" pitchFamily="18" charset="0"/>
              <a:ea typeface="ＭＳ 明朝" panose="02020609040205080304" pitchFamily="17" charset="-128"/>
              <a:cs typeface="ＭＳ 明朝" panose="02020609040205080304" pitchFamily="17" charset="-128"/>
            </a:endParaRPr>
          </a:p>
          <a:p>
            <a:pPr marL="0" indent="0" algn="just" latinLnBrk="1">
              <a:spcAft>
                <a:spcPts val="0"/>
              </a:spcAft>
              <a:buNone/>
            </a:pPr>
            <a:r>
              <a:rPr lang="en-US" altLang="ja-JP" sz="2400" dirty="0" smtClean="0">
                <a:solidFill>
                  <a:srgbClr val="000000"/>
                </a:solidFill>
                <a:latin typeface="UD デジタル 教科書体 N-R" panose="02020400000000000000" pitchFamily="17" charset="-128"/>
                <a:ea typeface="ＭＳ 明朝" panose="02020609040205080304" pitchFamily="17" charset="-128"/>
                <a:cs typeface="ＭＳ 明朝" panose="02020609040205080304" pitchFamily="17" charset="-128"/>
              </a:rPr>
              <a:t>A</a:t>
            </a:r>
            <a:r>
              <a:rPr lang="en-US" altLang="ja-JP" sz="2400" dirty="0">
                <a:solidFill>
                  <a:srgbClr val="000000"/>
                </a:solidFill>
                <a:latin typeface="ＭＳ 明朝" panose="02020609040205080304" pitchFamily="17" charset="-128"/>
                <a:ea typeface="UD デジタル 教科書体 N-R" panose="02020400000000000000" pitchFamily="17" charset="-128"/>
                <a:cs typeface="ＭＳ 明朝" panose="02020609040205080304" pitchFamily="17" charset="-128"/>
                <a:sym typeface="ＭＳ 明朝" panose="02020609040205080304" pitchFamily="17" charset="-128"/>
              </a:rPr>
              <a:t>②</a:t>
            </a:r>
            <a:r>
              <a:rPr lang="ja-JP" altLang="ja-JP" sz="24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a:t>
            </a:r>
            <a:endParaRPr lang="en-US" altLang="ja-JP" sz="24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endParaRPr>
          </a:p>
          <a:p>
            <a:pPr marL="0" indent="0" algn="just" latinLnBrk="1">
              <a:spcAft>
                <a:spcPts val="0"/>
              </a:spcAft>
              <a:buNone/>
            </a:pPr>
            <a:r>
              <a:rPr lang="ja-JP" altLang="ja-JP" sz="2400" dirty="0" smtClean="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a:t>
            </a:r>
            <a:r>
              <a:rPr lang="en-US" altLang="ja-JP" sz="24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NO</a:t>
            </a:r>
            <a:r>
              <a:rPr lang="ja-JP" altLang="ja-JP" sz="24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」後工程での洗浄が機能すれば、</a:t>
            </a:r>
            <a:r>
              <a:rPr lang="ja-JP" altLang="ja-JP" sz="2400" u="sng"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事故の発生可能性</a:t>
            </a:r>
            <a:r>
              <a:rPr lang="ja-JP" altLang="ja-JP" sz="24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は下がりますが、リスク評価における発生可能性は、その工程で、その</a:t>
            </a:r>
            <a:r>
              <a:rPr lang="ja-JP" altLang="ja-JP" sz="2400" u="sng"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危害要因が発生したり増大したりする可能性</a:t>
            </a:r>
            <a:r>
              <a:rPr lang="ja-JP" altLang="ja-JP" sz="24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を評価するものです。後工程でのリスクの減少を期待して評価を下げてはいけません。</a:t>
            </a:r>
            <a:endParaRPr lang="ja-JP" altLang="ja-JP" sz="2400" dirty="0">
              <a:solidFill>
                <a:srgbClr val="000000"/>
              </a:solidFill>
              <a:latin typeface="Times New Roman" panose="02020603050405020304" pitchFamily="18" charset="0"/>
              <a:ea typeface="ＭＳ 明朝" panose="02020609040205080304" pitchFamily="17" charset="-128"/>
              <a:cs typeface="ＭＳ 明朝" panose="02020609040205080304" pitchFamily="17" charset="-128"/>
            </a:endParaRPr>
          </a:p>
          <a:p>
            <a:endParaRPr kumimoji="1" lang="en-US" altLang="ja-JP" dirty="0" smtClean="0"/>
          </a:p>
          <a:p>
            <a:endParaRPr lang="en-US" altLang="ja-JP" dirty="0"/>
          </a:p>
          <a:p>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39</a:t>
            </a:fld>
            <a:endParaRPr lang="en-US" altLang="ja-JP" dirty="0">
              <a:solidFill>
                <a:prstClr val="black"/>
              </a:solidFill>
            </a:endParaRPr>
          </a:p>
        </p:txBody>
      </p:sp>
      <p:pic>
        <p:nvPicPr>
          <p:cNvPr id="5" name="図 4"/>
          <p:cNvPicPr/>
          <p:nvPr/>
        </p:nvPicPr>
        <p:blipFill>
          <a:blip r:embed="rId2" cstate="print">
            <a:extLst>
              <a:ext uri="{28A0092B-C50C-407E-A947-70E740481C1C}">
                <a14:useLocalDpi xmlns:a14="http://schemas.microsoft.com/office/drawing/2010/main" val="0"/>
              </a:ext>
            </a:extLst>
          </a:blip>
          <a:stretch>
            <a:fillRect/>
          </a:stretch>
        </p:blipFill>
        <p:spPr>
          <a:xfrm>
            <a:off x="747137" y="3679115"/>
            <a:ext cx="7923525" cy="2741109"/>
          </a:xfrm>
          <a:prstGeom prst="rect">
            <a:avLst/>
          </a:prstGeom>
        </p:spPr>
      </p:pic>
    </p:spTree>
    <p:extLst>
      <p:ext uri="{BB962C8B-B14F-4D97-AF65-F5344CB8AC3E}">
        <p14:creationId xmlns:p14="http://schemas.microsoft.com/office/powerpoint/2010/main" val="38769489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p:nvPr/>
        </p:nvPicPr>
        <p:blipFill>
          <a:blip r:embed="rId2">
            <a:extLst>
              <a:ext uri="{28A0092B-C50C-407E-A947-70E740481C1C}">
                <a14:useLocalDpi xmlns:a14="http://schemas.microsoft.com/office/drawing/2010/main" val="0"/>
              </a:ext>
            </a:extLst>
          </a:blip>
          <a:stretch>
            <a:fillRect/>
          </a:stretch>
        </p:blipFill>
        <p:spPr>
          <a:xfrm>
            <a:off x="2173044" y="1452282"/>
            <a:ext cx="4830184" cy="5361268"/>
          </a:xfrm>
          <a:prstGeom prst="rect">
            <a:avLst/>
          </a:prstGeom>
        </p:spPr>
      </p:pic>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4</a:t>
            </a:fld>
            <a:endParaRPr lang="en-US" altLang="ja-JP" dirty="0">
              <a:solidFill>
                <a:prstClr val="black"/>
              </a:solidFill>
            </a:endParaRPr>
          </a:p>
        </p:txBody>
      </p:sp>
      <p:sp>
        <p:nvSpPr>
          <p:cNvPr id="4" name="テキスト ボックス 3"/>
          <p:cNvSpPr txBox="1"/>
          <p:nvPr/>
        </p:nvSpPr>
        <p:spPr>
          <a:xfrm>
            <a:off x="256544" y="255896"/>
            <a:ext cx="4315456" cy="107721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en-US" altLang="ja-JP" sz="3200" dirty="0" smtClean="0">
                <a:solidFill>
                  <a:srgbClr val="FF0000"/>
                </a:solidFill>
              </a:rPr>
              <a:t>GAP</a:t>
            </a:r>
          </a:p>
          <a:p>
            <a:pPr algn="ctr"/>
            <a:r>
              <a:rPr lang="en-US" altLang="ja-JP" sz="3200" spc="-300" dirty="0" smtClean="0">
                <a:solidFill>
                  <a:srgbClr val="FF0000"/>
                </a:solidFill>
              </a:rPr>
              <a:t>G</a:t>
            </a:r>
            <a:r>
              <a:rPr lang="en-US" altLang="ja-JP" sz="3200" spc="-300" dirty="0" smtClean="0"/>
              <a:t>ood</a:t>
            </a:r>
            <a:r>
              <a:rPr lang="ja-JP" altLang="en-US" sz="3200" spc="-300" dirty="0"/>
              <a:t> </a:t>
            </a:r>
            <a:r>
              <a:rPr lang="en-US" altLang="ja-JP" sz="3200" spc="-300" dirty="0" smtClean="0">
                <a:solidFill>
                  <a:srgbClr val="FF0000"/>
                </a:solidFill>
              </a:rPr>
              <a:t>A</a:t>
            </a:r>
            <a:r>
              <a:rPr lang="en-US" altLang="ja-JP" sz="3200" spc="-300" dirty="0" smtClean="0"/>
              <a:t>gricultural</a:t>
            </a:r>
            <a:r>
              <a:rPr lang="ja-JP" altLang="en-US" sz="3200" spc="-300" dirty="0"/>
              <a:t> </a:t>
            </a:r>
            <a:r>
              <a:rPr lang="en-US" altLang="ja-JP" sz="3200" spc="-300" dirty="0" smtClean="0">
                <a:solidFill>
                  <a:srgbClr val="FF0000"/>
                </a:solidFill>
              </a:rPr>
              <a:t>P</a:t>
            </a:r>
            <a:r>
              <a:rPr lang="en-US" altLang="ja-JP" sz="3200" spc="-300" dirty="0" smtClean="0"/>
              <a:t>ractice</a:t>
            </a:r>
          </a:p>
        </p:txBody>
      </p:sp>
      <p:sp>
        <p:nvSpPr>
          <p:cNvPr id="5" name="正方形/長方形 4"/>
          <p:cNvSpPr/>
          <p:nvPr/>
        </p:nvSpPr>
        <p:spPr>
          <a:xfrm>
            <a:off x="4726804" y="563672"/>
            <a:ext cx="4245073" cy="461665"/>
          </a:xfrm>
          <a:prstGeom prst="rect">
            <a:avLst/>
          </a:prstGeom>
        </p:spPr>
        <p:txBody>
          <a:bodyPr wrap="none">
            <a:spAutoFit/>
          </a:bodyPr>
          <a:lstStyle/>
          <a:p>
            <a:r>
              <a:rPr lang="ja-JP" altLang="en-US" sz="2400" dirty="0" smtClean="0">
                <a:solidFill>
                  <a:srgbClr val="4346C2"/>
                </a:solidFill>
              </a:rPr>
              <a:t>日本語直訳</a:t>
            </a:r>
            <a:r>
              <a:rPr lang="ja-JP" altLang="en-US" sz="2400" dirty="0" smtClean="0"/>
              <a:t>：良い</a:t>
            </a:r>
            <a:r>
              <a:rPr lang="ja-JP" altLang="en-US" sz="2400" dirty="0"/>
              <a:t>農業のやり方</a:t>
            </a:r>
          </a:p>
        </p:txBody>
      </p:sp>
    </p:spTree>
    <p:extLst>
      <p:ext uri="{BB962C8B-B14F-4D97-AF65-F5344CB8AC3E}">
        <p14:creationId xmlns:p14="http://schemas.microsoft.com/office/powerpoint/2010/main" val="42207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pPr marL="0" indent="0">
              <a:buNone/>
            </a:pPr>
            <a:endParaRPr lang="en-US" altLang="ja-JP" sz="8000" dirty="0" smtClean="0"/>
          </a:p>
          <a:p>
            <a:pPr marL="0" indent="0" algn="ctr">
              <a:buNone/>
            </a:pPr>
            <a:r>
              <a:rPr lang="ja-JP" altLang="en-US" sz="8000" dirty="0" smtClean="0"/>
              <a:t>要点別にみる</a:t>
            </a:r>
            <a:endParaRPr lang="en-US" altLang="ja-JP" sz="8000" dirty="0" smtClean="0"/>
          </a:p>
          <a:p>
            <a:pPr marL="0" indent="0" algn="ctr">
              <a:buNone/>
            </a:pPr>
            <a:r>
              <a:rPr kumimoji="1" lang="ja-JP" altLang="en-US" sz="8000" dirty="0" smtClean="0"/>
              <a:t>リスクとその対応</a:t>
            </a:r>
            <a:endParaRPr kumimoji="1" lang="ja-JP" altLang="en-US" sz="8000"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40</a:t>
            </a:fld>
            <a:endParaRPr lang="en-US" altLang="ja-JP" dirty="0">
              <a:solidFill>
                <a:prstClr val="black"/>
              </a:solidFill>
            </a:endParaRPr>
          </a:p>
        </p:txBody>
      </p:sp>
    </p:spTree>
    <p:extLst>
      <p:ext uri="{BB962C8B-B14F-4D97-AF65-F5344CB8AC3E}">
        <p14:creationId xmlns:p14="http://schemas.microsoft.com/office/powerpoint/2010/main" val="2149927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pPr marL="0" indent="0">
              <a:buNone/>
            </a:pPr>
            <a:endParaRPr lang="en-US" altLang="ja-JP" sz="6000" dirty="0" smtClean="0"/>
          </a:p>
          <a:p>
            <a:pPr marL="0" indent="0">
              <a:buNone/>
            </a:pPr>
            <a:endParaRPr lang="en-US" altLang="ja-JP" sz="6000" dirty="0" smtClean="0"/>
          </a:p>
          <a:p>
            <a:pPr marL="0" indent="0" algn="ctr">
              <a:buNone/>
            </a:pPr>
            <a:r>
              <a:rPr kumimoji="1" lang="ja-JP" altLang="en-US" sz="13800" dirty="0" smtClean="0"/>
              <a:t>食品安全</a:t>
            </a:r>
            <a:endParaRPr kumimoji="1" lang="ja-JP" altLang="en-US" sz="13800"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41</a:t>
            </a:fld>
            <a:endParaRPr lang="en-US" altLang="ja-JP" dirty="0">
              <a:solidFill>
                <a:prstClr val="black"/>
              </a:solidFill>
            </a:endParaRPr>
          </a:p>
        </p:txBody>
      </p:sp>
    </p:spTree>
    <p:extLst>
      <p:ext uri="{BB962C8B-B14F-4D97-AF65-F5344CB8AC3E}">
        <p14:creationId xmlns:p14="http://schemas.microsoft.com/office/powerpoint/2010/main" val="23486153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42</a:t>
            </a:fld>
            <a:endParaRPr lang="en-US" altLang="ja-JP" dirty="0">
              <a:solidFill>
                <a:prstClr val="black"/>
              </a:solidFill>
            </a:endParaRPr>
          </a:p>
        </p:txBody>
      </p:sp>
      <p:sp>
        <p:nvSpPr>
          <p:cNvPr id="5" name="テキスト ボックス 4"/>
          <p:cNvSpPr txBox="1"/>
          <p:nvPr/>
        </p:nvSpPr>
        <p:spPr>
          <a:xfrm>
            <a:off x="254999" y="76259"/>
            <a:ext cx="8656537" cy="400110"/>
          </a:xfrm>
          <a:prstGeom prst="rect">
            <a:avLst/>
          </a:prstGeom>
          <a:noFill/>
        </p:spPr>
        <p:txBody>
          <a:bodyPr wrap="none" rtlCol="0">
            <a:spAutoFit/>
          </a:bodyPr>
          <a:lstStyle/>
          <a:p>
            <a:pPr marL="342900" indent="-342900">
              <a:buFont typeface="Wingdings" panose="05000000000000000000" pitchFamily="2" charset="2"/>
              <a:buChar char="n"/>
            </a:pPr>
            <a:r>
              <a:rPr kumimoji="1" lang="ja-JP" altLang="en-US" sz="2000" dirty="0" smtClean="0"/>
              <a:t>農産物由来の食中毒（生物的危害要因）</a:t>
            </a:r>
            <a:r>
              <a:rPr kumimoji="1" lang="ja-JP" altLang="en-US" dirty="0" smtClean="0"/>
              <a:t>病原性微生物は、どこからやってくる？</a:t>
            </a:r>
            <a:endParaRPr kumimoji="1" lang="ja-JP" altLang="en-US" dirty="0"/>
          </a:p>
        </p:txBody>
      </p:sp>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004" y="604765"/>
            <a:ext cx="8132769" cy="5761219"/>
          </a:xfrm>
          <a:prstGeom prst="rect">
            <a:avLst/>
          </a:prstGeom>
        </p:spPr>
      </p:pic>
      <p:sp>
        <p:nvSpPr>
          <p:cNvPr id="8" name="正方形/長方形 7"/>
          <p:cNvSpPr/>
          <p:nvPr/>
        </p:nvSpPr>
        <p:spPr>
          <a:xfrm>
            <a:off x="276133" y="522404"/>
            <a:ext cx="8713787" cy="4445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9" name="正方形/長方形 8"/>
          <p:cNvSpPr/>
          <p:nvPr/>
        </p:nvSpPr>
        <p:spPr>
          <a:xfrm>
            <a:off x="7636331" y="1826325"/>
            <a:ext cx="1349404" cy="168225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a:solidFill>
                <a:schemeClr val="tx1"/>
              </a:solidFill>
            </a:endParaRPr>
          </a:p>
        </p:txBody>
      </p:sp>
      <p:sp>
        <p:nvSpPr>
          <p:cNvPr id="10" name="正方形/長方形 9"/>
          <p:cNvSpPr/>
          <p:nvPr/>
        </p:nvSpPr>
        <p:spPr>
          <a:xfrm>
            <a:off x="3991728" y="5144614"/>
            <a:ext cx="1703570" cy="1249569"/>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chemeClr val="tx1"/>
              </a:solidFill>
            </a:endParaRPr>
          </a:p>
        </p:txBody>
      </p:sp>
      <p:pic>
        <p:nvPicPr>
          <p:cNvPr id="11" name="図 10"/>
          <p:cNvPicPr>
            <a:picLocks noChangeAspect="1"/>
          </p:cNvPicPr>
          <p:nvPr/>
        </p:nvPicPr>
        <p:blipFill>
          <a:blip r:embed="rId5" cstate="print">
            <a:extLst>
              <a:ext uri="{BEBA8EAE-BF5A-486C-A8C5-ECC9F3942E4B}">
                <a14:imgProps xmlns:a14="http://schemas.microsoft.com/office/drawing/2010/main">
                  <a14:imgLayer r:embed="rId6">
                    <a14:imgEffect>
                      <a14:backgroundRemoval t="1320" b="99695" l="0" r="100000">
                        <a14:backgroundMark x1="60637" y1="27310" x2="60637" y2="27310"/>
                        <a14:backgroundMark x1="49204" y1="55635" x2="49204" y2="55635"/>
                        <a14:backgroundMark x1="60926" y1="47411" x2="60926" y2="47411"/>
                        <a14:backgroundMark x1="62229" y1="19289" x2="62229" y2="19289"/>
                      </a14:backgroundRemoval>
                    </a14:imgEffect>
                  </a14:imgLayer>
                </a14:imgProps>
              </a:ext>
              <a:ext uri="{28A0092B-C50C-407E-A947-70E740481C1C}">
                <a14:useLocalDpi xmlns:a14="http://schemas.microsoft.com/office/drawing/2010/main" val="0"/>
              </a:ext>
            </a:extLst>
          </a:blip>
          <a:stretch>
            <a:fillRect/>
          </a:stretch>
        </p:blipFill>
        <p:spPr>
          <a:xfrm>
            <a:off x="4203647" y="5144614"/>
            <a:ext cx="1058714" cy="1509165"/>
          </a:xfrm>
          <a:prstGeom prst="rect">
            <a:avLst/>
          </a:prstGeom>
        </p:spPr>
      </p:pic>
      <p:sp>
        <p:nvSpPr>
          <p:cNvPr id="12" name="正方形/長方形 11"/>
          <p:cNvSpPr/>
          <p:nvPr/>
        </p:nvSpPr>
        <p:spPr>
          <a:xfrm>
            <a:off x="6954068" y="2638343"/>
            <a:ext cx="1349404" cy="168225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a:solidFill>
                <a:schemeClr val="tx1"/>
              </a:solidFill>
            </a:endParaRPr>
          </a:p>
        </p:txBody>
      </p:sp>
      <p:grpSp>
        <p:nvGrpSpPr>
          <p:cNvPr id="13" name="グループ化 12"/>
          <p:cNvGrpSpPr/>
          <p:nvPr/>
        </p:nvGrpSpPr>
        <p:grpSpPr>
          <a:xfrm>
            <a:off x="7086100" y="3451334"/>
            <a:ext cx="1956010" cy="2826166"/>
            <a:chOff x="7894638" y="2231161"/>
            <a:chExt cx="1956010" cy="2826166"/>
          </a:xfrm>
        </p:grpSpPr>
        <p:pic>
          <p:nvPicPr>
            <p:cNvPr id="14" name="図 13"/>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901668" y="2231161"/>
              <a:ext cx="1948980" cy="2826166"/>
            </a:xfrm>
            <a:prstGeom prst="rect">
              <a:avLst/>
            </a:prstGeom>
          </p:spPr>
        </p:pic>
        <p:sp>
          <p:nvSpPr>
            <p:cNvPr id="15" name="正方形/長方形 14"/>
            <p:cNvSpPr/>
            <p:nvPr/>
          </p:nvSpPr>
          <p:spPr>
            <a:xfrm>
              <a:off x="7894638" y="2249280"/>
              <a:ext cx="574113" cy="86671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a:solidFill>
                  <a:schemeClr val="tx1"/>
                </a:solidFill>
              </a:endParaRPr>
            </a:p>
          </p:txBody>
        </p:sp>
      </p:grpSp>
      <p:pic>
        <p:nvPicPr>
          <p:cNvPr id="16" name="図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26719" y="2610143"/>
            <a:ext cx="1550269" cy="1452700"/>
          </a:xfrm>
          <a:prstGeom prst="rect">
            <a:avLst/>
          </a:prstGeom>
        </p:spPr>
      </p:pic>
      <p:sp>
        <p:nvSpPr>
          <p:cNvPr id="17" name="正方形/長方形 16"/>
          <p:cNvSpPr/>
          <p:nvPr/>
        </p:nvSpPr>
        <p:spPr>
          <a:xfrm>
            <a:off x="811869" y="917515"/>
            <a:ext cx="1923393" cy="2418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p>
        </p:txBody>
      </p:sp>
      <p:sp>
        <p:nvSpPr>
          <p:cNvPr id="18" name="正方形/長方形 17"/>
          <p:cNvSpPr/>
          <p:nvPr/>
        </p:nvSpPr>
        <p:spPr>
          <a:xfrm>
            <a:off x="881236" y="3042684"/>
            <a:ext cx="1414376" cy="587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p>
        </p:txBody>
      </p:sp>
      <p:graphicFrame>
        <p:nvGraphicFramePr>
          <p:cNvPr id="19" name="オブジェクト 18"/>
          <p:cNvGraphicFramePr>
            <a:graphicFrameLocks noChangeAspect="1"/>
          </p:cNvGraphicFramePr>
          <p:nvPr>
            <p:extLst>
              <p:ext uri="{D42A27DB-BD31-4B8C-83A1-F6EECF244321}">
                <p14:modId xmlns:p14="http://schemas.microsoft.com/office/powerpoint/2010/main" val="3765039094"/>
              </p:ext>
            </p:extLst>
          </p:nvPr>
        </p:nvGraphicFramePr>
        <p:xfrm>
          <a:off x="859982" y="1137217"/>
          <a:ext cx="1924531" cy="1193579"/>
        </p:xfrm>
        <a:graphic>
          <a:graphicData uri="http://schemas.openxmlformats.org/presentationml/2006/ole">
            <mc:AlternateContent xmlns:mc="http://schemas.openxmlformats.org/markup-compatibility/2006">
              <mc:Choice xmlns:v="urn:schemas-microsoft-com:vml" Requires="v">
                <p:oleObj spid="_x0000_s1036" r:id="rId9" imgW="1651680" imgH="1023840" progId="">
                  <p:embed/>
                </p:oleObj>
              </mc:Choice>
              <mc:Fallback>
                <p:oleObj r:id="rId9" imgW="1651680" imgH="1023840" progId="">
                  <p:embed/>
                  <p:pic>
                    <p:nvPicPr>
                      <p:cNvPr id="9" name="オブジェクト 8"/>
                      <p:cNvPicPr/>
                      <p:nvPr/>
                    </p:nvPicPr>
                    <p:blipFill>
                      <a:blip r:embed="rId10"/>
                      <a:stretch>
                        <a:fillRect/>
                      </a:stretch>
                    </p:blipFill>
                    <p:spPr>
                      <a:xfrm>
                        <a:off x="859982" y="1137217"/>
                        <a:ext cx="1924531" cy="1193579"/>
                      </a:xfrm>
                      <a:prstGeom prst="rect">
                        <a:avLst/>
                      </a:prstGeom>
                    </p:spPr>
                  </p:pic>
                </p:oleObj>
              </mc:Fallback>
            </mc:AlternateContent>
          </a:graphicData>
        </a:graphic>
      </p:graphicFrame>
      <p:pic>
        <p:nvPicPr>
          <p:cNvPr id="20" name="図 19"/>
          <p:cNvPicPr>
            <a:picLocks noChangeAspect="1"/>
          </p:cNvPicPr>
          <p:nvPr/>
        </p:nvPicPr>
        <p:blipFill rotWithShape="1">
          <a:blip r:embed="rId11" cstate="print">
            <a:extLst>
              <a:ext uri="{28A0092B-C50C-407E-A947-70E740481C1C}">
                <a14:useLocalDpi xmlns:a14="http://schemas.microsoft.com/office/drawing/2010/main" val="0"/>
              </a:ext>
            </a:extLst>
          </a:blip>
          <a:srcRect b="20616"/>
          <a:stretch/>
        </p:blipFill>
        <p:spPr>
          <a:xfrm>
            <a:off x="433794" y="2751469"/>
            <a:ext cx="2086575" cy="1198249"/>
          </a:xfrm>
          <a:prstGeom prst="rect">
            <a:avLst/>
          </a:prstGeom>
        </p:spPr>
      </p:pic>
      <p:pic>
        <p:nvPicPr>
          <p:cNvPr id="21" name="図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9139" y="2327509"/>
            <a:ext cx="1056261" cy="242716"/>
          </a:xfrm>
          <a:prstGeom prst="rect">
            <a:avLst/>
          </a:prstGeom>
        </p:spPr>
      </p:pic>
      <p:graphicFrame>
        <p:nvGraphicFramePr>
          <p:cNvPr id="22" name="オブジェクト 21"/>
          <p:cNvGraphicFramePr>
            <a:graphicFrameLocks noChangeAspect="1"/>
          </p:cNvGraphicFramePr>
          <p:nvPr>
            <p:extLst>
              <p:ext uri="{D42A27DB-BD31-4B8C-83A1-F6EECF244321}">
                <p14:modId xmlns:p14="http://schemas.microsoft.com/office/powerpoint/2010/main" val="1013132682"/>
              </p:ext>
            </p:extLst>
          </p:nvPr>
        </p:nvGraphicFramePr>
        <p:xfrm>
          <a:off x="265074" y="3924348"/>
          <a:ext cx="1089864" cy="411819"/>
        </p:xfrm>
        <a:graphic>
          <a:graphicData uri="http://schemas.openxmlformats.org/presentationml/2006/ole">
            <mc:AlternateContent xmlns:mc="http://schemas.openxmlformats.org/markup-compatibility/2006">
              <mc:Choice xmlns:v="urn:schemas-microsoft-com:vml" Requires="v">
                <p:oleObj spid="_x0000_s1037" r:id="rId13" imgW="3326760" imgH="1257120" progId="">
                  <p:embed/>
                </p:oleObj>
              </mc:Choice>
              <mc:Fallback>
                <p:oleObj r:id="rId13" imgW="3326760" imgH="1257120" progId="">
                  <p:embed/>
                  <p:pic>
                    <p:nvPicPr>
                      <p:cNvPr id="46" name="オブジェクト 45"/>
                      <p:cNvPicPr/>
                      <p:nvPr/>
                    </p:nvPicPr>
                    <p:blipFill>
                      <a:blip r:embed="rId14"/>
                      <a:stretch>
                        <a:fillRect/>
                      </a:stretch>
                    </p:blipFill>
                    <p:spPr>
                      <a:xfrm>
                        <a:off x="265074" y="3924348"/>
                        <a:ext cx="1089864" cy="411819"/>
                      </a:xfrm>
                      <a:prstGeom prst="rect">
                        <a:avLst/>
                      </a:prstGeom>
                    </p:spPr>
                  </p:pic>
                </p:oleObj>
              </mc:Fallback>
            </mc:AlternateContent>
          </a:graphicData>
        </a:graphic>
      </p:graphicFrame>
    </p:spTree>
    <p:extLst>
      <p:ext uri="{BB962C8B-B14F-4D97-AF65-F5344CB8AC3E}">
        <p14:creationId xmlns:p14="http://schemas.microsoft.com/office/powerpoint/2010/main" val="265109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43</a:t>
            </a:fld>
            <a:endParaRPr lang="en-US" altLang="ja-JP" dirty="0">
              <a:solidFill>
                <a:prstClr val="black"/>
              </a:solidFill>
            </a:endParaRP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74" y="2885390"/>
            <a:ext cx="4608513" cy="3761881"/>
          </a:xfrm>
          <a:prstGeom prst="rect">
            <a:avLst/>
          </a:prstGeo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8060" y="579404"/>
            <a:ext cx="4366675" cy="3827060"/>
          </a:xfrm>
          <a:prstGeom prst="rect">
            <a:avLst/>
          </a:prstGeom>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3539" y="4460584"/>
            <a:ext cx="4281196" cy="2196074"/>
          </a:xfrm>
          <a:prstGeom prst="rect">
            <a:avLst/>
          </a:prstGeom>
        </p:spPr>
      </p:pic>
      <p:sp>
        <p:nvSpPr>
          <p:cNvPr id="7" name="テキスト ボックス 6"/>
          <p:cNvSpPr txBox="1"/>
          <p:nvPr/>
        </p:nvSpPr>
        <p:spPr>
          <a:xfrm>
            <a:off x="161778" y="52539"/>
            <a:ext cx="3837910" cy="461665"/>
          </a:xfrm>
          <a:prstGeom prst="rect">
            <a:avLst/>
          </a:prstGeom>
          <a:noFill/>
        </p:spPr>
        <p:txBody>
          <a:bodyPr wrap="none" rtlCol="0">
            <a:spAutoFit/>
          </a:bodyPr>
          <a:lstStyle/>
          <a:p>
            <a:pPr marL="342900" indent="-342900">
              <a:buFont typeface="Wingdings" panose="05000000000000000000" pitchFamily="2" charset="2"/>
              <a:buChar char="n"/>
            </a:pPr>
            <a:r>
              <a:rPr kumimoji="1" lang="ja-JP" altLang="en-US" sz="2400" dirty="0" smtClean="0"/>
              <a:t>身の回りの病原性微生物</a:t>
            </a:r>
            <a:endParaRPr kumimoji="1" lang="ja-JP" altLang="en-US" sz="2400" dirty="0"/>
          </a:p>
        </p:txBody>
      </p:sp>
      <p:sp>
        <p:nvSpPr>
          <p:cNvPr id="9" name="テキスト ボックス 8"/>
          <p:cNvSpPr txBox="1"/>
          <p:nvPr/>
        </p:nvSpPr>
        <p:spPr>
          <a:xfrm>
            <a:off x="161778" y="738554"/>
            <a:ext cx="4539248" cy="2039020"/>
          </a:xfrm>
          <a:prstGeom prst="rect">
            <a:avLst/>
          </a:prstGeom>
          <a:noFill/>
        </p:spPr>
        <p:txBody>
          <a:bodyPr wrap="square" rtlCol="0">
            <a:spAutoFit/>
          </a:bodyPr>
          <a:lstStyle/>
          <a:p>
            <a:r>
              <a:rPr kumimoji="1" lang="ja-JP" altLang="en-US" dirty="0" smtClean="0"/>
              <a:t>・生鮮食品（農産物）は、加熱殺菌できない。</a:t>
            </a:r>
            <a:endParaRPr kumimoji="1" lang="en-US" altLang="ja-JP" dirty="0" smtClean="0"/>
          </a:p>
          <a:p>
            <a:r>
              <a:rPr kumimoji="1" lang="ja-JP" altLang="en-US" sz="1600" dirty="0" smtClean="0"/>
              <a:t>　　　・・</a:t>
            </a:r>
            <a:r>
              <a:rPr lang="ja-JP" altLang="en-US" sz="1600" dirty="0" smtClean="0"/>
              <a:t>・</a:t>
            </a:r>
            <a:r>
              <a:rPr lang="en-US" altLang="ja-JP" sz="1600" dirty="0" smtClean="0">
                <a:solidFill>
                  <a:srgbClr val="FF0000"/>
                </a:solidFill>
              </a:rPr>
              <a:t>O-157</a:t>
            </a:r>
            <a:r>
              <a:rPr lang="ja-JP" altLang="en-US" sz="1600" dirty="0"/>
              <a:t>は、</a:t>
            </a:r>
            <a:r>
              <a:rPr lang="ja-JP" altLang="en-US" sz="1600" dirty="0">
                <a:solidFill>
                  <a:srgbClr val="FF0000"/>
                </a:solidFill>
              </a:rPr>
              <a:t>７５</a:t>
            </a:r>
            <a:r>
              <a:rPr lang="ja-JP" altLang="en-US" sz="1600" dirty="0"/>
              <a:t>℃で</a:t>
            </a:r>
            <a:r>
              <a:rPr lang="ja-JP" altLang="en-US" sz="1600" dirty="0">
                <a:solidFill>
                  <a:srgbClr val="FF0000"/>
                </a:solidFill>
              </a:rPr>
              <a:t>１</a:t>
            </a:r>
            <a:r>
              <a:rPr lang="ja-JP" altLang="en-US" sz="1600" dirty="0"/>
              <a:t>分間で</a:t>
            </a:r>
            <a:r>
              <a:rPr lang="ja-JP" altLang="en-US" sz="1600" dirty="0">
                <a:solidFill>
                  <a:srgbClr val="FF0000"/>
                </a:solidFill>
              </a:rPr>
              <a:t>０</a:t>
            </a:r>
            <a:r>
              <a:rPr lang="ja-JP" altLang="en-US" sz="1600" dirty="0" smtClean="0"/>
              <a:t>になるけど･･･</a:t>
            </a:r>
            <a:endParaRPr kumimoji="1" lang="en-US" altLang="ja-JP" sz="1600" dirty="0" smtClean="0"/>
          </a:p>
          <a:p>
            <a:endParaRPr kumimoji="1" lang="en-US" altLang="ja-JP" sz="1050" dirty="0" smtClean="0"/>
          </a:p>
          <a:p>
            <a:r>
              <a:rPr kumimoji="1" lang="ja-JP" altLang="en-US" dirty="0" smtClean="0"/>
              <a:t>・生食の広がり</a:t>
            </a:r>
            <a:endParaRPr lang="en-US" altLang="ja-JP" sz="1600" dirty="0"/>
          </a:p>
          <a:p>
            <a:r>
              <a:rPr kumimoji="1" lang="ja-JP" altLang="en-US" sz="1600" dirty="0" smtClean="0"/>
              <a:t>　　</a:t>
            </a:r>
            <a:r>
              <a:rPr lang="ja-JP" altLang="en-US" sz="1600" dirty="0"/>
              <a:t> ・・・</a:t>
            </a:r>
            <a:r>
              <a:rPr kumimoji="1" lang="ja-JP" altLang="en-US" sz="1600" dirty="0" smtClean="0"/>
              <a:t>ジャガイモもニンジンも？！生</a:t>
            </a:r>
            <a:endParaRPr lang="en-US" altLang="ja-JP" sz="1600" dirty="0"/>
          </a:p>
          <a:p>
            <a:endParaRPr kumimoji="1" lang="en-US" altLang="ja-JP" sz="1050" dirty="0" smtClean="0"/>
          </a:p>
          <a:p>
            <a:r>
              <a:rPr kumimoji="1" lang="ja-JP" altLang="en-US" dirty="0" smtClean="0"/>
              <a:t>・消費者の調理経験の不足</a:t>
            </a:r>
            <a:endParaRPr lang="en-US" altLang="ja-JP" sz="1400" dirty="0"/>
          </a:p>
          <a:p>
            <a:r>
              <a:rPr kumimoji="1" lang="ja-JP" altLang="en-US" sz="1600" dirty="0" smtClean="0"/>
              <a:t>　　・・・食品安全知識の不足</a:t>
            </a:r>
            <a:endParaRPr kumimoji="1" lang="en-US" altLang="ja-JP" sz="2000" dirty="0" smtClean="0"/>
          </a:p>
        </p:txBody>
      </p:sp>
      <p:sp>
        <p:nvSpPr>
          <p:cNvPr id="10" name="正方形/長方形 9"/>
          <p:cNvSpPr/>
          <p:nvPr/>
        </p:nvSpPr>
        <p:spPr>
          <a:xfrm>
            <a:off x="276133" y="522404"/>
            <a:ext cx="8713787" cy="4445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Tree>
    <p:extLst>
      <p:ext uri="{BB962C8B-B14F-4D97-AF65-F5344CB8AC3E}">
        <p14:creationId xmlns:p14="http://schemas.microsoft.com/office/powerpoint/2010/main" val="5892713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sz="2400" dirty="0" smtClean="0"/>
              <a:t>「病原性微生物による食中毒事故で毎年、人が亡くなっている！」</a:t>
            </a:r>
            <a:endParaRPr kumimoji="1" lang="en-US" altLang="ja-JP" sz="2400" dirty="0" smtClean="0"/>
          </a:p>
          <a:p>
            <a:pPr marL="0" indent="0">
              <a:buNone/>
            </a:pPr>
            <a:r>
              <a:rPr kumimoji="1" lang="ja-JP" altLang="en-US" sz="1400" dirty="0" smtClean="0"/>
              <a:t>　</a:t>
            </a:r>
            <a:endParaRPr kumimoji="1" lang="en-US" altLang="ja-JP" sz="1400" dirty="0" smtClean="0"/>
          </a:p>
          <a:p>
            <a:pPr marL="0" indent="0">
              <a:buNone/>
            </a:pPr>
            <a:r>
              <a:rPr kumimoji="1" lang="ja-JP" altLang="en-US" sz="2400" dirty="0" smtClean="0"/>
              <a:t>　　食中毒事件数・患者数の推移</a:t>
            </a:r>
            <a:endParaRPr kumimoji="1" lang="ja-JP" altLang="en-US" sz="2400"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44</a:t>
            </a:fld>
            <a:endParaRPr lang="en-US" altLang="ja-JP" dirty="0">
              <a:solidFill>
                <a:prstClr val="black"/>
              </a:solidFill>
            </a:endParaRPr>
          </a:p>
        </p:txBody>
      </p:sp>
      <p:pic>
        <p:nvPicPr>
          <p:cNvPr id="4" name="図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2979" y="1163071"/>
            <a:ext cx="8137171" cy="5325595"/>
          </a:xfrm>
          <a:prstGeom prst="rect">
            <a:avLst/>
          </a:prstGeom>
          <a:noFill/>
          <a:ln>
            <a:noFill/>
          </a:ln>
        </p:spPr>
      </p:pic>
      <p:sp>
        <p:nvSpPr>
          <p:cNvPr id="6" name="正方形/長方形 5"/>
          <p:cNvSpPr/>
          <p:nvPr/>
        </p:nvSpPr>
        <p:spPr>
          <a:xfrm>
            <a:off x="4587435" y="6488667"/>
            <a:ext cx="4108817" cy="369332"/>
          </a:xfrm>
          <a:prstGeom prst="rect">
            <a:avLst/>
          </a:prstGeom>
        </p:spPr>
        <p:txBody>
          <a:bodyPr wrap="none">
            <a:spAutoFit/>
          </a:bodyPr>
          <a:lstStyle/>
          <a:p>
            <a:r>
              <a:rPr lang="ja-JP" altLang="ja-JP" kern="0" dirty="0">
                <a:solidFill>
                  <a:srgbClr val="000000"/>
                </a:solidFill>
                <a:ea typeface="ＭＳ ゴシック" panose="020B0609070205080204" pitchFamily="49" charset="-128"/>
                <a:cs typeface="ＭＳ 明朝" panose="02020609040205080304" pitchFamily="17" charset="-128"/>
              </a:rPr>
              <a:t>（厚生労働省　食中毒統計資料より）</a:t>
            </a:r>
            <a:endParaRPr lang="ja-JP" altLang="en-US" dirty="0"/>
          </a:p>
        </p:txBody>
      </p:sp>
      <p:sp>
        <p:nvSpPr>
          <p:cNvPr id="8" name="正方形/長方形 7"/>
          <p:cNvSpPr/>
          <p:nvPr/>
        </p:nvSpPr>
        <p:spPr>
          <a:xfrm>
            <a:off x="276133" y="522404"/>
            <a:ext cx="8713787" cy="4445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Tree>
    <p:extLst>
      <p:ext uri="{BB962C8B-B14F-4D97-AF65-F5344CB8AC3E}">
        <p14:creationId xmlns:p14="http://schemas.microsoft.com/office/powerpoint/2010/main" val="92654432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pPr marL="0" indent="0">
              <a:buNone/>
            </a:pPr>
            <a:r>
              <a:rPr kumimoji="1" lang="ja-JP" altLang="en-US" dirty="0" smtClean="0"/>
              <a:t>　農業高校は食品安全のリスクが高い</a:t>
            </a:r>
            <a:r>
              <a:rPr kumimoji="1" lang="en-US" altLang="ja-JP" dirty="0" smtClean="0"/>
              <a:t>?!</a:t>
            </a:r>
          </a:p>
          <a:p>
            <a:endParaRPr kumimoji="1" lang="en-US" altLang="ja-JP" dirty="0" smtClean="0"/>
          </a:p>
          <a:p>
            <a:pPr marL="0" indent="0">
              <a:buNone/>
            </a:pPr>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45</a:t>
            </a:fld>
            <a:endParaRPr lang="en-US" altLang="ja-JP" dirty="0">
              <a:solidFill>
                <a:prstClr val="black"/>
              </a:solidFill>
            </a:endParaRPr>
          </a:p>
        </p:txBody>
      </p:sp>
      <p:pic>
        <p:nvPicPr>
          <p:cNvPr id="5" name="図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932" y="1310602"/>
            <a:ext cx="8423761" cy="5261648"/>
          </a:xfrm>
          <a:prstGeom prst="rect">
            <a:avLst/>
          </a:prstGeom>
          <a:noFill/>
          <a:ln>
            <a:noFill/>
          </a:ln>
        </p:spPr>
      </p:pic>
    </p:spTree>
    <p:extLst>
      <p:ext uri="{BB962C8B-B14F-4D97-AF65-F5344CB8AC3E}">
        <p14:creationId xmlns:p14="http://schemas.microsoft.com/office/powerpoint/2010/main" val="39420524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46</a:t>
            </a:fld>
            <a:endParaRPr lang="en-US" altLang="ja-JP" dirty="0">
              <a:solidFill>
                <a:prstClr val="black"/>
              </a:solidFill>
            </a:endParaRPr>
          </a:p>
        </p:txBody>
      </p:sp>
      <p:pic>
        <p:nvPicPr>
          <p:cNvPr id="4" name="図 3"/>
          <p:cNvPicPr/>
          <p:nvPr/>
        </p:nvPicPr>
        <p:blipFill>
          <a:blip r:embed="rId2">
            <a:extLst>
              <a:ext uri="{28A0092B-C50C-407E-A947-70E740481C1C}">
                <a14:useLocalDpi xmlns:a14="http://schemas.microsoft.com/office/drawing/2010/main" val="0"/>
              </a:ext>
            </a:extLst>
          </a:blip>
          <a:srcRect/>
          <a:stretch>
            <a:fillRect/>
          </a:stretch>
        </p:blipFill>
        <p:spPr bwMode="auto">
          <a:xfrm>
            <a:off x="166743" y="1041409"/>
            <a:ext cx="8810513" cy="3862911"/>
          </a:xfrm>
          <a:prstGeom prst="rect">
            <a:avLst/>
          </a:prstGeom>
          <a:noFill/>
          <a:ln>
            <a:noFill/>
          </a:ln>
        </p:spPr>
      </p:pic>
      <p:sp>
        <p:nvSpPr>
          <p:cNvPr id="5" name="コンテンツ プレースホルダー 1"/>
          <p:cNvSpPr>
            <a:spLocks noGrp="1"/>
          </p:cNvSpPr>
          <p:nvPr>
            <p:ph idx="1"/>
          </p:nvPr>
        </p:nvSpPr>
        <p:spPr>
          <a:xfrm>
            <a:off x="0" y="0"/>
            <a:ext cx="9144000" cy="6858000"/>
          </a:xfrm>
        </p:spPr>
        <p:txBody>
          <a:bodyPr/>
          <a:lstStyle/>
          <a:p>
            <a:pPr marL="0" indent="0">
              <a:buNone/>
            </a:pPr>
            <a:r>
              <a:rPr kumimoji="1" lang="ja-JP" altLang="en-US" dirty="0" smtClean="0"/>
              <a:t>　農業高校は食品安全のリスクが高い？！</a:t>
            </a:r>
            <a:endParaRPr kumimoji="1" lang="ja-JP" altLang="en-US" dirty="0"/>
          </a:p>
        </p:txBody>
      </p:sp>
      <p:sp>
        <p:nvSpPr>
          <p:cNvPr id="6" name="テキスト ボックス 5"/>
          <p:cNvSpPr txBox="1"/>
          <p:nvPr/>
        </p:nvSpPr>
        <p:spPr>
          <a:xfrm>
            <a:off x="527125" y="5109882"/>
            <a:ext cx="3894268" cy="1200329"/>
          </a:xfrm>
          <a:prstGeom prst="rect">
            <a:avLst/>
          </a:prstGeom>
          <a:noFill/>
        </p:spPr>
        <p:txBody>
          <a:bodyPr wrap="square" rtlCol="0">
            <a:spAutoFit/>
          </a:bodyPr>
          <a:lstStyle/>
          <a:p>
            <a:r>
              <a:rPr kumimoji="1" lang="ja-JP" altLang="en-US" sz="3600" dirty="0" smtClean="0"/>
              <a:t>私たちの学校ではどうだろう？</a:t>
            </a:r>
            <a:endParaRPr kumimoji="1" lang="ja-JP" altLang="en-US" sz="3600" dirty="0"/>
          </a:p>
        </p:txBody>
      </p:sp>
    </p:spTree>
    <p:extLst>
      <p:ext uri="{BB962C8B-B14F-4D97-AF65-F5344CB8AC3E}">
        <p14:creationId xmlns:p14="http://schemas.microsoft.com/office/powerpoint/2010/main" val="173529276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47</a:t>
            </a:fld>
            <a:endParaRPr lang="en-US" altLang="ja-JP" dirty="0">
              <a:solidFill>
                <a:prstClr val="black"/>
              </a:solidFill>
            </a:endParaRPr>
          </a:p>
        </p:txBody>
      </p:sp>
      <p:sp>
        <p:nvSpPr>
          <p:cNvPr id="5" name="正方形/長方形 14"/>
          <p:cNvSpPr>
            <a:spLocks noChangeArrowheads="1"/>
          </p:cNvSpPr>
          <p:nvPr/>
        </p:nvSpPr>
        <p:spPr bwMode="auto">
          <a:xfrm>
            <a:off x="192881" y="85725"/>
            <a:ext cx="85331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342900" indent="-342900" eaLnBrk="1" hangingPunct="1">
              <a:spcBef>
                <a:spcPct val="0"/>
              </a:spcBef>
              <a:buFont typeface="Wingdings" panose="05000000000000000000" pitchFamily="2" charset="2"/>
              <a:buChar char="n"/>
            </a:pPr>
            <a:r>
              <a:rPr lang="ja-JP" altLang="en-US" sz="2400" dirty="0" smtClean="0">
                <a:latin typeface="Times New Roman" pitchFamily="18" charset="0"/>
              </a:rPr>
              <a:t>農産物への異物混入（物理的危害要因）異物混入事故の事例</a:t>
            </a:r>
            <a:endParaRPr lang="ja-JP" altLang="en-US" sz="2400" dirty="0">
              <a:latin typeface="Times New Roman" pitchFamily="18" charset="0"/>
            </a:endParaRPr>
          </a:p>
        </p:txBody>
      </p:sp>
      <p:sp>
        <p:nvSpPr>
          <p:cNvPr id="6" name="正方形/長方形 5"/>
          <p:cNvSpPr/>
          <p:nvPr/>
        </p:nvSpPr>
        <p:spPr>
          <a:xfrm>
            <a:off x="179388" y="549275"/>
            <a:ext cx="8713787" cy="4445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7" name="Rectangle 3"/>
          <p:cNvSpPr txBox="1">
            <a:spLocks noChangeArrowheads="1"/>
          </p:cNvSpPr>
          <p:nvPr/>
        </p:nvSpPr>
        <p:spPr bwMode="auto">
          <a:xfrm>
            <a:off x="192880" y="1052736"/>
            <a:ext cx="8951119"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Blip>
                <a:blip r:embed="rId3"/>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75000"/>
              <a:buBlip>
                <a:blip r:embed="rId4"/>
              </a:buBlip>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Char char="–"/>
              <a:defRPr kumimoji="1" sz="2000">
                <a:solidFill>
                  <a:schemeClr val="tx1"/>
                </a:solidFill>
                <a:latin typeface="+mn-lt"/>
                <a:ea typeface="+mn-ea"/>
              </a:defRPr>
            </a:lvl5pPr>
            <a:lvl6pPr marL="2514600" indent="-228600" algn="l" rtl="0" fontAlgn="base">
              <a:spcBef>
                <a:spcPct val="20000"/>
              </a:spcBef>
              <a:spcAft>
                <a:spcPct val="0"/>
              </a:spcAft>
              <a:buClr>
                <a:schemeClr val="tx2"/>
              </a:buClr>
              <a:buChar char="–"/>
              <a:defRPr kumimoji="1" sz="2000">
                <a:solidFill>
                  <a:schemeClr val="tx1"/>
                </a:solidFill>
                <a:latin typeface="+mn-lt"/>
                <a:ea typeface="+mn-ea"/>
              </a:defRPr>
            </a:lvl6pPr>
            <a:lvl7pPr marL="2971800" indent="-228600" algn="l" rtl="0" fontAlgn="base">
              <a:spcBef>
                <a:spcPct val="20000"/>
              </a:spcBef>
              <a:spcAft>
                <a:spcPct val="0"/>
              </a:spcAft>
              <a:buClr>
                <a:schemeClr val="tx2"/>
              </a:buClr>
              <a:buChar char="–"/>
              <a:defRPr kumimoji="1" sz="2000">
                <a:solidFill>
                  <a:schemeClr val="tx1"/>
                </a:solidFill>
                <a:latin typeface="+mn-lt"/>
                <a:ea typeface="+mn-ea"/>
              </a:defRPr>
            </a:lvl7pPr>
            <a:lvl8pPr marL="3429000" indent="-228600" algn="l" rtl="0" fontAlgn="base">
              <a:spcBef>
                <a:spcPct val="20000"/>
              </a:spcBef>
              <a:spcAft>
                <a:spcPct val="0"/>
              </a:spcAft>
              <a:buClr>
                <a:schemeClr val="tx2"/>
              </a:buClr>
              <a:buChar char="–"/>
              <a:defRPr kumimoji="1" sz="2000">
                <a:solidFill>
                  <a:schemeClr val="tx1"/>
                </a:solidFill>
                <a:latin typeface="+mn-lt"/>
                <a:ea typeface="+mn-ea"/>
              </a:defRPr>
            </a:lvl8pPr>
            <a:lvl9pPr marL="3886200" indent="-228600" algn="l" rtl="0" fontAlgn="base">
              <a:spcBef>
                <a:spcPct val="20000"/>
              </a:spcBef>
              <a:spcAft>
                <a:spcPct val="0"/>
              </a:spcAft>
              <a:buClr>
                <a:schemeClr val="tx2"/>
              </a:buClr>
              <a:buChar char="–"/>
              <a:defRPr kumimoji="1" sz="2000">
                <a:solidFill>
                  <a:schemeClr val="tx1"/>
                </a:solidFill>
                <a:latin typeface="+mn-lt"/>
                <a:ea typeface="+mn-ea"/>
              </a:defRPr>
            </a:lvl9pPr>
          </a:lstStyle>
          <a:p>
            <a:pPr marL="0" indent="0" eaLnBrk="1" hangingPunct="1">
              <a:buNone/>
              <a:defRPr/>
            </a:pPr>
            <a:r>
              <a:rPr lang="ja-JP" altLang="en-US" kern="0" dirty="0" smtClean="0">
                <a:latin typeface="+mj-ea"/>
                <a:ea typeface="+mj-ea"/>
              </a:rPr>
              <a:t>「ブナシメジへの蛍光管破片混入による商品回収」</a:t>
            </a:r>
            <a:endParaRPr lang="en-US" altLang="ja-JP" kern="0" dirty="0" smtClean="0">
              <a:latin typeface="+mj-ea"/>
              <a:ea typeface="+mj-ea"/>
            </a:endParaRPr>
          </a:p>
          <a:p>
            <a:pPr marL="0" indent="0" algn="r" eaLnBrk="1" hangingPunct="1">
              <a:buNone/>
              <a:defRPr/>
            </a:pPr>
            <a:r>
              <a:rPr lang="en-US" altLang="ja-JP" sz="2000" kern="0" dirty="0">
                <a:latin typeface="+mj-ea"/>
              </a:rPr>
              <a:t>2016</a:t>
            </a:r>
            <a:r>
              <a:rPr lang="ja-JP" altLang="en-US" sz="2000" kern="0" dirty="0">
                <a:latin typeface="+mj-ea"/>
              </a:rPr>
              <a:t>年</a:t>
            </a:r>
            <a:r>
              <a:rPr lang="en-US" altLang="ja-JP" sz="2000" kern="0" dirty="0">
                <a:latin typeface="+mj-ea"/>
              </a:rPr>
              <a:t>8</a:t>
            </a:r>
            <a:r>
              <a:rPr lang="ja-JP" altLang="en-US" sz="2000" kern="0" dirty="0">
                <a:latin typeface="+mj-ea"/>
              </a:rPr>
              <a:t>月</a:t>
            </a:r>
            <a:r>
              <a:rPr lang="ja-JP" altLang="en-US" sz="2000" dirty="0">
                <a:latin typeface="+mj-ea"/>
              </a:rPr>
              <a:t>（ＪＡ全農長野とＪＡ上伊那／長野県）</a:t>
            </a:r>
            <a:r>
              <a:rPr lang="en-US" altLang="ja-JP" sz="2000" kern="0" dirty="0">
                <a:latin typeface="+mj-ea"/>
              </a:rPr>
              <a:t/>
            </a:r>
            <a:br>
              <a:rPr lang="en-US" altLang="ja-JP" sz="2000" kern="0" dirty="0">
                <a:latin typeface="+mj-ea"/>
              </a:rPr>
            </a:br>
            <a:endParaRPr lang="en-US" altLang="ja-JP" sz="2000" dirty="0" smtClean="0">
              <a:latin typeface="+mj-ea"/>
              <a:ea typeface="+mj-ea"/>
            </a:endParaRPr>
          </a:p>
          <a:p>
            <a:pPr marL="450850" indent="-450850" eaLnBrk="1" hangingPunct="1">
              <a:buNone/>
              <a:tabLst>
                <a:tab pos="450850" algn="l"/>
              </a:tabLst>
              <a:defRPr/>
            </a:pPr>
            <a:r>
              <a:rPr lang="ja-JP" altLang="en-US" dirty="0" smtClean="0">
                <a:latin typeface="+mj-ea"/>
                <a:ea typeface="+mj-ea"/>
              </a:rPr>
              <a:t>　・</a:t>
            </a:r>
            <a:r>
              <a:rPr lang="ja-JP" altLang="en-US" sz="2800" dirty="0" smtClean="0">
                <a:latin typeface="+mj-ea"/>
                <a:ea typeface="+mj-ea"/>
              </a:rPr>
              <a:t>ブナシメジ</a:t>
            </a:r>
            <a:r>
              <a:rPr lang="ja-JP" altLang="en-US" sz="2800" dirty="0">
                <a:latin typeface="+mj-ea"/>
                <a:ea typeface="+mj-ea"/>
              </a:rPr>
              <a:t>に蛍光管の破片が混入</a:t>
            </a:r>
            <a:r>
              <a:rPr lang="ja-JP" altLang="en-US" sz="2800" dirty="0" smtClean="0">
                <a:latin typeface="+mj-ea"/>
                <a:ea typeface="+mj-ea"/>
              </a:rPr>
              <a:t>した恐れ</a:t>
            </a:r>
            <a:endParaRPr lang="en-US" altLang="ja-JP" sz="2800" dirty="0" smtClean="0">
              <a:latin typeface="+mj-ea"/>
              <a:ea typeface="+mj-ea"/>
            </a:endParaRPr>
          </a:p>
          <a:p>
            <a:pPr marL="450850" indent="-450850" eaLnBrk="1" hangingPunct="1">
              <a:buNone/>
              <a:tabLst>
                <a:tab pos="450850" algn="l"/>
              </a:tabLst>
              <a:defRPr/>
            </a:pPr>
            <a:endParaRPr lang="en-US" altLang="ja-JP" sz="1800" dirty="0" smtClean="0">
              <a:latin typeface="+mj-ea"/>
              <a:ea typeface="+mj-ea"/>
            </a:endParaRPr>
          </a:p>
          <a:p>
            <a:pPr marL="450850" indent="-450850" eaLnBrk="1" hangingPunct="1">
              <a:buNone/>
              <a:tabLst>
                <a:tab pos="450850" algn="l"/>
              </a:tabLst>
              <a:defRPr/>
            </a:pPr>
            <a:r>
              <a:rPr lang="ja-JP" altLang="en-US" sz="2800" dirty="0" smtClean="0">
                <a:latin typeface="+mj-ea"/>
                <a:ea typeface="+mj-ea"/>
              </a:rPr>
              <a:t>　・首都圏</a:t>
            </a:r>
            <a:r>
              <a:rPr lang="ja-JP" altLang="en-US" sz="2800" dirty="0">
                <a:latin typeface="+mj-ea"/>
                <a:ea typeface="+mj-ea"/>
              </a:rPr>
              <a:t>や近畿</a:t>
            </a:r>
            <a:r>
              <a:rPr lang="ja-JP" altLang="en-US" sz="2800" dirty="0" smtClean="0">
                <a:latin typeface="+mj-ea"/>
                <a:ea typeface="+mj-ea"/>
              </a:rPr>
              <a:t>など１４</a:t>
            </a:r>
            <a:r>
              <a:rPr lang="ja-JP" altLang="en-US" sz="2800" dirty="0">
                <a:latin typeface="+mj-ea"/>
                <a:ea typeface="+mj-ea"/>
              </a:rPr>
              <a:t>都府県に出荷</a:t>
            </a:r>
            <a:r>
              <a:rPr lang="ja-JP" altLang="en-US" sz="2800" dirty="0" smtClean="0">
                <a:latin typeface="+mj-ea"/>
                <a:ea typeface="+mj-ea"/>
              </a:rPr>
              <a:t>した</a:t>
            </a:r>
            <a:r>
              <a:rPr lang="en-US" altLang="ja-JP" sz="2800" dirty="0" smtClean="0">
                <a:latin typeface="+mj-ea"/>
                <a:ea typeface="+mj-ea"/>
              </a:rPr>
              <a:t>18</a:t>
            </a:r>
            <a:r>
              <a:rPr lang="ja-JP" altLang="en-US" sz="2800" dirty="0" smtClean="0">
                <a:latin typeface="+mj-ea"/>
                <a:ea typeface="+mj-ea"/>
              </a:rPr>
              <a:t>万</a:t>
            </a:r>
            <a:r>
              <a:rPr lang="en-US" altLang="ja-JP" sz="2800" dirty="0" smtClean="0">
                <a:latin typeface="+mj-ea"/>
                <a:ea typeface="+mj-ea"/>
              </a:rPr>
              <a:t>5038</a:t>
            </a:r>
            <a:r>
              <a:rPr lang="ja-JP" altLang="en-US" sz="2800" dirty="0" smtClean="0">
                <a:latin typeface="+mj-ea"/>
                <a:ea typeface="+mj-ea"/>
              </a:rPr>
              <a:t>袋</a:t>
            </a:r>
            <a:r>
              <a:rPr lang="ja-JP" altLang="en-US" sz="2800" dirty="0">
                <a:latin typeface="+mj-ea"/>
                <a:ea typeface="+mj-ea"/>
              </a:rPr>
              <a:t>を自主</a:t>
            </a:r>
            <a:r>
              <a:rPr lang="ja-JP" altLang="en-US" sz="2800" dirty="0" smtClean="0">
                <a:latin typeface="+mj-ea"/>
                <a:ea typeface="+mj-ea"/>
              </a:rPr>
              <a:t>回収</a:t>
            </a:r>
            <a:endParaRPr lang="en-US" altLang="ja-JP" sz="2800" dirty="0" smtClean="0">
              <a:latin typeface="+mj-ea"/>
              <a:ea typeface="+mj-ea"/>
            </a:endParaRPr>
          </a:p>
          <a:p>
            <a:pPr marL="450850" indent="-450850" eaLnBrk="1" hangingPunct="1">
              <a:buNone/>
              <a:tabLst>
                <a:tab pos="450850" algn="l"/>
              </a:tabLst>
              <a:defRPr/>
            </a:pPr>
            <a:endParaRPr lang="en-US" altLang="ja-JP" sz="1800" dirty="0" smtClean="0">
              <a:latin typeface="+mj-ea"/>
              <a:ea typeface="+mj-ea"/>
            </a:endParaRPr>
          </a:p>
          <a:p>
            <a:pPr marL="450850" indent="-450850" eaLnBrk="1" hangingPunct="1">
              <a:buNone/>
              <a:tabLst>
                <a:tab pos="450850" algn="l"/>
              </a:tabLst>
              <a:defRPr/>
            </a:pPr>
            <a:r>
              <a:rPr lang="ja-JP" altLang="en-US" sz="2800" dirty="0" smtClean="0">
                <a:latin typeface="+mj-ea"/>
                <a:ea typeface="+mj-ea"/>
              </a:rPr>
              <a:t>　・ＪＡ</a:t>
            </a:r>
            <a:r>
              <a:rPr lang="ja-JP" altLang="en-US" sz="2800" dirty="0">
                <a:latin typeface="+mj-ea"/>
                <a:ea typeface="+mj-ea"/>
              </a:rPr>
              <a:t>上伊那の生産者１人</a:t>
            </a:r>
            <a:r>
              <a:rPr lang="ja-JP" altLang="en-US" sz="2800" dirty="0" smtClean="0">
                <a:latin typeface="+mj-ea"/>
                <a:ea typeface="+mj-ea"/>
              </a:rPr>
              <a:t>が</a:t>
            </a:r>
            <a:r>
              <a:rPr lang="en-US" altLang="ja-JP" sz="2800" dirty="0" smtClean="0">
                <a:latin typeface="+mj-ea"/>
                <a:ea typeface="+mj-ea"/>
              </a:rPr>
              <a:t>8</a:t>
            </a:r>
            <a:r>
              <a:rPr lang="ja-JP" altLang="en-US" sz="2800" dirty="0" smtClean="0">
                <a:latin typeface="+mj-ea"/>
                <a:ea typeface="+mj-ea"/>
              </a:rPr>
              <a:t>月</a:t>
            </a:r>
            <a:r>
              <a:rPr lang="en-US" altLang="ja-JP" sz="2800" dirty="0" smtClean="0">
                <a:latin typeface="+mj-ea"/>
                <a:ea typeface="+mj-ea"/>
              </a:rPr>
              <a:t>18</a:t>
            </a:r>
            <a:r>
              <a:rPr lang="ja-JP" altLang="en-US" sz="2800" dirty="0" smtClean="0">
                <a:latin typeface="+mj-ea"/>
                <a:ea typeface="+mj-ea"/>
              </a:rPr>
              <a:t>～</a:t>
            </a:r>
            <a:r>
              <a:rPr lang="en-US" altLang="ja-JP" sz="2800" dirty="0" smtClean="0">
                <a:latin typeface="+mj-ea"/>
                <a:ea typeface="+mj-ea"/>
              </a:rPr>
              <a:t>24</a:t>
            </a:r>
            <a:r>
              <a:rPr lang="ja-JP" altLang="en-US" sz="2800" dirty="0" smtClean="0">
                <a:latin typeface="+mj-ea"/>
                <a:ea typeface="+mj-ea"/>
              </a:rPr>
              <a:t>日</a:t>
            </a:r>
            <a:r>
              <a:rPr lang="ja-JP" altLang="en-US" sz="2800" dirty="0">
                <a:latin typeface="+mj-ea"/>
                <a:ea typeface="+mj-ea"/>
              </a:rPr>
              <a:t>に</a:t>
            </a:r>
            <a:r>
              <a:rPr lang="ja-JP" altLang="en-US" sz="2800" dirty="0" smtClean="0">
                <a:latin typeface="+mj-ea"/>
                <a:ea typeface="+mj-ea"/>
              </a:rPr>
              <a:t>出荷</a:t>
            </a:r>
            <a:endParaRPr lang="en-US" altLang="ja-JP" sz="2800" dirty="0" smtClean="0">
              <a:latin typeface="+mj-ea"/>
              <a:ea typeface="+mj-ea"/>
            </a:endParaRPr>
          </a:p>
          <a:p>
            <a:pPr marL="450850" indent="-450850" eaLnBrk="1" hangingPunct="1">
              <a:buNone/>
              <a:tabLst>
                <a:tab pos="450850" algn="l"/>
              </a:tabLst>
              <a:defRPr/>
            </a:pPr>
            <a:endParaRPr lang="en-US" altLang="ja-JP" sz="1800" dirty="0" smtClean="0">
              <a:latin typeface="+mj-ea"/>
              <a:ea typeface="+mj-ea"/>
            </a:endParaRPr>
          </a:p>
          <a:p>
            <a:pPr marL="450850" indent="-450850" eaLnBrk="1" hangingPunct="1">
              <a:buNone/>
              <a:tabLst>
                <a:tab pos="450850" algn="l"/>
              </a:tabLst>
              <a:defRPr/>
            </a:pPr>
            <a:r>
              <a:rPr lang="ja-JP" altLang="en-US" sz="2800" dirty="0" smtClean="0">
                <a:latin typeface="+mj-ea"/>
                <a:ea typeface="+mj-ea"/>
              </a:rPr>
              <a:t>　・栽培中</a:t>
            </a:r>
            <a:r>
              <a:rPr lang="ja-JP" altLang="en-US" sz="2800" dirty="0">
                <a:latin typeface="+mj-ea"/>
                <a:ea typeface="+mj-ea"/>
              </a:rPr>
              <a:t>に光を</a:t>
            </a:r>
            <a:r>
              <a:rPr lang="ja-JP" altLang="en-US" sz="2800" dirty="0" smtClean="0">
                <a:latin typeface="+mj-ea"/>
                <a:ea typeface="+mj-ea"/>
              </a:rPr>
              <a:t>当てる蛍光管</a:t>
            </a:r>
            <a:r>
              <a:rPr lang="ja-JP" altLang="en-US" sz="2800" dirty="0">
                <a:latin typeface="+mj-ea"/>
                <a:ea typeface="+mj-ea"/>
              </a:rPr>
              <a:t>（</a:t>
            </a:r>
            <a:r>
              <a:rPr lang="ja-JP" altLang="en-US" sz="2800" dirty="0" smtClean="0">
                <a:latin typeface="+mj-ea"/>
                <a:ea typeface="+mj-ea"/>
              </a:rPr>
              <a:t>直径</a:t>
            </a:r>
            <a:r>
              <a:rPr lang="en-US" altLang="ja-JP" sz="2800" dirty="0" smtClean="0">
                <a:latin typeface="+mj-ea"/>
                <a:ea typeface="+mj-ea"/>
              </a:rPr>
              <a:t>2</a:t>
            </a:r>
            <a:r>
              <a:rPr lang="ja-JP" altLang="en-US" sz="2800" dirty="0" smtClean="0">
                <a:latin typeface="+mj-ea"/>
                <a:ea typeface="+mj-ea"/>
              </a:rPr>
              <a:t>㎝、長さ</a:t>
            </a:r>
            <a:r>
              <a:rPr lang="en-US" altLang="ja-JP" sz="2800" dirty="0" smtClean="0">
                <a:latin typeface="+mj-ea"/>
                <a:ea typeface="+mj-ea"/>
              </a:rPr>
              <a:t>10</a:t>
            </a:r>
            <a:r>
              <a:rPr lang="ja-JP" altLang="en-US" sz="2800" dirty="0" smtClean="0">
                <a:latin typeface="+mj-ea"/>
                <a:ea typeface="+mj-ea"/>
              </a:rPr>
              <a:t>㎝）が割れブナシメジ</a:t>
            </a:r>
            <a:r>
              <a:rPr lang="ja-JP" altLang="en-US" sz="2800" dirty="0">
                <a:latin typeface="+mj-ea"/>
                <a:ea typeface="+mj-ea"/>
              </a:rPr>
              <a:t>の上に落ちているのを生産者が</a:t>
            </a:r>
            <a:r>
              <a:rPr lang="ja-JP" altLang="en-US" sz="2800" dirty="0" smtClean="0">
                <a:latin typeface="+mj-ea"/>
                <a:ea typeface="+mj-ea"/>
              </a:rPr>
              <a:t>見つけた</a:t>
            </a:r>
            <a:endParaRPr lang="en-US" altLang="ja-JP" sz="2800" dirty="0" smtClean="0">
              <a:latin typeface="+mj-ea"/>
              <a:ea typeface="+mj-ea"/>
            </a:endParaRPr>
          </a:p>
        </p:txBody>
      </p:sp>
    </p:spTree>
    <p:extLst>
      <p:ext uri="{BB962C8B-B14F-4D97-AF65-F5344CB8AC3E}">
        <p14:creationId xmlns:p14="http://schemas.microsoft.com/office/powerpoint/2010/main" val="1380603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48</a:t>
            </a:fld>
            <a:endParaRPr lang="en-US" altLang="ja-JP" dirty="0">
              <a:solidFill>
                <a:prstClr val="black"/>
              </a:solidFill>
            </a:endParaRPr>
          </a:p>
        </p:txBody>
      </p:sp>
      <p:sp>
        <p:nvSpPr>
          <p:cNvPr id="7" name="テキスト ボックス 6"/>
          <p:cNvSpPr txBox="1"/>
          <p:nvPr/>
        </p:nvSpPr>
        <p:spPr>
          <a:xfrm>
            <a:off x="778692" y="122294"/>
            <a:ext cx="2339102" cy="461665"/>
          </a:xfrm>
          <a:prstGeom prst="rect">
            <a:avLst/>
          </a:prstGeom>
          <a:noFill/>
        </p:spPr>
        <p:txBody>
          <a:bodyPr wrap="none" rtlCol="0">
            <a:spAutoFit/>
          </a:bodyPr>
          <a:lstStyle/>
          <a:p>
            <a:r>
              <a:rPr kumimoji="1" lang="ja-JP" altLang="en-US" sz="2400" dirty="0" smtClean="0"/>
              <a:t>異物混入の原因</a:t>
            </a:r>
            <a:endParaRPr kumimoji="1" lang="ja-JP" altLang="en-US" sz="2400" dirty="0"/>
          </a:p>
        </p:txBody>
      </p:sp>
      <p:pic>
        <p:nvPicPr>
          <p:cNvPr id="9" name="図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1355" y="912241"/>
            <a:ext cx="2171139" cy="2087800"/>
          </a:xfrm>
          <a:prstGeom prst="rect">
            <a:avLst/>
          </a:prstGeom>
        </p:spPr>
      </p:pic>
      <p:pic>
        <p:nvPicPr>
          <p:cNvPr id="10" name="図 9"/>
          <p:cNvPicPr>
            <a:picLocks noChangeAspect="1"/>
          </p:cNvPicPr>
          <p:nvPr/>
        </p:nvPicPr>
        <p:blipFill rotWithShape="1">
          <a:blip r:embed="rId3" cstate="print">
            <a:extLst>
              <a:ext uri="{28A0092B-C50C-407E-A947-70E740481C1C}">
                <a14:useLocalDpi xmlns:a14="http://schemas.microsoft.com/office/drawing/2010/main" val="0"/>
              </a:ext>
            </a:extLst>
          </a:blip>
          <a:srcRect r="7120"/>
          <a:stretch/>
        </p:blipFill>
        <p:spPr>
          <a:xfrm>
            <a:off x="164861" y="981996"/>
            <a:ext cx="3727650" cy="2317657"/>
          </a:xfrm>
          <a:prstGeom prst="rect">
            <a:avLst/>
          </a:prstGeom>
        </p:spPr>
      </p:pic>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0970" y="1097098"/>
            <a:ext cx="2247037" cy="1902943"/>
          </a:xfrm>
          <a:prstGeom prst="rect">
            <a:avLst/>
          </a:prstGeom>
        </p:spPr>
      </p:pic>
      <p:pic>
        <p:nvPicPr>
          <p:cNvPr id="12" name="図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3598" y="3951839"/>
            <a:ext cx="2513775" cy="1918800"/>
          </a:xfrm>
          <a:prstGeom prst="rect">
            <a:avLst/>
          </a:prstGeom>
        </p:spPr>
      </p:pic>
      <p:pic>
        <p:nvPicPr>
          <p:cNvPr id="13" name="図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135933">
            <a:off x="3074735" y="3067361"/>
            <a:ext cx="997200" cy="764400"/>
          </a:xfrm>
          <a:prstGeom prst="rect">
            <a:avLst/>
          </a:prstGeom>
        </p:spPr>
      </p:pic>
      <p:pic>
        <p:nvPicPr>
          <p:cNvPr id="14" name="図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194730">
            <a:off x="1313544" y="3017371"/>
            <a:ext cx="997200" cy="764400"/>
          </a:xfrm>
          <a:prstGeom prst="rect">
            <a:avLst/>
          </a:prstGeom>
        </p:spPr>
      </p:pic>
      <p:pic>
        <p:nvPicPr>
          <p:cNvPr id="15" name="図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2813823">
            <a:off x="4661999" y="3182442"/>
            <a:ext cx="997200" cy="764400"/>
          </a:xfrm>
          <a:prstGeom prst="rect">
            <a:avLst/>
          </a:prstGeom>
        </p:spPr>
      </p:pic>
      <p:pic>
        <p:nvPicPr>
          <p:cNvPr id="16" name="図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2813823">
            <a:off x="6396561" y="3043552"/>
            <a:ext cx="997200" cy="764400"/>
          </a:xfrm>
          <a:prstGeom prst="rect">
            <a:avLst/>
          </a:prstGeom>
        </p:spPr>
      </p:pic>
      <p:sp>
        <p:nvSpPr>
          <p:cNvPr id="17" name="テキスト ボックス 16"/>
          <p:cNvSpPr txBox="1"/>
          <p:nvPr/>
        </p:nvSpPr>
        <p:spPr>
          <a:xfrm>
            <a:off x="2155289" y="3186798"/>
            <a:ext cx="1217977" cy="369332"/>
          </a:xfrm>
          <a:prstGeom prst="rect">
            <a:avLst/>
          </a:prstGeom>
          <a:noFill/>
        </p:spPr>
        <p:txBody>
          <a:bodyPr wrap="square" rtlCol="0">
            <a:spAutoFit/>
          </a:bodyPr>
          <a:lstStyle/>
          <a:p>
            <a:pPr algn="ctr"/>
            <a:r>
              <a:rPr kumimoji="1" lang="ja-JP" altLang="en-US" dirty="0" smtClean="0"/>
              <a:t>硬質異物</a:t>
            </a:r>
            <a:endParaRPr kumimoji="1" lang="en-US" altLang="ja-JP" dirty="0" smtClean="0"/>
          </a:p>
        </p:txBody>
      </p:sp>
      <p:sp>
        <p:nvSpPr>
          <p:cNvPr id="18" name="テキスト ボックス 17"/>
          <p:cNvSpPr txBox="1"/>
          <p:nvPr/>
        </p:nvSpPr>
        <p:spPr>
          <a:xfrm>
            <a:off x="5484624" y="3175485"/>
            <a:ext cx="1086512" cy="369332"/>
          </a:xfrm>
          <a:prstGeom prst="rect">
            <a:avLst/>
          </a:prstGeom>
          <a:noFill/>
        </p:spPr>
        <p:txBody>
          <a:bodyPr wrap="square" rtlCol="0">
            <a:spAutoFit/>
          </a:bodyPr>
          <a:lstStyle/>
          <a:p>
            <a:pPr algn="ctr"/>
            <a:r>
              <a:rPr lang="ja-JP" altLang="en-US" dirty="0" smtClean="0"/>
              <a:t>虫・人毛</a:t>
            </a:r>
            <a:endParaRPr lang="en-US" altLang="ja-JP" dirty="0" smtClean="0"/>
          </a:p>
        </p:txBody>
      </p:sp>
      <p:pic>
        <p:nvPicPr>
          <p:cNvPr id="19" name="図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4516360">
            <a:off x="2914723" y="5275682"/>
            <a:ext cx="997200" cy="764400"/>
          </a:xfrm>
          <a:prstGeom prst="rect">
            <a:avLst/>
          </a:prstGeom>
        </p:spPr>
      </p:pic>
      <p:pic>
        <p:nvPicPr>
          <p:cNvPr id="20" name="図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063817">
            <a:off x="5288773" y="5110426"/>
            <a:ext cx="997200" cy="764400"/>
          </a:xfrm>
          <a:prstGeom prst="rect">
            <a:avLst/>
          </a:prstGeom>
        </p:spPr>
      </p:pic>
      <p:sp>
        <p:nvSpPr>
          <p:cNvPr id="21" name="テキスト ボックス 20"/>
          <p:cNvSpPr txBox="1"/>
          <p:nvPr/>
        </p:nvSpPr>
        <p:spPr>
          <a:xfrm>
            <a:off x="5484624" y="5806555"/>
            <a:ext cx="1372204" cy="369332"/>
          </a:xfrm>
          <a:prstGeom prst="rect">
            <a:avLst/>
          </a:prstGeom>
          <a:noFill/>
        </p:spPr>
        <p:txBody>
          <a:bodyPr wrap="square" rtlCol="0">
            <a:spAutoFit/>
          </a:bodyPr>
          <a:lstStyle/>
          <a:p>
            <a:pPr algn="ctr"/>
            <a:r>
              <a:rPr lang="ja-JP" altLang="en-US" dirty="0" smtClean="0"/>
              <a:t>品質低下</a:t>
            </a:r>
            <a:endParaRPr lang="en-US" altLang="ja-JP" dirty="0" smtClean="0"/>
          </a:p>
        </p:txBody>
      </p:sp>
      <p:sp>
        <p:nvSpPr>
          <p:cNvPr id="22" name="テキスト ボックス 21"/>
          <p:cNvSpPr txBox="1"/>
          <p:nvPr/>
        </p:nvSpPr>
        <p:spPr>
          <a:xfrm>
            <a:off x="2186549" y="5806555"/>
            <a:ext cx="1372204" cy="369332"/>
          </a:xfrm>
          <a:prstGeom prst="rect">
            <a:avLst/>
          </a:prstGeom>
          <a:noFill/>
        </p:spPr>
        <p:txBody>
          <a:bodyPr wrap="square" rtlCol="0">
            <a:spAutoFit/>
          </a:bodyPr>
          <a:lstStyle/>
          <a:p>
            <a:pPr algn="ctr"/>
            <a:r>
              <a:rPr lang="ja-JP" altLang="en-US" dirty="0" smtClean="0"/>
              <a:t>怪我</a:t>
            </a:r>
            <a:endParaRPr lang="en-US" altLang="ja-JP" dirty="0" smtClean="0"/>
          </a:p>
        </p:txBody>
      </p:sp>
    </p:spTree>
    <p:extLst>
      <p:ext uri="{BB962C8B-B14F-4D97-AF65-F5344CB8AC3E}">
        <p14:creationId xmlns:p14="http://schemas.microsoft.com/office/powerpoint/2010/main" val="167442983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lang="ja-JP" altLang="ja-JP" dirty="0"/>
              <a:t>農産物への残留農薬等での汚染（化学的危害要因）</a:t>
            </a:r>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49</a:t>
            </a:fld>
            <a:endParaRPr lang="en-US" altLang="ja-JP" dirty="0">
              <a:solidFill>
                <a:prstClr val="black"/>
              </a:solidFill>
            </a:endParaRPr>
          </a:p>
        </p:txBody>
      </p:sp>
      <p:cxnSp>
        <p:nvCxnSpPr>
          <p:cNvPr id="4" name="直線コネクタ 3"/>
          <p:cNvCxnSpPr/>
          <p:nvPr/>
        </p:nvCxnSpPr>
        <p:spPr>
          <a:xfrm>
            <a:off x="778692" y="971922"/>
            <a:ext cx="7490503" cy="10273"/>
          </a:xfrm>
          <a:prstGeom prst="line">
            <a:avLst/>
          </a:prstGeom>
          <a:ln w="57150"/>
        </p:spPr>
        <p:style>
          <a:lnRef idx="1">
            <a:schemeClr val="accent4"/>
          </a:lnRef>
          <a:fillRef idx="0">
            <a:schemeClr val="accent4"/>
          </a:fillRef>
          <a:effectRef idx="0">
            <a:schemeClr val="accent4"/>
          </a:effectRef>
          <a:fontRef idx="minor">
            <a:schemeClr val="tx1"/>
          </a:fontRef>
        </p:style>
      </p:cxnSp>
      <p:sp>
        <p:nvSpPr>
          <p:cNvPr id="5" name="正方形/長方形 4"/>
          <p:cNvSpPr/>
          <p:nvPr/>
        </p:nvSpPr>
        <p:spPr>
          <a:xfrm>
            <a:off x="778692" y="471964"/>
            <a:ext cx="6006395" cy="461665"/>
          </a:xfrm>
          <a:prstGeom prst="rect">
            <a:avLst/>
          </a:prstGeom>
        </p:spPr>
        <p:txBody>
          <a:bodyPr wrap="square">
            <a:spAutoFit/>
          </a:bodyPr>
          <a:lstStyle/>
          <a:p>
            <a:r>
              <a:rPr lang="ja-JP" altLang="en-US" sz="2400" dirty="0" smtClean="0"/>
              <a:t>残留農薬事故は産地全体に迷惑をかける！</a:t>
            </a:r>
            <a:endParaRPr lang="en-US" altLang="ja-JP" sz="2400" dirty="0"/>
          </a:p>
        </p:txBody>
      </p:sp>
      <p:sp>
        <p:nvSpPr>
          <p:cNvPr id="6" name="テキスト ボックス 5"/>
          <p:cNvSpPr txBox="1"/>
          <p:nvPr/>
        </p:nvSpPr>
        <p:spPr>
          <a:xfrm>
            <a:off x="1069676" y="1176882"/>
            <a:ext cx="4551311" cy="369332"/>
          </a:xfrm>
          <a:prstGeom prst="rect">
            <a:avLst/>
          </a:prstGeom>
          <a:noFill/>
        </p:spPr>
        <p:txBody>
          <a:bodyPr wrap="none" rtlCol="0">
            <a:spAutoFit/>
          </a:bodyPr>
          <a:lstStyle/>
          <a:p>
            <a:r>
              <a:rPr kumimoji="1" lang="en-US" altLang="ja-JP" dirty="0" smtClean="0"/>
              <a:t>2007</a:t>
            </a:r>
            <a:r>
              <a:rPr kumimoji="1" lang="ja-JP" altLang="en-US" dirty="0" smtClean="0"/>
              <a:t>年　</a:t>
            </a:r>
            <a:r>
              <a:rPr kumimoji="1" lang="en-US" altLang="ja-JP" dirty="0" smtClean="0"/>
              <a:t>JA</a:t>
            </a:r>
            <a:r>
              <a:rPr kumimoji="1" lang="ja-JP" altLang="en-US" dirty="0" smtClean="0"/>
              <a:t> かみつが　「とちおとめ」の事例</a:t>
            </a:r>
            <a:endParaRPr kumimoji="1" lang="ja-JP" altLang="en-US" dirty="0"/>
          </a:p>
        </p:txBody>
      </p:sp>
      <p:graphicFrame>
        <p:nvGraphicFramePr>
          <p:cNvPr id="7" name="図表 6"/>
          <p:cNvGraphicFramePr/>
          <p:nvPr>
            <p:extLst>
              <p:ext uri="{D42A27DB-BD31-4B8C-83A1-F6EECF244321}">
                <p14:modId xmlns:p14="http://schemas.microsoft.com/office/powerpoint/2010/main" val="3008939846"/>
              </p:ext>
            </p:extLst>
          </p:nvPr>
        </p:nvGraphicFramePr>
        <p:xfrm>
          <a:off x="871032" y="1546214"/>
          <a:ext cx="7653990" cy="44499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テキスト ボックス 7"/>
          <p:cNvSpPr txBox="1"/>
          <p:nvPr/>
        </p:nvSpPr>
        <p:spPr>
          <a:xfrm>
            <a:off x="1970999" y="5996193"/>
            <a:ext cx="5105886" cy="523220"/>
          </a:xfrm>
          <a:prstGeom prst="rect">
            <a:avLst/>
          </a:prstGeom>
          <a:noFill/>
        </p:spPr>
        <p:txBody>
          <a:bodyPr wrap="none" rtlCol="0">
            <a:spAutoFit/>
          </a:bodyPr>
          <a:lstStyle/>
          <a:p>
            <a:pPr algn="ctr"/>
            <a:r>
              <a:rPr kumimoji="1" lang="ja-JP" altLang="en-US" sz="2800" dirty="0" smtClean="0">
                <a:solidFill>
                  <a:srgbClr val="FF0000"/>
                </a:solidFill>
              </a:rPr>
              <a:t>産地をあげた管理体制が必要！</a:t>
            </a:r>
            <a:endParaRPr kumimoji="1" lang="ja-JP" altLang="en-US" sz="2800" dirty="0">
              <a:solidFill>
                <a:srgbClr val="FF0000"/>
              </a:solidFill>
            </a:endParaRPr>
          </a:p>
        </p:txBody>
      </p:sp>
    </p:spTree>
    <p:extLst>
      <p:ext uri="{BB962C8B-B14F-4D97-AF65-F5344CB8AC3E}">
        <p14:creationId xmlns:p14="http://schemas.microsoft.com/office/powerpoint/2010/main" val="268212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8E139ECF-24A6-424E-82D3-4AE17584648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graphicEl>
                                              <a:dgm id="{39D9DA19-584A-4706-A67A-B4F96142E65B}"/>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graphicEl>
                                              <a:dgm id="{622CF5AC-E101-430A-85F5-21475B10BC5B}"/>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graphicEl>
                                              <a:dgm id="{9E893984-4A53-43E0-A913-5AE5C6122F23}"/>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graphicEl>
                                              <a:dgm id="{CDD56436-3050-4BC4-B096-4645C3B4F505}"/>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pPr marL="0" indent="0">
              <a:buNone/>
            </a:pPr>
            <a:endParaRPr kumimoji="1" lang="en-US" altLang="ja-JP" dirty="0" smtClean="0"/>
          </a:p>
          <a:p>
            <a:pPr marL="0" indent="0">
              <a:buNone/>
            </a:pPr>
            <a:endParaRPr lang="en-US" altLang="ja-JP" dirty="0" smtClean="0"/>
          </a:p>
          <a:p>
            <a:pPr marL="0" indent="0">
              <a:buNone/>
            </a:pPr>
            <a:endParaRPr kumimoji="1" lang="en-US" altLang="ja-JP" dirty="0" smtClean="0"/>
          </a:p>
          <a:p>
            <a:pPr marL="0" indent="0">
              <a:buNone/>
            </a:pPr>
            <a:r>
              <a:rPr kumimoji="1" lang="ja-JP" altLang="en-US" dirty="0" smtClean="0"/>
              <a:t>考えてみよう</a:t>
            </a:r>
            <a:endParaRPr kumimoji="1" lang="en-US" altLang="ja-JP" dirty="0" smtClean="0"/>
          </a:p>
          <a:p>
            <a:pPr marL="0" indent="0">
              <a:buNone/>
            </a:pPr>
            <a:endParaRPr lang="en-US" altLang="ja-JP" dirty="0"/>
          </a:p>
          <a:p>
            <a:pPr marL="0" indent="0">
              <a:buNone/>
            </a:pPr>
            <a:r>
              <a:rPr kumimoji="1" lang="ja-JP" altLang="en-US" dirty="0" smtClean="0"/>
              <a:t>　　　　　　　　安全・安心な農産物とは？</a:t>
            </a:r>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5</a:t>
            </a:fld>
            <a:endParaRPr lang="en-US" altLang="ja-JP" dirty="0">
              <a:solidFill>
                <a:prstClr val="black"/>
              </a:solidFill>
            </a:endParaRPr>
          </a:p>
        </p:txBody>
      </p:sp>
      <p:sp>
        <p:nvSpPr>
          <p:cNvPr id="4" name="右矢印 3"/>
          <p:cNvSpPr/>
          <p:nvPr/>
        </p:nvSpPr>
        <p:spPr>
          <a:xfrm>
            <a:off x="2583543" y="5283200"/>
            <a:ext cx="696686" cy="7982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smtClean="0"/>
          </a:p>
        </p:txBody>
      </p:sp>
      <p:sp>
        <p:nvSpPr>
          <p:cNvPr id="5" name="テキスト ボックス 4"/>
          <p:cNvSpPr txBox="1"/>
          <p:nvPr/>
        </p:nvSpPr>
        <p:spPr>
          <a:xfrm>
            <a:off x="3614057" y="5283200"/>
            <a:ext cx="4383314" cy="646331"/>
          </a:xfrm>
          <a:prstGeom prst="rect">
            <a:avLst/>
          </a:prstGeom>
          <a:noFill/>
        </p:spPr>
        <p:txBody>
          <a:bodyPr wrap="square" rtlCol="0">
            <a:spAutoFit/>
          </a:bodyPr>
          <a:lstStyle/>
          <a:p>
            <a:r>
              <a:rPr kumimoji="1" lang="ja-JP" altLang="en-US" dirty="0" smtClean="0"/>
              <a:t>みなさん、それぞれで、</a:t>
            </a:r>
            <a:endParaRPr kumimoji="1" lang="en-US" altLang="ja-JP" dirty="0" smtClean="0"/>
          </a:p>
          <a:p>
            <a:r>
              <a:rPr kumimoji="1" lang="ja-JP" altLang="en-US" dirty="0" smtClean="0"/>
              <a:t>いろんな安全・安心を捉えている</a:t>
            </a:r>
            <a:endParaRPr kumimoji="1" lang="en-US" altLang="ja-JP" dirty="0" smtClean="0"/>
          </a:p>
        </p:txBody>
      </p:sp>
    </p:spTree>
    <p:extLst>
      <p:ext uri="{BB962C8B-B14F-4D97-AF65-F5344CB8AC3E}">
        <p14:creationId xmlns:p14="http://schemas.microsoft.com/office/powerpoint/2010/main" val="275174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50</a:t>
            </a:fld>
            <a:endParaRPr lang="en-US" altLang="ja-JP" dirty="0">
              <a:solidFill>
                <a:prstClr val="black"/>
              </a:solidFill>
            </a:endParaRPr>
          </a:p>
        </p:txBody>
      </p:sp>
      <p:pic>
        <p:nvPicPr>
          <p:cNvPr id="4" name="図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2729" y="1484555"/>
            <a:ext cx="8821271" cy="4970033"/>
          </a:xfrm>
          <a:prstGeom prst="rect">
            <a:avLst/>
          </a:prstGeom>
          <a:noFill/>
          <a:ln>
            <a:noFill/>
          </a:ln>
        </p:spPr>
      </p:pic>
      <p:sp>
        <p:nvSpPr>
          <p:cNvPr id="5" name="テキスト ボックス 4"/>
          <p:cNvSpPr txBox="1"/>
          <p:nvPr/>
        </p:nvSpPr>
        <p:spPr>
          <a:xfrm>
            <a:off x="430305" y="344245"/>
            <a:ext cx="8186570" cy="523220"/>
          </a:xfrm>
          <a:prstGeom prst="rect">
            <a:avLst/>
          </a:prstGeom>
          <a:noFill/>
        </p:spPr>
        <p:txBody>
          <a:bodyPr wrap="square" rtlCol="0">
            <a:spAutoFit/>
          </a:bodyPr>
          <a:lstStyle/>
          <a:p>
            <a:r>
              <a:rPr lang="ja-JP" altLang="ja-JP" sz="2800" dirty="0"/>
              <a:t>農場にある「化学製品」及び「カビの発生</a:t>
            </a:r>
            <a:r>
              <a:rPr lang="ja-JP" altLang="ja-JP" sz="2800" dirty="0" smtClean="0"/>
              <a:t>箇所</a:t>
            </a:r>
            <a:r>
              <a:rPr lang="ja-JP" altLang="en-US" sz="2800" dirty="0" smtClean="0"/>
              <a:t>」は？</a:t>
            </a:r>
            <a:endParaRPr kumimoji="1" lang="ja-JP" altLang="en-US" sz="2800" dirty="0"/>
          </a:p>
        </p:txBody>
      </p:sp>
    </p:spTree>
    <p:extLst>
      <p:ext uri="{BB962C8B-B14F-4D97-AF65-F5344CB8AC3E}">
        <p14:creationId xmlns:p14="http://schemas.microsoft.com/office/powerpoint/2010/main" val="353447728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51</a:t>
            </a:fld>
            <a:endParaRPr lang="en-US" altLang="ja-JP" dirty="0">
              <a:solidFill>
                <a:prstClr val="black"/>
              </a:solidFill>
            </a:endParaRPr>
          </a:p>
        </p:txBody>
      </p:sp>
      <p:sp>
        <p:nvSpPr>
          <p:cNvPr id="5" name="テキスト ボックス 4"/>
          <p:cNvSpPr txBox="1"/>
          <p:nvPr/>
        </p:nvSpPr>
        <p:spPr>
          <a:xfrm>
            <a:off x="430305" y="344245"/>
            <a:ext cx="8186570" cy="523220"/>
          </a:xfrm>
          <a:prstGeom prst="rect">
            <a:avLst/>
          </a:prstGeom>
          <a:noFill/>
        </p:spPr>
        <p:txBody>
          <a:bodyPr wrap="square" rtlCol="0">
            <a:spAutoFit/>
          </a:bodyPr>
          <a:lstStyle/>
          <a:p>
            <a:r>
              <a:rPr lang="ja-JP" altLang="ja-JP" sz="2800" dirty="0"/>
              <a:t>農場にある「化学製品」及び「カビの発生</a:t>
            </a:r>
            <a:r>
              <a:rPr lang="ja-JP" altLang="ja-JP" sz="2800" dirty="0" smtClean="0"/>
              <a:t>箇所</a:t>
            </a:r>
            <a:r>
              <a:rPr lang="ja-JP" altLang="en-US" sz="2800" dirty="0" smtClean="0"/>
              <a:t>」は？</a:t>
            </a:r>
            <a:endParaRPr kumimoji="1" lang="ja-JP" altLang="en-US" sz="2800" dirty="0"/>
          </a:p>
        </p:txBody>
      </p:sp>
      <p:graphicFrame>
        <p:nvGraphicFramePr>
          <p:cNvPr id="8" name="表 7"/>
          <p:cNvGraphicFramePr>
            <a:graphicFrameLocks noGrp="1"/>
          </p:cNvGraphicFramePr>
          <p:nvPr>
            <p:extLst>
              <p:ext uri="{D42A27DB-BD31-4B8C-83A1-F6EECF244321}">
                <p14:modId xmlns:p14="http://schemas.microsoft.com/office/powerpoint/2010/main" val="3313539836"/>
              </p:ext>
            </p:extLst>
          </p:nvPr>
        </p:nvGraphicFramePr>
        <p:xfrm>
          <a:off x="309748" y="1090957"/>
          <a:ext cx="8510402" cy="5234538"/>
        </p:xfrm>
        <a:graphic>
          <a:graphicData uri="http://schemas.openxmlformats.org/drawingml/2006/table">
            <a:tbl>
              <a:tblPr firstRow="1" firstCol="1" bandRow="1"/>
              <a:tblGrid>
                <a:gridCol w="1869985">
                  <a:extLst>
                    <a:ext uri="{9D8B030D-6E8A-4147-A177-3AD203B41FA5}">
                      <a16:colId xmlns:a16="http://schemas.microsoft.com/office/drawing/2014/main" xmlns="" val="342213377"/>
                    </a:ext>
                  </a:extLst>
                </a:gridCol>
                <a:gridCol w="6640417">
                  <a:extLst>
                    <a:ext uri="{9D8B030D-6E8A-4147-A177-3AD203B41FA5}">
                      <a16:colId xmlns:a16="http://schemas.microsoft.com/office/drawing/2014/main" xmlns="" val="3922314220"/>
                    </a:ext>
                  </a:extLst>
                </a:gridCol>
              </a:tblGrid>
              <a:tr h="694145">
                <a:tc>
                  <a:txBody>
                    <a:bodyPr/>
                    <a:lstStyle/>
                    <a:p>
                      <a:pPr algn="ctr" eaLnBrk="1" fontAlgn="auto" latinLnBrk="0" hangingPunct="1">
                        <a:spcAft>
                          <a:spcPts val="0"/>
                        </a:spcAft>
                      </a:pPr>
                      <a:r>
                        <a:rPr lang="ja-JP" sz="2000" kern="100" dirty="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農場の分類</a:t>
                      </a:r>
                      <a:endParaRPr lang="ja-JP" sz="20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fontAlgn="auto" latinLnBrk="0" hangingPunct="1">
                        <a:spcAft>
                          <a:spcPts val="0"/>
                        </a:spcAft>
                      </a:pPr>
                      <a:r>
                        <a:rPr lang="ja-JP" sz="2000" kern="10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農場にある「化学製品」及び「カビの発生箇所」</a:t>
                      </a:r>
                      <a:endParaRPr lang="ja-JP" sz="2000" kern="1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00091841"/>
                  </a:ext>
                </a:extLst>
              </a:tr>
              <a:tr h="694145">
                <a:tc>
                  <a:txBody>
                    <a:bodyPr/>
                    <a:lstStyle/>
                    <a:p>
                      <a:pPr algn="ctr" eaLnBrk="1" fontAlgn="auto" latinLnBrk="0" hangingPunct="1">
                        <a:spcAft>
                          <a:spcPts val="0"/>
                        </a:spcAft>
                      </a:pPr>
                      <a:r>
                        <a:rPr lang="ja-JP" sz="2000" kern="10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①圃場</a:t>
                      </a:r>
                      <a:endParaRPr lang="ja-JP" sz="2000" kern="1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eaLnBrk="1" fontAlgn="auto" latinLnBrk="0" hangingPunct="1">
                        <a:spcAft>
                          <a:spcPts val="0"/>
                        </a:spcAft>
                      </a:pPr>
                      <a:r>
                        <a:rPr lang="ja-JP" sz="2000" kern="10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　</a:t>
                      </a:r>
                      <a:endParaRPr lang="ja-JP" sz="2000" kern="1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43500951"/>
                  </a:ext>
                </a:extLst>
              </a:tr>
              <a:tr h="955872">
                <a:tc>
                  <a:txBody>
                    <a:bodyPr/>
                    <a:lstStyle/>
                    <a:p>
                      <a:pPr algn="ctr" eaLnBrk="1" fontAlgn="auto" latinLnBrk="0" hangingPunct="1">
                        <a:spcAft>
                          <a:spcPts val="0"/>
                        </a:spcAft>
                      </a:pPr>
                      <a:r>
                        <a:rPr lang="ja-JP" sz="2000" kern="10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②倉庫</a:t>
                      </a:r>
                      <a:endParaRPr lang="ja-JP" sz="2000" kern="1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eaLnBrk="1" fontAlgn="auto" latinLnBrk="0" hangingPunct="1">
                        <a:spcAft>
                          <a:spcPts val="0"/>
                        </a:spcAft>
                      </a:pPr>
                      <a:r>
                        <a:rPr lang="ja-JP" sz="2000" kern="10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　</a:t>
                      </a:r>
                      <a:endParaRPr lang="ja-JP" sz="2000" kern="1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p>
                      <a:pPr eaLnBrk="1" fontAlgn="auto" latinLnBrk="0" hangingPunct="1">
                        <a:spcAft>
                          <a:spcPts val="0"/>
                        </a:spcAft>
                      </a:pPr>
                      <a:r>
                        <a:rPr lang="en-US" sz="2000" kern="100">
                          <a:solidFill>
                            <a:srgbClr val="000000"/>
                          </a:solidFill>
                          <a:effectLst/>
                          <a:latin typeface="UD デジタル 教科書体 N-R" panose="02020400000000000000" pitchFamily="17" charset="-128"/>
                          <a:ea typeface="ＭＳ 明朝" panose="02020609040205080304" pitchFamily="17" charset="-128"/>
                          <a:cs typeface="ＭＳ Ｐゴシック" panose="020B0600070205080204" pitchFamily="50" charset="-128"/>
                        </a:rPr>
                        <a:t> </a:t>
                      </a:r>
                      <a:endParaRPr lang="ja-JP" sz="2000" kern="1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81072378"/>
                  </a:ext>
                </a:extLst>
              </a:tr>
              <a:tr h="1433809">
                <a:tc>
                  <a:txBody>
                    <a:bodyPr/>
                    <a:lstStyle/>
                    <a:p>
                      <a:pPr algn="ctr" eaLnBrk="1" fontAlgn="auto" latinLnBrk="0" hangingPunct="1">
                        <a:spcAft>
                          <a:spcPts val="0"/>
                        </a:spcAft>
                      </a:pPr>
                      <a:r>
                        <a:rPr lang="ja-JP" sz="2000" kern="10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③農産物取扱施設</a:t>
                      </a:r>
                      <a:endParaRPr lang="ja-JP" sz="2000" kern="1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eaLnBrk="1" fontAlgn="auto" latinLnBrk="0" hangingPunct="1">
                        <a:spcAft>
                          <a:spcPts val="0"/>
                        </a:spcAft>
                      </a:pPr>
                      <a:r>
                        <a:rPr lang="ja-JP" sz="2000" kern="10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　</a:t>
                      </a:r>
                      <a:endParaRPr lang="ja-JP" sz="2000" kern="1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p>
                      <a:pPr eaLnBrk="1" fontAlgn="auto" latinLnBrk="0" hangingPunct="1">
                        <a:spcAft>
                          <a:spcPts val="0"/>
                        </a:spcAft>
                      </a:pPr>
                      <a:r>
                        <a:rPr lang="en-US" sz="2000" kern="100">
                          <a:solidFill>
                            <a:srgbClr val="000000"/>
                          </a:solidFill>
                          <a:effectLst/>
                          <a:latin typeface="UD デジタル 教科書体 N-R" panose="02020400000000000000" pitchFamily="17" charset="-128"/>
                          <a:ea typeface="ＭＳ 明朝" panose="02020609040205080304" pitchFamily="17" charset="-128"/>
                          <a:cs typeface="ＭＳ Ｐゴシック" panose="020B0600070205080204" pitchFamily="50" charset="-128"/>
                        </a:rPr>
                        <a:t> </a:t>
                      </a:r>
                      <a:endParaRPr lang="ja-JP" sz="2000" kern="1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p>
                      <a:pPr eaLnBrk="1" fontAlgn="auto" latinLnBrk="0" hangingPunct="1">
                        <a:spcAft>
                          <a:spcPts val="0"/>
                        </a:spcAft>
                      </a:pPr>
                      <a:r>
                        <a:rPr lang="en-US" sz="2000" kern="100">
                          <a:solidFill>
                            <a:srgbClr val="000000"/>
                          </a:solidFill>
                          <a:effectLst/>
                          <a:latin typeface="UD デジタル 教科書体 N-R" panose="02020400000000000000" pitchFamily="17" charset="-128"/>
                          <a:ea typeface="ＭＳ 明朝" panose="02020609040205080304" pitchFamily="17" charset="-128"/>
                          <a:cs typeface="ＭＳ Ｐゴシック" panose="020B0600070205080204" pitchFamily="50" charset="-128"/>
                        </a:rPr>
                        <a:t> </a:t>
                      </a:r>
                      <a:endParaRPr lang="ja-JP" sz="2000" kern="1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86442231"/>
                  </a:ext>
                </a:extLst>
              </a:tr>
              <a:tr h="1456567">
                <a:tc>
                  <a:txBody>
                    <a:bodyPr/>
                    <a:lstStyle/>
                    <a:p>
                      <a:pPr algn="ctr" eaLnBrk="1" fontAlgn="auto" latinLnBrk="0" hangingPunct="1">
                        <a:spcAft>
                          <a:spcPts val="0"/>
                        </a:spcAft>
                      </a:pPr>
                      <a:r>
                        <a:rPr lang="ja-JP" sz="2000" kern="10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④その他</a:t>
                      </a:r>
                      <a:r>
                        <a:rPr lang="en-US" sz="2000" kern="10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
                      </a:r>
                      <a:br>
                        <a:rPr lang="en-US" sz="2000" kern="10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br>
                      <a:r>
                        <a:rPr lang="ja-JP" sz="1600" kern="10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（トイレ、ボイラー室など）</a:t>
                      </a:r>
                      <a:endParaRPr lang="ja-JP" sz="2000" kern="1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eaLnBrk="1" fontAlgn="auto" latinLnBrk="0" hangingPunct="1">
                        <a:spcAft>
                          <a:spcPts val="0"/>
                        </a:spcAft>
                      </a:pPr>
                      <a:r>
                        <a:rPr lang="en-US" sz="2000" kern="100" dirty="0">
                          <a:solidFill>
                            <a:srgbClr val="000000"/>
                          </a:solidFill>
                          <a:effectLst/>
                          <a:latin typeface="UD デジタル 教科書体 N-R" panose="02020400000000000000" pitchFamily="17" charset="-128"/>
                          <a:ea typeface="ＭＳ 明朝" panose="02020609040205080304" pitchFamily="17" charset="-128"/>
                          <a:cs typeface="ＭＳ Ｐゴシック" panose="020B0600070205080204" pitchFamily="50" charset="-128"/>
                        </a:rPr>
                        <a:t> </a:t>
                      </a:r>
                      <a:endParaRPr lang="ja-JP" sz="20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50473957"/>
                  </a:ext>
                </a:extLst>
              </a:tr>
            </a:tbl>
          </a:graphicData>
        </a:graphic>
      </p:graphicFrame>
    </p:spTree>
    <p:extLst>
      <p:ext uri="{BB962C8B-B14F-4D97-AF65-F5344CB8AC3E}">
        <p14:creationId xmlns:p14="http://schemas.microsoft.com/office/powerpoint/2010/main" val="304600296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52</a:t>
            </a:fld>
            <a:endParaRPr lang="en-US" altLang="ja-JP" dirty="0">
              <a:solidFill>
                <a:prstClr val="black"/>
              </a:solidFill>
            </a:endParaRPr>
          </a:p>
        </p:txBody>
      </p:sp>
      <p:sp>
        <p:nvSpPr>
          <p:cNvPr id="5" name="テキスト ボックス 4"/>
          <p:cNvSpPr txBox="1"/>
          <p:nvPr/>
        </p:nvSpPr>
        <p:spPr>
          <a:xfrm>
            <a:off x="430305" y="344245"/>
            <a:ext cx="8186570" cy="523220"/>
          </a:xfrm>
          <a:prstGeom prst="rect">
            <a:avLst/>
          </a:prstGeom>
          <a:noFill/>
        </p:spPr>
        <p:txBody>
          <a:bodyPr wrap="square" rtlCol="0">
            <a:spAutoFit/>
          </a:bodyPr>
          <a:lstStyle/>
          <a:p>
            <a:r>
              <a:rPr lang="ja-JP" altLang="ja-JP" sz="2800" dirty="0"/>
              <a:t>農場にある「化学製品」及び「カビの発生</a:t>
            </a:r>
            <a:r>
              <a:rPr lang="ja-JP" altLang="ja-JP" sz="2800" dirty="0" smtClean="0"/>
              <a:t>箇所</a:t>
            </a:r>
            <a:r>
              <a:rPr lang="ja-JP" altLang="en-US" sz="2800" dirty="0" smtClean="0"/>
              <a:t>」は？</a:t>
            </a:r>
            <a:endParaRPr kumimoji="1" lang="ja-JP" altLang="en-US" sz="2800" dirty="0"/>
          </a:p>
        </p:txBody>
      </p:sp>
      <p:graphicFrame>
        <p:nvGraphicFramePr>
          <p:cNvPr id="8" name="表 7"/>
          <p:cNvGraphicFramePr>
            <a:graphicFrameLocks noGrp="1"/>
          </p:cNvGraphicFramePr>
          <p:nvPr>
            <p:extLst>
              <p:ext uri="{D42A27DB-BD31-4B8C-83A1-F6EECF244321}">
                <p14:modId xmlns:p14="http://schemas.microsoft.com/office/powerpoint/2010/main" val="177647920"/>
              </p:ext>
            </p:extLst>
          </p:nvPr>
        </p:nvGraphicFramePr>
        <p:xfrm>
          <a:off x="309748" y="1090957"/>
          <a:ext cx="8510402" cy="5361282"/>
        </p:xfrm>
        <a:graphic>
          <a:graphicData uri="http://schemas.openxmlformats.org/drawingml/2006/table">
            <a:tbl>
              <a:tblPr firstRow="1" firstCol="1" bandRow="1"/>
              <a:tblGrid>
                <a:gridCol w="1869985">
                  <a:extLst>
                    <a:ext uri="{9D8B030D-6E8A-4147-A177-3AD203B41FA5}">
                      <a16:colId xmlns:a16="http://schemas.microsoft.com/office/drawing/2014/main" xmlns="" val="342213377"/>
                    </a:ext>
                  </a:extLst>
                </a:gridCol>
                <a:gridCol w="6640417">
                  <a:extLst>
                    <a:ext uri="{9D8B030D-6E8A-4147-A177-3AD203B41FA5}">
                      <a16:colId xmlns:a16="http://schemas.microsoft.com/office/drawing/2014/main" xmlns="" val="3922314220"/>
                    </a:ext>
                  </a:extLst>
                </a:gridCol>
              </a:tblGrid>
              <a:tr h="579378">
                <a:tc>
                  <a:txBody>
                    <a:bodyPr/>
                    <a:lstStyle/>
                    <a:p>
                      <a:pPr algn="ctr" eaLnBrk="1" fontAlgn="auto" latinLnBrk="0" hangingPunct="1">
                        <a:spcAft>
                          <a:spcPts val="0"/>
                        </a:spcAft>
                      </a:pPr>
                      <a:r>
                        <a:rPr lang="ja-JP" sz="2000" kern="100" dirty="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農場の分類</a:t>
                      </a:r>
                      <a:endParaRPr lang="ja-JP" sz="20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fontAlgn="auto" latinLnBrk="0" hangingPunct="1">
                        <a:spcAft>
                          <a:spcPts val="0"/>
                        </a:spcAft>
                      </a:pPr>
                      <a:r>
                        <a:rPr lang="ja-JP" sz="2000" kern="10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農場にある「化学製品」及び「カビの発生箇所」</a:t>
                      </a:r>
                      <a:endParaRPr lang="ja-JP" sz="2000" kern="1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00091841"/>
                  </a:ext>
                </a:extLst>
              </a:tr>
              <a:tr h="897421">
                <a:tc>
                  <a:txBody>
                    <a:bodyPr/>
                    <a:lstStyle/>
                    <a:p>
                      <a:pPr algn="ctr" eaLnBrk="1" fontAlgn="auto" latinLnBrk="0" hangingPunct="1">
                        <a:spcAft>
                          <a:spcPts val="0"/>
                        </a:spcAft>
                      </a:pPr>
                      <a:r>
                        <a:rPr lang="ja-JP" sz="2000" kern="100" dirty="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①圃場</a:t>
                      </a:r>
                      <a:endParaRPr lang="ja-JP" sz="20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eaLnBrk="1" fontAlgn="auto" latinLnBrk="0" hangingPunct="1">
                        <a:spcAft>
                          <a:spcPts val="0"/>
                        </a:spcAft>
                      </a:pPr>
                      <a:r>
                        <a:rPr lang="ja-JP" sz="1800" kern="100" dirty="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圃場で給油するための燃料携行缶</a:t>
                      </a:r>
                      <a:endPar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p>
                      <a:pPr eaLnBrk="1" fontAlgn="auto" latinLnBrk="0" hangingPunct="1">
                        <a:spcAft>
                          <a:spcPts val="0"/>
                        </a:spcAft>
                      </a:pPr>
                      <a:r>
                        <a:rPr lang="ja-JP" sz="1800" kern="100" dirty="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暖房機</a:t>
                      </a:r>
                      <a:endPar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p>
                      <a:pPr eaLnBrk="1" fontAlgn="auto" latinLnBrk="0" hangingPunct="1">
                        <a:spcAft>
                          <a:spcPts val="0"/>
                        </a:spcAft>
                      </a:pPr>
                      <a:r>
                        <a:rPr lang="ja-JP" sz="1800" kern="100" dirty="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暖房機の燃料タンク</a:t>
                      </a:r>
                      <a:endPar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p>
                      <a:pPr eaLnBrk="1" fontAlgn="auto" latinLnBrk="0" hangingPunct="1">
                        <a:spcAft>
                          <a:spcPts val="0"/>
                        </a:spcAft>
                      </a:pPr>
                      <a:r>
                        <a:rPr lang="ja-JP" sz="1800" kern="100" dirty="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循環扇などに使う機械油（オイル）</a:t>
                      </a:r>
                      <a:endPar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43500951"/>
                  </a:ext>
                </a:extLst>
              </a:tr>
              <a:tr h="797832">
                <a:tc>
                  <a:txBody>
                    <a:bodyPr/>
                    <a:lstStyle/>
                    <a:p>
                      <a:pPr algn="ctr" eaLnBrk="1" fontAlgn="auto" latinLnBrk="0" hangingPunct="1">
                        <a:spcAft>
                          <a:spcPts val="0"/>
                        </a:spcAft>
                      </a:pPr>
                      <a:r>
                        <a:rPr lang="ja-JP" sz="2000" kern="100" dirty="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②倉庫</a:t>
                      </a:r>
                      <a:endParaRPr lang="ja-JP" sz="20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eaLnBrk="1" fontAlgn="auto" latinLnBrk="0" hangingPunct="1">
                        <a:spcAft>
                          <a:spcPts val="0"/>
                        </a:spcAft>
                      </a:pPr>
                      <a:r>
                        <a:rPr lang="ja-JP" sz="1800" kern="100" dirty="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農薬</a:t>
                      </a:r>
                      <a:endPar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p>
                      <a:pPr eaLnBrk="1" fontAlgn="auto" latinLnBrk="0" hangingPunct="1">
                        <a:spcAft>
                          <a:spcPts val="0"/>
                        </a:spcAft>
                      </a:pPr>
                      <a:r>
                        <a:rPr lang="ja-JP" sz="1800" kern="100" dirty="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機械油（オイル）、燃料</a:t>
                      </a:r>
                      <a:endPar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p>
                      <a:pPr eaLnBrk="1" fontAlgn="auto" latinLnBrk="0" hangingPunct="1">
                        <a:spcAft>
                          <a:spcPts val="0"/>
                        </a:spcAft>
                      </a:pPr>
                      <a:r>
                        <a:rPr lang="ja-JP" sz="1800" kern="100" dirty="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トラクターなどの農業機械</a:t>
                      </a:r>
                      <a:endPar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81072378"/>
                  </a:ext>
                </a:extLst>
              </a:tr>
              <a:tr h="1346132">
                <a:tc>
                  <a:txBody>
                    <a:bodyPr/>
                    <a:lstStyle/>
                    <a:p>
                      <a:pPr algn="ctr" eaLnBrk="1" fontAlgn="auto" latinLnBrk="0" hangingPunct="1">
                        <a:spcAft>
                          <a:spcPts val="0"/>
                        </a:spcAft>
                      </a:pPr>
                      <a:r>
                        <a:rPr lang="ja-JP" sz="2000" kern="10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③農産物取扱施設</a:t>
                      </a:r>
                      <a:endParaRPr lang="ja-JP" sz="2000" kern="1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eaLnBrk="1" fontAlgn="auto" latinLnBrk="0" hangingPunct="1">
                        <a:spcAft>
                          <a:spcPts val="0"/>
                        </a:spcAft>
                      </a:pPr>
                      <a:r>
                        <a:rPr lang="ja-JP" sz="1800" kern="100" dirty="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手洗い用石鹸、消毒液</a:t>
                      </a:r>
                      <a:endPar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p>
                      <a:pPr eaLnBrk="1" fontAlgn="auto" latinLnBrk="0" hangingPunct="1">
                        <a:spcAft>
                          <a:spcPts val="0"/>
                        </a:spcAft>
                      </a:pPr>
                      <a:r>
                        <a:rPr lang="ja-JP" sz="1800" kern="100" dirty="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排水溝に残った野菜残渣（カビの発生箇所）</a:t>
                      </a:r>
                      <a:endPar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p>
                      <a:pPr eaLnBrk="1" fontAlgn="auto" latinLnBrk="0" hangingPunct="1">
                        <a:spcAft>
                          <a:spcPts val="0"/>
                        </a:spcAft>
                      </a:pPr>
                      <a:r>
                        <a:rPr lang="ja-JP" sz="1800" kern="100" dirty="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交換されていない掃除用モップ（カビの発生箇所）</a:t>
                      </a:r>
                      <a:endPar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p>
                      <a:pPr eaLnBrk="1" fontAlgn="auto" latinLnBrk="0" hangingPunct="1">
                        <a:spcAft>
                          <a:spcPts val="0"/>
                        </a:spcAft>
                      </a:pPr>
                      <a:r>
                        <a:rPr lang="ja-JP" sz="1800" kern="100" dirty="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冷蔵庫内の冷気の吹き出し口（カビの発生場所）</a:t>
                      </a:r>
                      <a:endPar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p>
                      <a:pPr eaLnBrk="1" fontAlgn="auto" latinLnBrk="0" hangingPunct="1">
                        <a:spcAft>
                          <a:spcPts val="0"/>
                        </a:spcAft>
                      </a:pPr>
                      <a:r>
                        <a:rPr lang="ja-JP" sz="1800" kern="100" dirty="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貯蔵している農産物（カビの発生場所）</a:t>
                      </a:r>
                      <a:endPar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p>
                      <a:pPr eaLnBrk="1" fontAlgn="auto" latinLnBrk="0" hangingPunct="1">
                        <a:spcAft>
                          <a:spcPts val="0"/>
                        </a:spcAft>
                      </a:pPr>
                      <a:r>
                        <a:rPr lang="ja-JP" sz="1800" kern="100" dirty="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外気と触れている窓ガラスの内側（カビの発生場所）</a:t>
                      </a:r>
                      <a:endPar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86442231"/>
                  </a:ext>
                </a:extLst>
              </a:tr>
              <a:tr h="1215744">
                <a:tc>
                  <a:txBody>
                    <a:bodyPr/>
                    <a:lstStyle/>
                    <a:p>
                      <a:pPr algn="ctr" eaLnBrk="1" fontAlgn="auto" latinLnBrk="0" hangingPunct="1">
                        <a:spcAft>
                          <a:spcPts val="0"/>
                        </a:spcAft>
                      </a:pPr>
                      <a:r>
                        <a:rPr lang="ja-JP" sz="2000" kern="10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④その他</a:t>
                      </a:r>
                      <a:r>
                        <a:rPr lang="en-US" sz="2000" kern="10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
                      </a:r>
                      <a:br>
                        <a:rPr lang="en-US" sz="2000" kern="10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br>
                      <a:r>
                        <a:rPr lang="ja-JP" sz="1600" kern="10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（トイレ、ボイラー室など）</a:t>
                      </a:r>
                      <a:endParaRPr lang="ja-JP" sz="2000" kern="1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eaLnBrk="1" fontAlgn="auto" latinLnBrk="0" hangingPunct="1">
                        <a:spcAft>
                          <a:spcPts val="0"/>
                        </a:spcAft>
                      </a:pPr>
                      <a:r>
                        <a:rPr lang="ja-JP" sz="1800" kern="100" dirty="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トイレ掃除用洗剤</a:t>
                      </a:r>
                      <a:endPar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p>
                      <a:pPr eaLnBrk="1" fontAlgn="auto" latinLnBrk="0" hangingPunct="1">
                        <a:spcAft>
                          <a:spcPts val="0"/>
                        </a:spcAft>
                      </a:pPr>
                      <a:r>
                        <a:rPr lang="ja-JP" sz="1800" kern="100" dirty="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手洗い用石鹸・消毒剤</a:t>
                      </a:r>
                      <a:endPar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p>
                      <a:pPr eaLnBrk="1" fontAlgn="auto" latinLnBrk="0" hangingPunct="1">
                        <a:spcAft>
                          <a:spcPts val="0"/>
                        </a:spcAft>
                      </a:pPr>
                      <a:r>
                        <a:rPr lang="ja-JP" sz="1800" kern="100" dirty="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交換されていない掃除用モップ（カビの発生箇所）</a:t>
                      </a:r>
                      <a:endPar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50473957"/>
                  </a:ext>
                </a:extLst>
              </a:tr>
            </a:tbl>
          </a:graphicData>
        </a:graphic>
      </p:graphicFrame>
    </p:spTree>
    <p:extLst>
      <p:ext uri="{BB962C8B-B14F-4D97-AF65-F5344CB8AC3E}">
        <p14:creationId xmlns:p14="http://schemas.microsoft.com/office/powerpoint/2010/main" val="81853752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smtClean="0"/>
              <a:t>残留農薬とドリフト</a:t>
            </a:r>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53</a:t>
            </a:fld>
            <a:endParaRPr lang="en-US" altLang="ja-JP" dirty="0">
              <a:solidFill>
                <a:prstClr val="black"/>
              </a:solidFill>
            </a:endParaRPr>
          </a:p>
        </p:txBody>
      </p:sp>
      <p:pic>
        <p:nvPicPr>
          <p:cNvPr id="4" name="図 3"/>
          <p:cNvPicPr/>
          <p:nvPr/>
        </p:nvPicPr>
        <p:blipFill>
          <a:blip r:embed="rId2">
            <a:extLst>
              <a:ext uri="{28A0092B-C50C-407E-A947-70E740481C1C}">
                <a14:useLocalDpi xmlns:a14="http://schemas.microsoft.com/office/drawing/2010/main" val="0"/>
              </a:ext>
            </a:extLst>
          </a:blip>
          <a:srcRect/>
          <a:stretch>
            <a:fillRect/>
          </a:stretch>
        </p:blipFill>
        <p:spPr bwMode="auto">
          <a:xfrm>
            <a:off x="518868" y="567784"/>
            <a:ext cx="6871636" cy="2336781"/>
          </a:xfrm>
          <a:prstGeom prst="rect">
            <a:avLst/>
          </a:prstGeom>
          <a:noFill/>
          <a:ln>
            <a:noFill/>
          </a:ln>
        </p:spPr>
      </p:pic>
      <p:pic>
        <p:nvPicPr>
          <p:cNvPr id="6" name="図 5"/>
          <p:cNvPicPr/>
          <p:nvPr/>
        </p:nvPicPr>
        <p:blipFill>
          <a:blip r:embed="rId3">
            <a:extLst>
              <a:ext uri="{28A0092B-C50C-407E-A947-70E740481C1C}">
                <a14:useLocalDpi xmlns:a14="http://schemas.microsoft.com/office/drawing/2010/main" val="0"/>
              </a:ext>
            </a:extLst>
          </a:blip>
          <a:stretch>
            <a:fillRect/>
          </a:stretch>
        </p:blipFill>
        <p:spPr>
          <a:xfrm>
            <a:off x="518868" y="3150422"/>
            <a:ext cx="4461923" cy="3540834"/>
          </a:xfrm>
          <a:prstGeom prst="rect">
            <a:avLst/>
          </a:prstGeom>
          <a:ln>
            <a:solidFill>
              <a:schemeClr val="tx1"/>
            </a:solidFill>
          </a:ln>
        </p:spPr>
      </p:pic>
      <p:sp>
        <p:nvSpPr>
          <p:cNvPr id="7" name="テキスト ボックス 6"/>
          <p:cNvSpPr txBox="1"/>
          <p:nvPr/>
        </p:nvSpPr>
        <p:spPr>
          <a:xfrm>
            <a:off x="5088367" y="3259567"/>
            <a:ext cx="3980329" cy="646331"/>
          </a:xfrm>
          <a:prstGeom prst="rect">
            <a:avLst/>
          </a:prstGeom>
          <a:noFill/>
        </p:spPr>
        <p:txBody>
          <a:bodyPr wrap="square" rtlCol="0">
            <a:spAutoFit/>
          </a:bodyPr>
          <a:lstStyle/>
          <a:p>
            <a:r>
              <a:rPr kumimoji="1" lang="ja-JP" altLang="en-US" dirty="0" smtClean="0"/>
              <a:t>ドリフト被害やドリフト加害を防ぐためには、どんな対策をとればいいだろう？</a:t>
            </a:r>
            <a:endParaRPr kumimoji="1" lang="ja-JP" altLang="en-US" dirty="0"/>
          </a:p>
        </p:txBody>
      </p:sp>
      <p:sp>
        <p:nvSpPr>
          <p:cNvPr id="8" name="雲形吹き出し 7"/>
          <p:cNvSpPr/>
          <p:nvPr/>
        </p:nvSpPr>
        <p:spPr>
          <a:xfrm>
            <a:off x="4797911" y="4044875"/>
            <a:ext cx="4346089" cy="2269864"/>
          </a:xfrm>
          <a:prstGeom prst="cloudCallout">
            <a:avLst>
              <a:gd name="adj1" fmla="val -58457"/>
              <a:gd name="adj2" fmla="val 21268"/>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26469619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smtClean="0"/>
              <a:t>ＧＡＰ認証農場の農薬保管庫に学ぶ</a:t>
            </a:r>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54</a:t>
            </a:fld>
            <a:endParaRPr lang="en-US" altLang="ja-JP" dirty="0">
              <a:solidFill>
                <a:prstClr val="black"/>
              </a:solidFill>
            </a:endParaRPr>
          </a:p>
        </p:txBody>
      </p:sp>
      <p:pic>
        <p:nvPicPr>
          <p:cNvPr id="4" name="図 3"/>
          <p:cNvPicPr/>
          <p:nvPr/>
        </p:nvPicPr>
        <p:blipFill>
          <a:blip r:embed="rId2" cstate="print">
            <a:extLst>
              <a:ext uri="{28A0092B-C50C-407E-A947-70E740481C1C}">
                <a14:useLocalDpi xmlns:a14="http://schemas.microsoft.com/office/drawing/2010/main" val="0"/>
              </a:ext>
            </a:extLst>
          </a:blip>
          <a:stretch>
            <a:fillRect/>
          </a:stretch>
        </p:blipFill>
        <p:spPr>
          <a:xfrm>
            <a:off x="652089" y="722078"/>
            <a:ext cx="7839822" cy="5413843"/>
          </a:xfrm>
          <a:prstGeom prst="rect">
            <a:avLst/>
          </a:prstGeom>
        </p:spPr>
      </p:pic>
    </p:spTree>
    <p:extLst>
      <p:ext uri="{BB962C8B-B14F-4D97-AF65-F5344CB8AC3E}">
        <p14:creationId xmlns:p14="http://schemas.microsoft.com/office/powerpoint/2010/main" val="33050699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55</a:t>
            </a:fld>
            <a:endParaRPr lang="en-US" altLang="ja-JP" dirty="0">
              <a:solidFill>
                <a:prstClr val="black"/>
              </a:solidFill>
            </a:endParaRP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088" y="351692"/>
            <a:ext cx="8850782" cy="6206489"/>
          </a:xfrm>
          <a:prstGeom prst="rect">
            <a:avLst/>
          </a:prstGeom>
        </p:spPr>
      </p:pic>
    </p:spTree>
    <p:extLst>
      <p:ext uri="{BB962C8B-B14F-4D97-AF65-F5344CB8AC3E}">
        <p14:creationId xmlns:p14="http://schemas.microsoft.com/office/powerpoint/2010/main" val="332363787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pPr marL="0" indent="0">
              <a:buNone/>
            </a:pPr>
            <a:r>
              <a:rPr kumimoji="1" lang="ja-JP" altLang="en-US" dirty="0" smtClean="0"/>
              <a:t>　解答例</a:t>
            </a:r>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56</a:t>
            </a:fld>
            <a:endParaRPr lang="en-US" altLang="ja-JP" dirty="0">
              <a:solidFill>
                <a:prstClr val="black"/>
              </a:solidFill>
            </a:endParaRPr>
          </a:p>
        </p:txBody>
      </p:sp>
      <p:grpSp>
        <p:nvGrpSpPr>
          <p:cNvPr id="4" name="グループ化 3"/>
          <p:cNvGrpSpPr/>
          <p:nvPr/>
        </p:nvGrpSpPr>
        <p:grpSpPr>
          <a:xfrm>
            <a:off x="1" y="744818"/>
            <a:ext cx="8982634" cy="5914166"/>
            <a:chOff x="0" y="0"/>
            <a:chExt cx="7207610" cy="5024646"/>
          </a:xfrm>
        </p:grpSpPr>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2281" y="1186249"/>
              <a:ext cx="4067175" cy="2861945"/>
            </a:xfrm>
            <a:prstGeom prst="rect">
              <a:avLst/>
            </a:prstGeom>
          </p:spPr>
        </p:pic>
        <p:sp>
          <p:nvSpPr>
            <p:cNvPr id="6" name="四角形吹き出し 4"/>
            <p:cNvSpPr/>
            <p:nvPr/>
          </p:nvSpPr>
          <p:spPr>
            <a:xfrm>
              <a:off x="107091" y="2290119"/>
              <a:ext cx="2146300" cy="2592705"/>
            </a:xfrm>
            <a:custGeom>
              <a:avLst/>
              <a:gdLst>
                <a:gd name="connsiteX0" fmla="*/ 0 w 2146300"/>
                <a:gd name="connsiteY0" fmla="*/ 0 h 566420"/>
                <a:gd name="connsiteX1" fmla="*/ 1252008 w 2146300"/>
                <a:gd name="connsiteY1" fmla="*/ 0 h 566420"/>
                <a:gd name="connsiteX2" fmla="*/ 1699419 w 2146300"/>
                <a:gd name="connsiteY2" fmla="*/ -2026470 h 566420"/>
                <a:gd name="connsiteX3" fmla="*/ 1788583 w 2146300"/>
                <a:gd name="connsiteY3" fmla="*/ 0 h 566420"/>
                <a:gd name="connsiteX4" fmla="*/ 2146300 w 2146300"/>
                <a:gd name="connsiteY4" fmla="*/ 0 h 566420"/>
                <a:gd name="connsiteX5" fmla="*/ 2146300 w 2146300"/>
                <a:gd name="connsiteY5" fmla="*/ 94403 h 566420"/>
                <a:gd name="connsiteX6" fmla="*/ 2146300 w 2146300"/>
                <a:gd name="connsiteY6" fmla="*/ 94403 h 566420"/>
                <a:gd name="connsiteX7" fmla="*/ 2146300 w 2146300"/>
                <a:gd name="connsiteY7" fmla="*/ 236008 h 566420"/>
                <a:gd name="connsiteX8" fmla="*/ 2146300 w 2146300"/>
                <a:gd name="connsiteY8" fmla="*/ 566420 h 566420"/>
                <a:gd name="connsiteX9" fmla="*/ 1788583 w 2146300"/>
                <a:gd name="connsiteY9" fmla="*/ 566420 h 566420"/>
                <a:gd name="connsiteX10" fmla="*/ 1252008 w 2146300"/>
                <a:gd name="connsiteY10" fmla="*/ 566420 h 566420"/>
                <a:gd name="connsiteX11" fmla="*/ 1252008 w 2146300"/>
                <a:gd name="connsiteY11" fmla="*/ 566420 h 566420"/>
                <a:gd name="connsiteX12" fmla="*/ 0 w 2146300"/>
                <a:gd name="connsiteY12" fmla="*/ 566420 h 566420"/>
                <a:gd name="connsiteX13" fmla="*/ 0 w 2146300"/>
                <a:gd name="connsiteY13" fmla="*/ 236008 h 566420"/>
                <a:gd name="connsiteX14" fmla="*/ 0 w 2146300"/>
                <a:gd name="connsiteY14" fmla="*/ 94403 h 566420"/>
                <a:gd name="connsiteX15" fmla="*/ 0 w 2146300"/>
                <a:gd name="connsiteY15" fmla="*/ 94403 h 566420"/>
                <a:gd name="connsiteX16" fmla="*/ 0 w 2146300"/>
                <a:gd name="connsiteY16" fmla="*/ 0 h 566420"/>
                <a:gd name="connsiteX0" fmla="*/ 0 w 2146300"/>
                <a:gd name="connsiteY0" fmla="*/ 2026470 h 2592890"/>
                <a:gd name="connsiteX1" fmla="*/ 1390554 w 2146300"/>
                <a:gd name="connsiteY1" fmla="*/ 2026470 h 2592890"/>
                <a:gd name="connsiteX2" fmla="*/ 1699419 w 2146300"/>
                <a:gd name="connsiteY2" fmla="*/ 0 h 2592890"/>
                <a:gd name="connsiteX3" fmla="*/ 1788583 w 2146300"/>
                <a:gd name="connsiteY3" fmla="*/ 2026470 h 2592890"/>
                <a:gd name="connsiteX4" fmla="*/ 2146300 w 2146300"/>
                <a:gd name="connsiteY4" fmla="*/ 2026470 h 2592890"/>
                <a:gd name="connsiteX5" fmla="*/ 2146300 w 2146300"/>
                <a:gd name="connsiteY5" fmla="*/ 2120873 h 2592890"/>
                <a:gd name="connsiteX6" fmla="*/ 2146300 w 2146300"/>
                <a:gd name="connsiteY6" fmla="*/ 2120873 h 2592890"/>
                <a:gd name="connsiteX7" fmla="*/ 2146300 w 2146300"/>
                <a:gd name="connsiteY7" fmla="*/ 2262478 h 2592890"/>
                <a:gd name="connsiteX8" fmla="*/ 2146300 w 2146300"/>
                <a:gd name="connsiteY8" fmla="*/ 2592890 h 2592890"/>
                <a:gd name="connsiteX9" fmla="*/ 1788583 w 2146300"/>
                <a:gd name="connsiteY9" fmla="*/ 2592890 h 2592890"/>
                <a:gd name="connsiteX10" fmla="*/ 1252008 w 2146300"/>
                <a:gd name="connsiteY10" fmla="*/ 2592890 h 2592890"/>
                <a:gd name="connsiteX11" fmla="*/ 1252008 w 2146300"/>
                <a:gd name="connsiteY11" fmla="*/ 2592890 h 2592890"/>
                <a:gd name="connsiteX12" fmla="*/ 0 w 2146300"/>
                <a:gd name="connsiteY12" fmla="*/ 2592890 h 2592890"/>
                <a:gd name="connsiteX13" fmla="*/ 0 w 2146300"/>
                <a:gd name="connsiteY13" fmla="*/ 2262478 h 2592890"/>
                <a:gd name="connsiteX14" fmla="*/ 0 w 2146300"/>
                <a:gd name="connsiteY14" fmla="*/ 2120873 h 2592890"/>
                <a:gd name="connsiteX15" fmla="*/ 0 w 2146300"/>
                <a:gd name="connsiteY15" fmla="*/ 2120873 h 2592890"/>
                <a:gd name="connsiteX16" fmla="*/ 0 w 2146300"/>
                <a:gd name="connsiteY16" fmla="*/ 2026470 h 2592890"/>
                <a:gd name="connsiteX0" fmla="*/ 0 w 2146300"/>
                <a:gd name="connsiteY0" fmla="*/ 2026470 h 2592890"/>
                <a:gd name="connsiteX1" fmla="*/ 1390554 w 2146300"/>
                <a:gd name="connsiteY1" fmla="*/ 2026470 h 2592890"/>
                <a:gd name="connsiteX2" fmla="*/ 1699419 w 2146300"/>
                <a:gd name="connsiteY2" fmla="*/ 0 h 2592890"/>
                <a:gd name="connsiteX3" fmla="*/ 1694372 w 2146300"/>
                <a:gd name="connsiteY3" fmla="*/ 2026470 h 2592890"/>
                <a:gd name="connsiteX4" fmla="*/ 2146300 w 2146300"/>
                <a:gd name="connsiteY4" fmla="*/ 2026470 h 2592890"/>
                <a:gd name="connsiteX5" fmla="*/ 2146300 w 2146300"/>
                <a:gd name="connsiteY5" fmla="*/ 2120873 h 2592890"/>
                <a:gd name="connsiteX6" fmla="*/ 2146300 w 2146300"/>
                <a:gd name="connsiteY6" fmla="*/ 2120873 h 2592890"/>
                <a:gd name="connsiteX7" fmla="*/ 2146300 w 2146300"/>
                <a:gd name="connsiteY7" fmla="*/ 2262478 h 2592890"/>
                <a:gd name="connsiteX8" fmla="*/ 2146300 w 2146300"/>
                <a:gd name="connsiteY8" fmla="*/ 2592890 h 2592890"/>
                <a:gd name="connsiteX9" fmla="*/ 1788583 w 2146300"/>
                <a:gd name="connsiteY9" fmla="*/ 2592890 h 2592890"/>
                <a:gd name="connsiteX10" fmla="*/ 1252008 w 2146300"/>
                <a:gd name="connsiteY10" fmla="*/ 2592890 h 2592890"/>
                <a:gd name="connsiteX11" fmla="*/ 1252008 w 2146300"/>
                <a:gd name="connsiteY11" fmla="*/ 2592890 h 2592890"/>
                <a:gd name="connsiteX12" fmla="*/ 0 w 2146300"/>
                <a:gd name="connsiteY12" fmla="*/ 2592890 h 2592890"/>
                <a:gd name="connsiteX13" fmla="*/ 0 w 2146300"/>
                <a:gd name="connsiteY13" fmla="*/ 2262478 h 2592890"/>
                <a:gd name="connsiteX14" fmla="*/ 0 w 2146300"/>
                <a:gd name="connsiteY14" fmla="*/ 2120873 h 2592890"/>
                <a:gd name="connsiteX15" fmla="*/ 0 w 2146300"/>
                <a:gd name="connsiteY15" fmla="*/ 2120873 h 2592890"/>
                <a:gd name="connsiteX16" fmla="*/ 0 w 2146300"/>
                <a:gd name="connsiteY16" fmla="*/ 2026470 h 2592890"/>
                <a:gd name="connsiteX0" fmla="*/ 0 w 2146300"/>
                <a:gd name="connsiteY0" fmla="*/ 2026470 h 2592890"/>
                <a:gd name="connsiteX1" fmla="*/ 1390554 w 2146300"/>
                <a:gd name="connsiteY1" fmla="*/ 2026470 h 2592890"/>
                <a:gd name="connsiteX2" fmla="*/ 1699419 w 2146300"/>
                <a:gd name="connsiteY2" fmla="*/ 0 h 2592890"/>
                <a:gd name="connsiteX3" fmla="*/ 1894505 w 2146300"/>
                <a:gd name="connsiteY3" fmla="*/ 2023018 h 2592890"/>
                <a:gd name="connsiteX4" fmla="*/ 2146300 w 2146300"/>
                <a:gd name="connsiteY4" fmla="*/ 2026470 h 2592890"/>
                <a:gd name="connsiteX5" fmla="*/ 2146300 w 2146300"/>
                <a:gd name="connsiteY5" fmla="*/ 2120873 h 2592890"/>
                <a:gd name="connsiteX6" fmla="*/ 2146300 w 2146300"/>
                <a:gd name="connsiteY6" fmla="*/ 2120873 h 2592890"/>
                <a:gd name="connsiteX7" fmla="*/ 2146300 w 2146300"/>
                <a:gd name="connsiteY7" fmla="*/ 2262478 h 2592890"/>
                <a:gd name="connsiteX8" fmla="*/ 2146300 w 2146300"/>
                <a:gd name="connsiteY8" fmla="*/ 2592890 h 2592890"/>
                <a:gd name="connsiteX9" fmla="*/ 1788583 w 2146300"/>
                <a:gd name="connsiteY9" fmla="*/ 2592890 h 2592890"/>
                <a:gd name="connsiteX10" fmla="*/ 1252008 w 2146300"/>
                <a:gd name="connsiteY10" fmla="*/ 2592890 h 2592890"/>
                <a:gd name="connsiteX11" fmla="*/ 1252008 w 2146300"/>
                <a:gd name="connsiteY11" fmla="*/ 2592890 h 2592890"/>
                <a:gd name="connsiteX12" fmla="*/ 0 w 2146300"/>
                <a:gd name="connsiteY12" fmla="*/ 2592890 h 2592890"/>
                <a:gd name="connsiteX13" fmla="*/ 0 w 2146300"/>
                <a:gd name="connsiteY13" fmla="*/ 2262478 h 2592890"/>
                <a:gd name="connsiteX14" fmla="*/ 0 w 2146300"/>
                <a:gd name="connsiteY14" fmla="*/ 2120873 h 2592890"/>
                <a:gd name="connsiteX15" fmla="*/ 0 w 2146300"/>
                <a:gd name="connsiteY15" fmla="*/ 2120873 h 2592890"/>
                <a:gd name="connsiteX16" fmla="*/ 0 w 2146300"/>
                <a:gd name="connsiteY16" fmla="*/ 2026470 h 2592890"/>
                <a:gd name="connsiteX0" fmla="*/ 0 w 2146300"/>
                <a:gd name="connsiteY0" fmla="*/ 2026470 h 2592890"/>
                <a:gd name="connsiteX1" fmla="*/ 1390554 w 2146300"/>
                <a:gd name="connsiteY1" fmla="*/ 2026470 h 2592890"/>
                <a:gd name="connsiteX2" fmla="*/ 1699419 w 2146300"/>
                <a:gd name="connsiteY2" fmla="*/ 0 h 2592890"/>
                <a:gd name="connsiteX3" fmla="*/ 1894505 w 2146300"/>
                <a:gd name="connsiteY3" fmla="*/ 2023018 h 2592890"/>
                <a:gd name="connsiteX4" fmla="*/ 2146300 w 2146300"/>
                <a:gd name="connsiteY4" fmla="*/ 2026470 h 2592890"/>
                <a:gd name="connsiteX5" fmla="*/ 2146300 w 2146300"/>
                <a:gd name="connsiteY5" fmla="*/ 2120873 h 2592890"/>
                <a:gd name="connsiteX6" fmla="*/ 2146300 w 2146300"/>
                <a:gd name="connsiteY6" fmla="*/ 2120873 h 2592890"/>
                <a:gd name="connsiteX7" fmla="*/ 2146300 w 2146300"/>
                <a:gd name="connsiteY7" fmla="*/ 2262478 h 2592890"/>
                <a:gd name="connsiteX8" fmla="*/ 2146300 w 2146300"/>
                <a:gd name="connsiteY8" fmla="*/ 2592890 h 2592890"/>
                <a:gd name="connsiteX9" fmla="*/ 1788583 w 2146300"/>
                <a:gd name="connsiteY9" fmla="*/ 2592890 h 2592890"/>
                <a:gd name="connsiteX10" fmla="*/ 1252008 w 2146300"/>
                <a:gd name="connsiteY10" fmla="*/ 2592890 h 2592890"/>
                <a:gd name="connsiteX11" fmla="*/ 1252008 w 2146300"/>
                <a:gd name="connsiteY11" fmla="*/ 2592890 h 2592890"/>
                <a:gd name="connsiteX12" fmla="*/ 0 w 2146300"/>
                <a:gd name="connsiteY12" fmla="*/ 2592890 h 2592890"/>
                <a:gd name="connsiteX13" fmla="*/ 0 w 2146300"/>
                <a:gd name="connsiteY13" fmla="*/ 2262478 h 2592890"/>
                <a:gd name="connsiteX14" fmla="*/ 0 w 2146300"/>
                <a:gd name="connsiteY14" fmla="*/ 2120873 h 2592890"/>
                <a:gd name="connsiteX15" fmla="*/ 0 w 2146300"/>
                <a:gd name="connsiteY15" fmla="*/ 2120873 h 2592890"/>
                <a:gd name="connsiteX16" fmla="*/ 0 w 2146300"/>
                <a:gd name="connsiteY16" fmla="*/ 2026470 h 2592890"/>
                <a:gd name="connsiteX0" fmla="*/ 0 w 2146300"/>
                <a:gd name="connsiteY0" fmla="*/ 2026470 h 2592890"/>
                <a:gd name="connsiteX1" fmla="*/ 1390554 w 2146300"/>
                <a:gd name="connsiteY1" fmla="*/ 2026470 h 2592890"/>
                <a:gd name="connsiteX2" fmla="*/ 1699419 w 2146300"/>
                <a:gd name="connsiteY2" fmla="*/ 0 h 2592890"/>
                <a:gd name="connsiteX3" fmla="*/ 1894505 w 2146300"/>
                <a:gd name="connsiteY3" fmla="*/ 2023018 h 2592890"/>
                <a:gd name="connsiteX4" fmla="*/ 2146300 w 2146300"/>
                <a:gd name="connsiteY4" fmla="*/ 2026470 h 2592890"/>
                <a:gd name="connsiteX5" fmla="*/ 2146300 w 2146300"/>
                <a:gd name="connsiteY5" fmla="*/ 2120873 h 2592890"/>
                <a:gd name="connsiteX6" fmla="*/ 2146300 w 2146300"/>
                <a:gd name="connsiteY6" fmla="*/ 2120873 h 2592890"/>
                <a:gd name="connsiteX7" fmla="*/ 2146300 w 2146300"/>
                <a:gd name="connsiteY7" fmla="*/ 2262478 h 2592890"/>
                <a:gd name="connsiteX8" fmla="*/ 2146300 w 2146300"/>
                <a:gd name="connsiteY8" fmla="*/ 2592890 h 2592890"/>
                <a:gd name="connsiteX9" fmla="*/ 1788583 w 2146300"/>
                <a:gd name="connsiteY9" fmla="*/ 2592890 h 2592890"/>
                <a:gd name="connsiteX10" fmla="*/ 1252008 w 2146300"/>
                <a:gd name="connsiteY10" fmla="*/ 2592890 h 2592890"/>
                <a:gd name="connsiteX11" fmla="*/ 1252008 w 2146300"/>
                <a:gd name="connsiteY11" fmla="*/ 2592890 h 2592890"/>
                <a:gd name="connsiteX12" fmla="*/ 0 w 2146300"/>
                <a:gd name="connsiteY12" fmla="*/ 2592890 h 2592890"/>
                <a:gd name="connsiteX13" fmla="*/ 0 w 2146300"/>
                <a:gd name="connsiteY13" fmla="*/ 2262478 h 2592890"/>
                <a:gd name="connsiteX14" fmla="*/ 0 w 2146300"/>
                <a:gd name="connsiteY14" fmla="*/ 2120873 h 2592890"/>
                <a:gd name="connsiteX15" fmla="*/ 0 w 2146300"/>
                <a:gd name="connsiteY15" fmla="*/ 2120873 h 2592890"/>
                <a:gd name="connsiteX16" fmla="*/ 0 w 2146300"/>
                <a:gd name="connsiteY16" fmla="*/ 2026470 h 2592890"/>
                <a:gd name="connsiteX0" fmla="*/ 0 w 2146300"/>
                <a:gd name="connsiteY0" fmla="*/ 2026470 h 2592890"/>
                <a:gd name="connsiteX1" fmla="*/ 1625193 w 2146300"/>
                <a:gd name="connsiteY1" fmla="*/ 2026470 h 2592890"/>
                <a:gd name="connsiteX2" fmla="*/ 1699419 w 2146300"/>
                <a:gd name="connsiteY2" fmla="*/ 0 h 2592890"/>
                <a:gd name="connsiteX3" fmla="*/ 1894505 w 2146300"/>
                <a:gd name="connsiteY3" fmla="*/ 2023018 h 2592890"/>
                <a:gd name="connsiteX4" fmla="*/ 2146300 w 2146300"/>
                <a:gd name="connsiteY4" fmla="*/ 2026470 h 2592890"/>
                <a:gd name="connsiteX5" fmla="*/ 2146300 w 2146300"/>
                <a:gd name="connsiteY5" fmla="*/ 2120873 h 2592890"/>
                <a:gd name="connsiteX6" fmla="*/ 2146300 w 2146300"/>
                <a:gd name="connsiteY6" fmla="*/ 2120873 h 2592890"/>
                <a:gd name="connsiteX7" fmla="*/ 2146300 w 2146300"/>
                <a:gd name="connsiteY7" fmla="*/ 2262478 h 2592890"/>
                <a:gd name="connsiteX8" fmla="*/ 2146300 w 2146300"/>
                <a:gd name="connsiteY8" fmla="*/ 2592890 h 2592890"/>
                <a:gd name="connsiteX9" fmla="*/ 1788583 w 2146300"/>
                <a:gd name="connsiteY9" fmla="*/ 2592890 h 2592890"/>
                <a:gd name="connsiteX10" fmla="*/ 1252008 w 2146300"/>
                <a:gd name="connsiteY10" fmla="*/ 2592890 h 2592890"/>
                <a:gd name="connsiteX11" fmla="*/ 1252008 w 2146300"/>
                <a:gd name="connsiteY11" fmla="*/ 2592890 h 2592890"/>
                <a:gd name="connsiteX12" fmla="*/ 0 w 2146300"/>
                <a:gd name="connsiteY12" fmla="*/ 2592890 h 2592890"/>
                <a:gd name="connsiteX13" fmla="*/ 0 w 2146300"/>
                <a:gd name="connsiteY13" fmla="*/ 2262478 h 2592890"/>
                <a:gd name="connsiteX14" fmla="*/ 0 w 2146300"/>
                <a:gd name="connsiteY14" fmla="*/ 2120873 h 2592890"/>
                <a:gd name="connsiteX15" fmla="*/ 0 w 2146300"/>
                <a:gd name="connsiteY15" fmla="*/ 2120873 h 2592890"/>
                <a:gd name="connsiteX16" fmla="*/ 0 w 2146300"/>
                <a:gd name="connsiteY16" fmla="*/ 2026470 h 259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46300" h="2592890">
                  <a:moveTo>
                    <a:pt x="0" y="2026470"/>
                  </a:moveTo>
                  <a:lnTo>
                    <a:pt x="1625193" y="2026470"/>
                  </a:lnTo>
                  <a:lnTo>
                    <a:pt x="1699419" y="0"/>
                  </a:lnTo>
                  <a:cubicBezTo>
                    <a:pt x="1752946" y="696195"/>
                    <a:pt x="1796121" y="1309569"/>
                    <a:pt x="1894505" y="2023018"/>
                  </a:cubicBezTo>
                  <a:lnTo>
                    <a:pt x="2146300" y="2026470"/>
                  </a:lnTo>
                  <a:lnTo>
                    <a:pt x="2146300" y="2120873"/>
                  </a:lnTo>
                  <a:lnTo>
                    <a:pt x="2146300" y="2120873"/>
                  </a:lnTo>
                  <a:lnTo>
                    <a:pt x="2146300" y="2262478"/>
                  </a:lnTo>
                  <a:lnTo>
                    <a:pt x="2146300" y="2592890"/>
                  </a:lnTo>
                  <a:lnTo>
                    <a:pt x="1788583" y="2592890"/>
                  </a:lnTo>
                  <a:lnTo>
                    <a:pt x="1252008" y="2592890"/>
                  </a:lnTo>
                  <a:lnTo>
                    <a:pt x="1252008" y="2592890"/>
                  </a:lnTo>
                  <a:lnTo>
                    <a:pt x="0" y="2592890"/>
                  </a:lnTo>
                  <a:lnTo>
                    <a:pt x="0" y="2262478"/>
                  </a:lnTo>
                  <a:lnTo>
                    <a:pt x="0" y="2120873"/>
                  </a:lnTo>
                  <a:lnTo>
                    <a:pt x="0" y="2120873"/>
                  </a:lnTo>
                  <a:lnTo>
                    <a:pt x="0" y="2026470"/>
                  </a:lnTo>
                  <a:close/>
                </a:path>
              </a:pathLst>
            </a:cu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eaLnBrk="0" latinLnBrk="1" hangingPunct="0">
                <a:spcAft>
                  <a:spcPts val="0"/>
                </a:spcAft>
              </a:pPr>
              <a:r>
                <a:rPr lang="en-US" sz="14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 </a:t>
              </a:r>
              <a:endParaRPr lang="ja-JP" sz="14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p:txBody>
        </p:sp>
        <p:sp>
          <p:nvSpPr>
            <p:cNvPr id="7" name="四角形吹き出し 6"/>
            <p:cNvSpPr/>
            <p:nvPr/>
          </p:nvSpPr>
          <p:spPr>
            <a:xfrm>
              <a:off x="2160018" y="4252948"/>
              <a:ext cx="2146300" cy="755015"/>
            </a:xfrm>
            <a:prstGeom prst="wedgeRectCallout">
              <a:avLst>
                <a:gd name="adj1" fmla="val -23148"/>
                <a:gd name="adj2" fmla="val -255215"/>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eaLnBrk="0" latinLnBrk="1" hangingPunct="0">
                <a:spcAft>
                  <a:spcPts val="0"/>
                </a:spcAft>
              </a:pPr>
              <a:r>
                <a:rPr lang="en-US" sz="1400" b="1">
                  <a:solidFill>
                    <a:srgbClr val="000000"/>
                  </a:solidFill>
                  <a:effectLst/>
                  <a:latin typeface="UD デジタル 教科書体 N-R" panose="02020400000000000000" pitchFamily="17" charset="-128"/>
                  <a:ea typeface="ＭＳ 明朝" panose="02020609040205080304" pitchFamily="17" charset="-128"/>
                  <a:cs typeface="ＭＳ 明朝" panose="02020609040205080304" pitchFamily="17" charset="-128"/>
                </a:rPr>
                <a:t>24.4.1 </a:t>
              </a:r>
              <a:r>
                <a:rPr lang="ja-JP" sz="1400" b="1">
                  <a:solidFill>
                    <a:srgbClr val="000000"/>
                  </a:solidFill>
                  <a:effectLst/>
                  <a:latin typeface="Times New Roman" panose="02020603050405020304" pitchFamily="18" charset="0"/>
                  <a:ea typeface="UD デジタル 教科書体 N-R" panose="02020400000000000000" pitchFamily="17" charset="-128"/>
                  <a:cs typeface="ＭＳ 明朝" panose="02020609040205080304" pitchFamily="17" charset="-128"/>
                </a:rPr>
                <a:t>②農薬管理の責任者が農薬保管庫の鍵を管理し、誤使用や盗難を防止している。</a:t>
              </a:r>
              <a:endParaRPr lang="ja-JP" sz="14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p:txBody>
        </p:sp>
        <p:sp>
          <p:nvSpPr>
            <p:cNvPr id="8" name="四角形吹き出し 7"/>
            <p:cNvSpPr/>
            <p:nvPr/>
          </p:nvSpPr>
          <p:spPr>
            <a:xfrm>
              <a:off x="3328086" y="16476"/>
              <a:ext cx="3647440" cy="755015"/>
            </a:xfrm>
            <a:prstGeom prst="wedgeRectCallout">
              <a:avLst>
                <a:gd name="adj1" fmla="val -46754"/>
                <a:gd name="adj2" fmla="val 116015"/>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629920" marR="12065" indent="-629920" eaLnBrk="1" latinLnBrk="1" hangingPunct="1">
                <a:spcAft>
                  <a:spcPts val="0"/>
                </a:spcAft>
              </a:pPr>
              <a:r>
                <a:rPr lang="en-US" sz="1400" b="1" dirty="0">
                  <a:solidFill>
                    <a:srgbClr val="000000"/>
                  </a:solidFill>
                  <a:effectLst/>
                  <a:latin typeface="UD デジタル 教科書体 N-R" panose="02020400000000000000" pitchFamily="17" charset="-128"/>
                  <a:ea typeface="ＭＳ 明朝" panose="02020609040205080304" pitchFamily="17" charset="-128"/>
                  <a:cs typeface="ＭＳ 明朝" panose="02020609040205080304" pitchFamily="17" charset="-128"/>
                </a:rPr>
                <a:t>24.4.1 </a:t>
              </a:r>
              <a:r>
                <a:rPr lang="ja-JP" sz="1400" b="1" dirty="0">
                  <a:solidFill>
                    <a:srgbClr val="000000"/>
                  </a:solidFill>
                  <a:effectLst/>
                  <a:latin typeface="Times New Roman" panose="02020603050405020304" pitchFamily="18" charset="0"/>
                  <a:ea typeface="UD デジタル 教科書体 N-R" panose="02020400000000000000" pitchFamily="17" charset="-128"/>
                  <a:cs typeface="ＭＳ 明朝" panose="02020609040205080304" pitchFamily="17" charset="-128"/>
                </a:rPr>
                <a:t>③農薬保管庫は強固であり、施錠されており、</a:t>
              </a:r>
              <a:endParaRPr lang="ja-JP" sz="14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p>
              <a:pPr marR="12065" eaLnBrk="1" latinLnBrk="1" hangingPunct="1">
                <a:spcAft>
                  <a:spcPts val="0"/>
                </a:spcAft>
              </a:pPr>
              <a:r>
                <a:rPr lang="ja-JP" sz="1400" b="1" dirty="0">
                  <a:solidFill>
                    <a:srgbClr val="000000"/>
                  </a:solidFill>
                  <a:effectLst/>
                  <a:latin typeface="Times New Roman" panose="02020603050405020304" pitchFamily="18" charset="0"/>
                  <a:ea typeface="UD デジタル 教科書体 N-R" panose="02020400000000000000" pitchFamily="17" charset="-128"/>
                  <a:cs typeface="ＭＳ 明朝" panose="02020609040205080304" pitchFamily="17" charset="-128"/>
                </a:rPr>
                <a:t>農薬管理の責任者の許可・指示なく農薬に</a:t>
              </a:r>
              <a:r>
                <a:rPr lang="ja-JP" sz="1400" b="1" dirty="0" smtClean="0">
                  <a:solidFill>
                    <a:srgbClr val="000000"/>
                  </a:solidFill>
                  <a:effectLst/>
                  <a:latin typeface="Times New Roman" panose="02020603050405020304" pitchFamily="18" charset="0"/>
                  <a:ea typeface="UD デジタル 教科書体 N-R" panose="02020400000000000000" pitchFamily="17" charset="-128"/>
                  <a:cs typeface="ＭＳ 明朝" panose="02020609040205080304" pitchFamily="17" charset="-128"/>
                </a:rPr>
                <a:t>触れることが</a:t>
              </a:r>
              <a:r>
                <a:rPr lang="ja-JP" sz="1400" b="1" dirty="0">
                  <a:solidFill>
                    <a:srgbClr val="000000"/>
                  </a:solidFill>
                  <a:effectLst/>
                  <a:latin typeface="Times New Roman" panose="02020603050405020304" pitchFamily="18" charset="0"/>
                  <a:ea typeface="UD デジタル 教科書体 N-R" panose="02020400000000000000" pitchFamily="17" charset="-128"/>
                  <a:cs typeface="ＭＳ 明朝" panose="02020609040205080304" pitchFamily="17" charset="-128"/>
                </a:rPr>
                <a:t>できないようになっている。</a:t>
              </a:r>
              <a:endParaRPr lang="ja-JP" sz="14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p>
              <a:pPr eaLnBrk="0" latinLnBrk="1" hangingPunct="0">
                <a:spcAft>
                  <a:spcPts val="0"/>
                </a:spcAft>
              </a:pPr>
              <a:r>
                <a:rPr lang="en-US" sz="14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 </a:t>
              </a:r>
              <a:endParaRPr lang="ja-JP" sz="14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p:txBody>
        </p:sp>
        <p:sp>
          <p:nvSpPr>
            <p:cNvPr id="9" name="四角形吹き出し 8"/>
            <p:cNvSpPr/>
            <p:nvPr/>
          </p:nvSpPr>
          <p:spPr>
            <a:xfrm>
              <a:off x="0" y="0"/>
              <a:ext cx="3249930" cy="814705"/>
            </a:xfrm>
            <a:prstGeom prst="wedgeRectCallout">
              <a:avLst>
                <a:gd name="adj1" fmla="val 17420"/>
                <a:gd name="adj2" fmla="val 115977"/>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eaLnBrk="0" latinLnBrk="1" hangingPunct="0">
                <a:spcAft>
                  <a:spcPts val="0"/>
                </a:spcAft>
              </a:pPr>
              <a:r>
                <a:rPr lang="en-US" sz="1400" b="1" dirty="0">
                  <a:solidFill>
                    <a:srgbClr val="000000"/>
                  </a:solidFill>
                  <a:effectLst/>
                  <a:latin typeface="UD デジタル 教科書体 N-R" panose="02020400000000000000" pitchFamily="17" charset="-128"/>
                  <a:ea typeface="ＭＳ 明朝" panose="02020609040205080304" pitchFamily="17" charset="-128"/>
                  <a:cs typeface="ＭＳ 明朝" panose="02020609040205080304" pitchFamily="17" charset="-128"/>
                </a:rPr>
                <a:t>24.4.1 </a:t>
              </a:r>
              <a:r>
                <a:rPr lang="ja-JP" sz="1400" b="1" dirty="0">
                  <a:solidFill>
                    <a:srgbClr val="000000"/>
                  </a:solidFill>
                  <a:effectLst/>
                  <a:latin typeface="Times New Roman" panose="02020603050405020304" pitchFamily="18" charset="0"/>
                  <a:ea typeface="UD デジタル 教科書体 N-R" panose="02020400000000000000" pitchFamily="17" charset="-128"/>
                  <a:cs typeface="ＭＳ 明朝" panose="02020609040205080304" pitchFamily="17" charset="-128"/>
                </a:rPr>
                <a:t>④毒物・劇物及び危険物は、それらを警告する表示がされており、他の農薬と明確に区別して保管している。</a:t>
              </a:r>
              <a:endParaRPr lang="ja-JP" sz="14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p:txBody>
        </p:sp>
        <p:sp>
          <p:nvSpPr>
            <p:cNvPr id="10" name="四角形吹き出し 9"/>
            <p:cNvSpPr/>
            <p:nvPr/>
          </p:nvSpPr>
          <p:spPr>
            <a:xfrm>
              <a:off x="82378" y="1070919"/>
              <a:ext cx="1152525" cy="884555"/>
            </a:xfrm>
            <a:prstGeom prst="wedgeRectCallout">
              <a:avLst>
                <a:gd name="adj1" fmla="val 102592"/>
                <a:gd name="adj2" fmla="val 5736"/>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eaLnBrk="0" latinLnBrk="1" hangingPunct="0">
                <a:spcAft>
                  <a:spcPts val="0"/>
                </a:spcAft>
              </a:pPr>
              <a:r>
                <a:rPr lang="en-US" sz="1400" b="1">
                  <a:solidFill>
                    <a:srgbClr val="000000"/>
                  </a:solidFill>
                  <a:effectLst/>
                  <a:latin typeface="UD デジタル 教科書体 N-R" panose="02020400000000000000" pitchFamily="17" charset="-128"/>
                  <a:ea typeface="ＭＳ 明朝" panose="02020609040205080304" pitchFamily="17" charset="-128"/>
                  <a:cs typeface="ＭＳ 明朝" panose="02020609040205080304" pitchFamily="17" charset="-128"/>
                </a:rPr>
                <a:t>24.4.3 </a:t>
              </a:r>
              <a:r>
                <a:rPr lang="ja-JP" sz="1400" b="1">
                  <a:solidFill>
                    <a:srgbClr val="000000"/>
                  </a:solidFill>
                  <a:effectLst/>
                  <a:latin typeface="Times New Roman" panose="02020603050405020304" pitchFamily="18" charset="0"/>
                  <a:ea typeface="UD デジタル 教科書体 N-R" panose="02020400000000000000" pitchFamily="17" charset="-128"/>
                  <a:cs typeface="ＭＳ 明朝" panose="02020609040205080304" pitchFamily="17" charset="-128"/>
                </a:rPr>
                <a:t>①使いかけの農薬は、封をしている。</a:t>
              </a:r>
              <a:endParaRPr lang="ja-JP" sz="14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p:txBody>
        </p:sp>
        <p:sp>
          <p:nvSpPr>
            <p:cNvPr id="11" name="四角形吹き出し 10"/>
            <p:cNvSpPr/>
            <p:nvPr/>
          </p:nvSpPr>
          <p:spPr>
            <a:xfrm>
              <a:off x="57663" y="2388973"/>
              <a:ext cx="1614616" cy="1481455"/>
            </a:xfrm>
            <a:prstGeom prst="wedgeRectCallout">
              <a:avLst>
                <a:gd name="adj1" fmla="val 67293"/>
                <a:gd name="adj2" fmla="val -89823"/>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eaLnBrk="0" latinLnBrk="1" hangingPunct="0">
                <a:spcAft>
                  <a:spcPts val="0"/>
                </a:spcAft>
              </a:pPr>
              <a:r>
                <a:rPr lang="en-US" sz="1400" b="1" dirty="0">
                  <a:solidFill>
                    <a:srgbClr val="000000"/>
                  </a:solidFill>
                  <a:effectLst/>
                  <a:latin typeface="UD デジタル 教科書体 N-R" panose="02020400000000000000" pitchFamily="17" charset="-128"/>
                  <a:ea typeface="ＭＳ 明朝" panose="02020609040205080304" pitchFamily="17" charset="-128"/>
                  <a:cs typeface="ＭＳ 明朝" panose="02020609040205080304" pitchFamily="17" charset="-128"/>
                </a:rPr>
                <a:t>24.4.3 </a:t>
              </a:r>
              <a:endParaRPr lang="ja-JP" sz="14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p>
              <a:pPr eaLnBrk="0" latinLnBrk="1" hangingPunct="0">
                <a:spcAft>
                  <a:spcPts val="0"/>
                </a:spcAft>
              </a:pPr>
              <a:r>
                <a:rPr lang="ja-JP" sz="1400" b="1" dirty="0">
                  <a:solidFill>
                    <a:srgbClr val="000000"/>
                  </a:solidFill>
                  <a:effectLst/>
                  <a:latin typeface="Times New Roman" panose="02020603050405020304" pitchFamily="18" charset="0"/>
                  <a:ea typeface="UD デジタル 教科書体 N-R" panose="02020400000000000000" pitchFamily="17" charset="-128"/>
                  <a:cs typeface="ＭＳ 明朝" panose="02020609040205080304" pitchFamily="17" charset="-128"/>
                </a:rPr>
                <a:t>②農薬の転倒、落下防止策を講じている。</a:t>
              </a:r>
              <a:endParaRPr lang="ja-JP" sz="14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p>
              <a:pPr eaLnBrk="0" latinLnBrk="1" hangingPunct="0">
                <a:spcAft>
                  <a:spcPts val="0"/>
                </a:spcAft>
              </a:pPr>
              <a:r>
                <a:rPr lang="ja-JP" sz="1400" b="1" dirty="0">
                  <a:solidFill>
                    <a:srgbClr val="000000"/>
                  </a:solidFill>
                  <a:effectLst/>
                  <a:latin typeface="Times New Roman" panose="02020603050405020304" pitchFamily="18" charset="0"/>
                  <a:ea typeface="UD デジタル 教科書体 N-R" panose="02020400000000000000" pitchFamily="17" charset="-128"/>
                  <a:cs typeface="ＭＳ 明朝" panose="02020609040205080304" pitchFamily="17" charset="-128"/>
                </a:rPr>
                <a:t>③農薬の流出対策を講じている</a:t>
              </a:r>
              <a:endParaRPr lang="ja-JP" sz="14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p:txBody>
        </p:sp>
        <p:sp>
          <p:nvSpPr>
            <p:cNvPr id="12" name="四角形吹き出し 12"/>
            <p:cNvSpPr/>
            <p:nvPr/>
          </p:nvSpPr>
          <p:spPr>
            <a:xfrm>
              <a:off x="2644346" y="2338073"/>
              <a:ext cx="3611791" cy="2686573"/>
            </a:xfrm>
            <a:custGeom>
              <a:avLst/>
              <a:gdLst>
                <a:gd name="connsiteX0" fmla="*/ 0 w 1918970"/>
                <a:gd name="connsiteY0" fmla="*/ 0 h 1000125"/>
                <a:gd name="connsiteX1" fmla="*/ 319828 w 1918970"/>
                <a:gd name="connsiteY1" fmla="*/ 0 h 1000125"/>
                <a:gd name="connsiteX2" fmla="*/ 319828 w 1918970"/>
                <a:gd name="connsiteY2" fmla="*/ 0 h 1000125"/>
                <a:gd name="connsiteX3" fmla="*/ 799571 w 1918970"/>
                <a:gd name="connsiteY3" fmla="*/ 0 h 1000125"/>
                <a:gd name="connsiteX4" fmla="*/ 1918970 w 1918970"/>
                <a:gd name="connsiteY4" fmla="*/ 0 h 1000125"/>
                <a:gd name="connsiteX5" fmla="*/ 1918970 w 1918970"/>
                <a:gd name="connsiteY5" fmla="*/ 166688 h 1000125"/>
                <a:gd name="connsiteX6" fmla="*/ 1918970 w 1918970"/>
                <a:gd name="connsiteY6" fmla="*/ 166688 h 1000125"/>
                <a:gd name="connsiteX7" fmla="*/ 1918970 w 1918970"/>
                <a:gd name="connsiteY7" fmla="*/ 416719 h 1000125"/>
                <a:gd name="connsiteX8" fmla="*/ 1918970 w 1918970"/>
                <a:gd name="connsiteY8" fmla="*/ 1000125 h 1000125"/>
                <a:gd name="connsiteX9" fmla="*/ 799571 w 1918970"/>
                <a:gd name="connsiteY9" fmla="*/ 1000125 h 1000125"/>
                <a:gd name="connsiteX10" fmla="*/ 319828 w 1918970"/>
                <a:gd name="connsiteY10" fmla="*/ 1000125 h 1000125"/>
                <a:gd name="connsiteX11" fmla="*/ 319828 w 1918970"/>
                <a:gd name="connsiteY11" fmla="*/ 1000125 h 1000125"/>
                <a:gd name="connsiteX12" fmla="*/ 0 w 1918970"/>
                <a:gd name="connsiteY12" fmla="*/ 1000125 h 1000125"/>
                <a:gd name="connsiteX13" fmla="*/ 0 w 1918970"/>
                <a:gd name="connsiteY13" fmla="*/ 416719 h 1000125"/>
                <a:gd name="connsiteX14" fmla="*/ -1140885 w 1918970"/>
                <a:gd name="connsiteY14" fmla="*/ -467248 h 1000125"/>
                <a:gd name="connsiteX15" fmla="*/ 0 w 1918970"/>
                <a:gd name="connsiteY15" fmla="*/ 166688 h 1000125"/>
                <a:gd name="connsiteX16" fmla="*/ 0 w 1918970"/>
                <a:gd name="connsiteY16" fmla="*/ 0 h 1000125"/>
                <a:gd name="connsiteX0" fmla="*/ 1692821 w 3611791"/>
                <a:gd name="connsiteY0" fmla="*/ 1686448 h 2686573"/>
                <a:gd name="connsiteX1" fmla="*/ 2012649 w 3611791"/>
                <a:gd name="connsiteY1" fmla="*/ 1686448 h 2686573"/>
                <a:gd name="connsiteX2" fmla="*/ 2012649 w 3611791"/>
                <a:gd name="connsiteY2" fmla="*/ 1686448 h 2686573"/>
                <a:gd name="connsiteX3" fmla="*/ 2492392 w 3611791"/>
                <a:gd name="connsiteY3" fmla="*/ 1686448 h 2686573"/>
                <a:gd name="connsiteX4" fmla="*/ 3611791 w 3611791"/>
                <a:gd name="connsiteY4" fmla="*/ 1686448 h 2686573"/>
                <a:gd name="connsiteX5" fmla="*/ 3611791 w 3611791"/>
                <a:gd name="connsiteY5" fmla="*/ 1853136 h 2686573"/>
                <a:gd name="connsiteX6" fmla="*/ 3611791 w 3611791"/>
                <a:gd name="connsiteY6" fmla="*/ 1853136 h 2686573"/>
                <a:gd name="connsiteX7" fmla="*/ 3611791 w 3611791"/>
                <a:gd name="connsiteY7" fmla="*/ 2103167 h 2686573"/>
                <a:gd name="connsiteX8" fmla="*/ 3611791 w 3611791"/>
                <a:gd name="connsiteY8" fmla="*/ 2686573 h 2686573"/>
                <a:gd name="connsiteX9" fmla="*/ 2492392 w 3611791"/>
                <a:gd name="connsiteY9" fmla="*/ 2686573 h 2686573"/>
                <a:gd name="connsiteX10" fmla="*/ 2012649 w 3611791"/>
                <a:gd name="connsiteY10" fmla="*/ 2686573 h 2686573"/>
                <a:gd name="connsiteX11" fmla="*/ 2012649 w 3611791"/>
                <a:gd name="connsiteY11" fmla="*/ 2686573 h 2686573"/>
                <a:gd name="connsiteX12" fmla="*/ 1692821 w 3611791"/>
                <a:gd name="connsiteY12" fmla="*/ 2686573 h 2686573"/>
                <a:gd name="connsiteX13" fmla="*/ 1692821 w 3611791"/>
                <a:gd name="connsiteY13" fmla="*/ 2103167 h 2686573"/>
                <a:gd name="connsiteX14" fmla="*/ 0 w 3611791"/>
                <a:gd name="connsiteY14" fmla="*/ 0 h 2686573"/>
                <a:gd name="connsiteX15" fmla="*/ 1692821 w 3611791"/>
                <a:gd name="connsiteY15" fmla="*/ 1853136 h 2686573"/>
                <a:gd name="connsiteX16" fmla="*/ 1692821 w 3611791"/>
                <a:gd name="connsiteY16" fmla="*/ 1686448 h 268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11791" h="2686573">
                  <a:moveTo>
                    <a:pt x="1692821" y="1686448"/>
                  </a:moveTo>
                  <a:lnTo>
                    <a:pt x="2012649" y="1686448"/>
                  </a:lnTo>
                  <a:lnTo>
                    <a:pt x="2012649" y="1686448"/>
                  </a:lnTo>
                  <a:lnTo>
                    <a:pt x="2492392" y="1686448"/>
                  </a:lnTo>
                  <a:lnTo>
                    <a:pt x="3611791" y="1686448"/>
                  </a:lnTo>
                  <a:lnTo>
                    <a:pt x="3611791" y="1853136"/>
                  </a:lnTo>
                  <a:lnTo>
                    <a:pt x="3611791" y="1853136"/>
                  </a:lnTo>
                  <a:lnTo>
                    <a:pt x="3611791" y="2103167"/>
                  </a:lnTo>
                  <a:lnTo>
                    <a:pt x="3611791" y="2686573"/>
                  </a:lnTo>
                  <a:lnTo>
                    <a:pt x="2492392" y="2686573"/>
                  </a:lnTo>
                  <a:lnTo>
                    <a:pt x="2012649" y="2686573"/>
                  </a:lnTo>
                  <a:lnTo>
                    <a:pt x="2012649" y="2686573"/>
                  </a:lnTo>
                  <a:lnTo>
                    <a:pt x="1692821" y="2686573"/>
                  </a:lnTo>
                  <a:lnTo>
                    <a:pt x="1692821" y="2103167"/>
                  </a:lnTo>
                  <a:lnTo>
                    <a:pt x="0" y="0"/>
                  </a:lnTo>
                  <a:lnTo>
                    <a:pt x="1692821" y="1853136"/>
                  </a:lnTo>
                  <a:lnTo>
                    <a:pt x="1692821" y="1686448"/>
                  </a:lnTo>
                  <a:close/>
                </a:path>
              </a:pathLst>
            </a:cu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eaLnBrk="0" latinLnBrk="1" hangingPunct="0">
                <a:spcAft>
                  <a:spcPts val="0"/>
                </a:spcAft>
              </a:pPr>
              <a:r>
                <a:rPr lang="en-US" sz="14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 </a:t>
              </a:r>
              <a:endParaRPr lang="ja-JP" sz="14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p:txBody>
        </p:sp>
        <p:sp>
          <p:nvSpPr>
            <p:cNvPr id="13" name="テキスト ボックス 14"/>
            <p:cNvSpPr txBox="1"/>
            <p:nvPr/>
          </p:nvSpPr>
          <p:spPr>
            <a:xfrm>
              <a:off x="247135" y="4349579"/>
              <a:ext cx="1912883" cy="51165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eaLnBrk="0" latinLnBrk="1" hangingPunct="0">
                <a:spcAft>
                  <a:spcPts val="0"/>
                </a:spcAft>
              </a:pPr>
              <a:r>
                <a:rPr lang="en-US" sz="1400" b="1">
                  <a:solidFill>
                    <a:srgbClr val="000000"/>
                  </a:solidFill>
                  <a:effectLst/>
                  <a:latin typeface="UD デジタル 教科書体 N-R" panose="02020400000000000000" pitchFamily="17" charset="-128"/>
                  <a:ea typeface="ＭＳ 明朝" panose="02020609040205080304" pitchFamily="17" charset="-128"/>
                  <a:cs typeface="ＭＳ 明朝" panose="02020609040205080304" pitchFamily="17" charset="-128"/>
                </a:rPr>
                <a:t>24.4.1 </a:t>
              </a:r>
              <a:r>
                <a:rPr lang="ja-JP" sz="1400" b="1">
                  <a:solidFill>
                    <a:srgbClr val="000000"/>
                  </a:solidFill>
                  <a:effectLst/>
                  <a:latin typeface="Times New Roman" panose="02020603050405020304" pitchFamily="18" charset="0"/>
                  <a:ea typeface="UD デジタル 教科書体 N-R" panose="02020400000000000000" pitchFamily="17" charset="-128"/>
                  <a:cs typeface="ＭＳ 明朝" panose="02020609040205080304" pitchFamily="17" charset="-128"/>
                </a:rPr>
                <a:t>①農薬を農薬保管庫外に放置していない。</a:t>
              </a:r>
              <a:endParaRPr lang="ja-JP" sz="14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p>
              <a:pPr eaLnBrk="0" latinLnBrk="1" hangingPunct="0">
                <a:spcAft>
                  <a:spcPts val="0"/>
                </a:spcAft>
              </a:pPr>
              <a:r>
                <a:rPr lang="en-US" sz="14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 </a:t>
              </a:r>
              <a:endParaRPr lang="ja-JP" sz="14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p:txBody>
        </p:sp>
        <p:sp>
          <p:nvSpPr>
            <p:cNvPr id="14" name="テキスト ボックス 15"/>
            <p:cNvSpPr txBox="1"/>
            <p:nvPr/>
          </p:nvSpPr>
          <p:spPr>
            <a:xfrm>
              <a:off x="4393174" y="4108004"/>
              <a:ext cx="1762897" cy="81554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12065" eaLnBrk="1" latinLnBrk="1" hangingPunct="1">
                <a:spcAft>
                  <a:spcPts val="0"/>
                </a:spcAft>
              </a:pPr>
              <a:r>
                <a:rPr lang="en-US" sz="1400" b="1">
                  <a:solidFill>
                    <a:srgbClr val="000000"/>
                  </a:solidFill>
                  <a:effectLst/>
                  <a:latin typeface="UD デジタル 教科書体 N-R" panose="02020400000000000000" pitchFamily="17" charset="-128"/>
                  <a:ea typeface="ＭＳ 明朝" panose="02020609040205080304" pitchFamily="17" charset="-128"/>
                  <a:cs typeface="ＭＳ 明朝" panose="02020609040205080304" pitchFamily="17" charset="-128"/>
                </a:rPr>
                <a:t>24.4.3 </a:t>
              </a:r>
              <a:r>
                <a:rPr lang="ja-JP" sz="1400" b="1">
                  <a:solidFill>
                    <a:srgbClr val="000000"/>
                  </a:solidFill>
                  <a:effectLst/>
                  <a:latin typeface="Times New Roman" panose="02020603050405020304" pitchFamily="18" charset="0"/>
                  <a:ea typeface="UD デジタル 教科書体 N-R" panose="02020400000000000000" pitchFamily="17" charset="-128"/>
                  <a:cs typeface="ＭＳ 明朝" panose="02020609040205080304" pitchFamily="17" charset="-128"/>
                </a:rPr>
                <a:t>④保管庫の棚が農薬を吸収・吸着しないような対策を講じている。</a:t>
              </a:r>
              <a:endParaRPr lang="ja-JP" sz="14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p>
              <a:pPr eaLnBrk="0" latinLnBrk="1" hangingPunct="0">
                <a:spcAft>
                  <a:spcPts val="0"/>
                </a:spcAft>
              </a:pPr>
              <a:r>
                <a:rPr lang="en-US" sz="14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 </a:t>
              </a:r>
              <a:endParaRPr lang="ja-JP" sz="14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p:txBody>
        </p:sp>
        <p:sp>
          <p:nvSpPr>
            <p:cNvPr id="15" name="四角形吹き出し 14"/>
            <p:cNvSpPr/>
            <p:nvPr/>
          </p:nvSpPr>
          <p:spPr>
            <a:xfrm>
              <a:off x="6013621" y="2767914"/>
              <a:ext cx="1152525" cy="1416908"/>
            </a:xfrm>
            <a:prstGeom prst="wedgeRectCallout">
              <a:avLst>
                <a:gd name="adj1" fmla="val -201897"/>
                <a:gd name="adj2" fmla="val -100431"/>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eaLnBrk="0" latinLnBrk="1" hangingPunct="0">
                <a:spcAft>
                  <a:spcPts val="0"/>
                </a:spcAft>
              </a:pPr>
              <a:r>
                <a:rPr lang="en-US" sz="1400" b="1" dirty="0">
                  <a:solidFill>
                    <a:srgbClr val="000000"/>
                  </a:solidFill>
                  <a:effectLst/>
                  <a:latin typeface="UD デジタル 教科書体 N-R" panose="02020400000000000000" pitchFamily="17" charset="-128"/>
                  <a:ea typeface="ＭＳ 明朝" panose="02020609040205080304" pitchFamily="17" charset="-128"/>
                  <a:cs typeface="ＭＳ 明朝" panose="02020609040205080304" pitchFamily="17" charset="-128"/>
                </a:rPr>
                <a:t>24.4.3 </a:t>
              </a:r>
              <a:r>
                <a:rPr lang="ja-JP" sz="1400" b="1" dirty="0">
                  <a:solidFill>
                    <a:srgbClr val="000000"/>
                  </a:solidFill>
                  <a:effectLst/>
                  <a:latin typeface="Times New Roman" panose="02020603050405020304" pitchFamily="18" charset="0"/>
                  <a:ea typeface="UD デジタル 教科書体 N-R" panose="02020400000000000000" pitchFamily="17" charset="-128"/>
                  <a:cs typeface="ＭＳ 明朝" panose="02020609040205080304" pitchFamily="17" charset="-128"/>
                </a:rPr>
                <a:t>⑤農薬漏れに備えて、こぼれた農薬を処理するための農薬専用の道具がある。</a:t>
              </a:r>
              <a:endParaRPr lang="ja-JP" sz="14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p:txBody>
        </p:sp>
        <p:sp>
          <p:nvSpPr>
            <p:cNvPr id="16" name="四角形吹き出し 15"/>
            <p:cNvSpPr/>
            <p:nvPr/>
          </p:nvSpPr>
          <p:spPr>
            <a:xfrm>
              <a:off x="5923005" y="1005017"/>
              <a:ext cx="1284605" cy="1243330"/>
            </a:xfrm>
            <a:prstGeom prst="wedgeRectCallout">
              <a:avLst>
                <a:gd name="adj1" fmla="val -65397"/>
                <a:gd name="adj2" fmla="val -25127"/>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eaLnBrk="0" latinLnBrk="1" hangingPunct="0">
                <a:spcAft>
                  <a:spcPts val="0"/>
                </a:spcAft>
              </a:pPr>
              <a:r>
                <a:rPr lang="en-US" sz="1400" b="1">
                  <a:solidFill>
                    <a:srgbClr val="000000"/>
                  </a:solidFill>
                  <a:effectLst/>
                  <a:latin typeface="UD デジタル 教科書体 N-R" panose="02020400000000000000" pitchFamily="17" charset="-128"/>
                  <a:ea typeface="ＭＳ 明朝" panose="02020609040205080304" pitchFamily="17" charset="-128"/>
                  <a:cs typeface="ＭＳ 明朝" panose="02020609040205080304" pitchFamily="17" charset="-128"/>
                </a:rPr>
                <a:t>24.4.3 </a:t>
              </a:r>
              <a:r>
                <a:rPr lang="ja-JP" sz="1400" b="1">
                  <a:solidFill>
                    <a:srgbClr val="000000"/>
                  </a:solidFill>
                  <a:effectLst/>
                  <a:latin typeface="Times New Roman" panose="02020603050405020304" pitchFamily="18" charset="0"/>
                  <a:ea typeface="UD デジタル 教科書体 N-R" panose="02020400000000000000" pitchFamily="17" charset="-128"/>
                  <a:cs typeface="ＭＳ 明朝" panose="02020609040205080304" pitchFamily="17" charset="-128"/>
                </a:rPr>
                <a:t>⑥農薬が農産物や他の資材に付着しない対策を講じている。</a:t>
              </a:r>
              <a:endParaRPr lang="ja-JP" sz="14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p:txBody>
        </p:sp>
      </p:grpSp>
    </p:spTree>
    <p:extLst>
      <p:ext uri="{BB962C8B-B14F-4D97-AF65-F5344CB8AC3E}">
        <p14:creationId xmlns:p14="http://schemas.microsoft.com/office/powerpoint/2010/main" val="314988434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0" y="1108038"/>
            <a:ext cx="9144000" cy="5749962"/>
          </a:xfrm>
        </p:spPr>
        <p:txBody>
          <a:bodyPr/>
          <a:lstStyle/>
          <a:p>
            <a:pPr marL="0" indent="0">
              <a:buNone/>
            </a:pPr>
            <a:r>
              <a:rPr lang="ja-JP" altLang="ja-JP" sz="9600" dirty="0" smtClean="0"/>
              <a:t>工程</a:t>
            </a:r>
            <a:r>
              <a:rPr lang="ja-JP" altLang="ja-JP" sz="9600" dirty="0"/>
              <a:t>別</a:t>
            </a:r>
            <a:r>
              <a:rPr lang="ja-JP" altLang="ja-JP" sz="8000" dirty="0"/>
              <a:t>に</a:t>
            </a:r>
            <a:r>
              <a:rPr lang="ja-JP" altLang="ja-JP" sz="8000" dirty="0" smtClean="0"/>
              <a:t>みる</a:t>
            </a:r>
            <a:endParaRPr lang="en-US" altLang="ja-JP" sz="8000" dirty="0" smtClean="0"/>
          </a:p>
          <a:p>
            <a:pPr marL="0" indent="0">
              <a:buNone/>
            </a:pPr>
            <a:r>
              <a:rPr lang="ja-JP" altLang="ja-JP" sz="9600" dirty="0" smtClean="0"/>
              <a:t>食品</a:t>
            </a:r>
            <a:r>
              <a:rPr lang="ja-JP" altLang="ja-JP" sz="9600" dirty="0"/>
              <a:t>安全</a:t>
            </a:r>
            <a:r>
              <a:rPr lang="ja-JP" altLang="ja-JP" sz="8000" dirty="0"/>
              <a:t>に</a:t>
            </a:r>
            <a:r>
              <a:rPr lang="ja-JP" altLang="ja-JP" sz="8000" dirty="0" smtClean="0"/>
              <a:t>おける</a:t>
            </a:r>
            <a:endParaRPr lang="en-US" altLang="ja-JP" sz="8000" dirty="0" smtClean="0"/>
          </a:p>
          <a:p>
            <a:pPr marL="0" indent="0">
              <a:buNone/>
            </a:pPr>
            <a:r>
              <a:rPr lang="ja-JP" altLang="ja-JP" sz="9600" dirty="0" smtClean="0"/>
              <a:t>危害</a:t>
            </a:r>
            <a:r>
              <a:rPr lang="ja-JP" altLang="ja-JP" sz="9600" dirty="0"/>
              <a:t>要因</a:t>
            </a:r>
            <a:endParaRPr lang="ja-JP" altLang="en-US" sz="9600" dirty="0"/>
          </a:p>
          <a:p>
            <a:endParaRPr kumimoji="1" lang="ja-JP" altLang="en-US" sz="9600"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57</a:t>
            </a:fld>
            <a:endParaRPr lang="en-US" altLang="ja-JP" dirty="0">
              <a:solidFill>
                <a:prstClr val="black"/>
              </a:solidFill>
            </a:endParaRPr>
          </a:p>
        </p:txBody>
      </p:sp>
    </p:spTree>
    <p:extLst>
      <p:ext uri="{BB962C8B-B14F-4D97-AF65-F5344CB8AC3E}">
        <p14:creationId xmlns:p14="http://schemas.microsoft.com/office/powerpoint/2010/main" val="3148543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lang="ja-JP" altLang="en-US" dirty="0"/>
              <a:t>栽培工程</a:t>
            </a:r>
          </a:p>
          <a:p>
            <a:pPr marL="0" indent="0">
              <a:buNone/>
            </a:pPr>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58</a:t>
            </a:fld>
            <a:endParaRPr lang="en-US" altLang="ja-JP" dirty="0">
              <a:solidFill>
                <a:prstClr val="black"/>
              </a:solidFill>
            </a:endParaRPr>
          </a:p>
        </p:txBody>
      </p:sp>
      <p:pic>
        <p:nvPicPr>
          <p:cNvPr id="5" name="図 4"/>
          <p:cNvPicPr/>
          <p:nvPr/>
        </p:nvPicPr>
        <p:blipFill>
          <a:blip r:embed="rId3" cstate="print">
            <a:extLst>
              <a:ext uri="{28A0092B-C50C-407E-A947-70E740481C1C}">
                <a14:useLocalDpi xmlns:a14="http://schemas.microsoft.com/office/drawing/2010/main" val="0"/>
              </a:ext>
            </a:extLst>
          </a:blip>
          <a:stretch>
            <a:fillRect/>
          </a:stretch>
        </p:blipFill>
        <p:spPr>
          <a:xfrm>
            <a:off x="44761" y="1972407"/>
            <a:ext cx="3041781" cy="2235719"/>
          </a:xfrm>
          <a:prstGeom prst="rect">
            <a:avLst/>
          </a:prstGeom>
        </p:spPr>
      </p:pic>
      <p:pic>
        <p:nvPicPr>
          <p:cNvPr id="6" name="図 5"/>
          <p:cNvPicPr/>
          <p:nvPr/>
        </p:nvPicPr>
        <p:blipFill>
          <a:blip r:embed="rId4" cstate="print">
            <a:extLst>
              <a:ext uri="{28A0092B-C50C-407E-A947-70E740481C1C}">
                <a14:useLocalDpi xmlns:a14="http://schemas.microsoft.com/office/drawing/2010/main" val="0"/>
              </a:ext>
            </a:extLst>
          </a:blip>
          <a:stretch>
            <a:fillRect/>
          </a:stretch>
        </p:blipFill>
        <p:spPr>
          <a:xfrm>
            <a:off x="3129761" y="4294565"/>
            <a:ext cx="2843047" cy="2663682"/>
          </a:xfrm>
          <a:prstGeom prst="rect">
            <a:avLst/>
          </a:prstGeom>
        </p:spPr>
      </p:pic>
      <p:pic>
        <p:nvPicPr>
          <p:cNvPr id="7" name="図 6"/>
          <p:cNvPicPr/>
          <p:nvPr/>
        </p:nvPicPr>
        <p:blipFill rotWithShape="1">
          <a:blip r:embed="rId5" cstate="print">
            <a:extLst>
              <a:ext uri="{28A0092B-C50C-407E-A947-70E740481C1C}">
                <a14:useLocalDpi xmlns:a14="http://schemas.microsoft.com/office/drawing/2010/main" val="0"/>
              </a:ext>
            </a:extLst>
          </a:blip>
          <a:srcRect/>
          <a:stretch/>
        </p:blipFill>
        <p:spPr>
          <a:xfrm>
            <a:off x="6173084" y="2094278"/>
            <a:ext cx="2707253" cy="2576782"/>
          </a:xfrm>
          <a:prstGeom prst="rect">
            <a:avLst/>
          </a:prstGeom>
        </p:spPr>
      </p:pic>
      <p:sp>
        <p:nvSpPr>
          <p:cNvPr id="8" name="円形吹き出し 7"/>
          <p:cNvSpPr/>
          <p:nvPr/>
        </p:nvSpPr>
        <p:spPr>
          <a:xfrm>
            <a:off x="219004" y="800100"/>
            <a:ext cx="4017716" cy="1419083"/>
          </a:xfrm>
          <a:prstGeom prst="wedgeEllipse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dirty="0" smtClean="0"/>
              <a:t>腹痛はないかな？</a:t>
            </a:r>
            <a:endParaRPr kumimoji="1" lang="en-US" altLang="ja-JP" dirty="0" smtClean="0"/>
          </a:p>
          <a:p>
            <a:pPr algn="ctr"/>
            <a:r>
              <a:rPr kumimoji="1" lang="ja-JP" altLang="en-US" dirty="0" smtClean="0"/>
              <a:t>爪の切り忘れはないかな？</a:t>
            </a:r>
            <a:endParaRPr kumimoji="1" lang="en-US" altLang="ja-JP" dirty="0" smtClean="0"/>
          </a:p>
          <a:p>
            <a:pPr algn="ctr"/>
            <a:r>
              <a:rPr kumimoji="1" lang="ja-JP" altLang="en-US" dirty="0" smtClean="0"/>
              <a:t>手指の傷はないかな？</a:t>
            </a:r>
            <a:endParaRPr kumimoji="1" lang="ja-JP" altLang="en-US" dirty="0"/>
          </a:p>
        </p:txBody>
      </p:sp>
      <p:sp>
        <p:nvSpPr>
          <p:cNvPr id="9" name="角丸四角形吹き出し 8"/>
          <p:cNvSpPr/>
          <p:nvPr/>
        </p:nvSpPr>
        <p:spPr>
          <a:xfrm>
            <a:off x="3252401" y="3547196"/>
            <a:ext cx="2720407" cy="660930"/>
          </a:xfrm>
          <a:prstGeom prst="wedgeRoundRectCallout">
            <a:avLst>
              <a:gd name="adj1" fmla="val -6548"/>
              <a:gd name="adj2" fmla="val 132052"/>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1600" dirty="0"/>
              <a:t>川から引いた水、大腸</a:t>
            </a:r>
            <a:r>
              <a:rPr lang="ja-JP" altLang="en-US" sz="1600" dirty="0" smtClean="0"/>
              <a:t>菌や、重金属は出ていないかな？</a:t>
            </a:r>
            <a:endParaRPr lang="ja-JP" altLang="en-US" sz="1600" dirty="0"/>
          </a:p>
        </p:txBody>
      </p:sp>
      <p:sp>
        <p:nvSpPr>
          <p:cNvPr id="10" name="角丸四角形吹き出し 9"/>
          <p:cNvSpPr/>
          <p:nvPr/>
        </p:nvSpPr>
        <p:spPr>
          <a:xfrm>
            <a:off x="5998744" y="1290239"/>
            <a:ext cx="2444215" cy="536027"/>
          </a:xfrm>
          <a:prstGeom prst="wedgeRoundRectCallout">
            <a:avLst>
              <a:gd name="adj1" fmla="val -18339"/>
              <a:gd name="adj2" fmla="val 98382"/>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1600" dirty="0"/>
              <a:t>堆肥は</a:t>
            </a:r>
            <a:r>
              <a:rPr lang="en-US" altLang="ja-JP" sz="1600" dirty="0"/>
              <a:t>60</a:t>
            </a:r>
            <a:r>
              <a:rPr lang="ja-JP" altLang="en-US" sz="1600" dirty="0"/>
              <a:t>℃以上の熱で発酵したかな？</a:t>
            </a:r>
          </a:p>
        </p:txBody>
      </p:sp>
    </p:spTree>
    <p:extLst>
      <p:ext uri="{BB962C8B-B14F-4D97-AF65-F5344CB8AC3E}">
        <p14:creationId xmlns:p14="http://schemas.microsoft.com/office/powerpoint/2010/main" val="298711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59</a:t>
            </a:fld>
            <a:endParaRPr lang="en-US" altLang="ja-JP" dirty="0">
              <a:solidFill>
                <a:prstClr val="black"/>
              </a:solidFill>
            </a:endParaRPr>
          </a:p>
        </p:txBody>
      </p:sp>
      <p:pic>
        <p:nvPicPr>
          <p:cNvPr id="4" name="図 3"/>
          <p:cNvPicPr/>
          <p:nvPr/>
        </p:nvPicPr>
        <p:blipFill>
          <a:blip r:embed="rId2">
            <a:extLst>
              <a:ext uri="{28A0092B-C50C-407E-A947-70E740481C1C}">
                <a14:useLocalDpi xmlns:a14="http://schemas.microsoft.com/office/drawing/2010/main" val="0"/>
              </a:ext>
            </a:extLst>
          </a:blip>
          <a:stretch>
            <a:fillRect/>
          </a:stretch>
        </p:blipFill>
        <p:spPr>
          <a:xfrm>
            <a:off x="379021" y="35523"/>
            <a:ext cx="5502910" cy="3181350"/>
          </a:xfrm>
          <a:prstGeom prst="rect">
            <a:avLst/>
          </a:prstGeom>
        </p:spPr>
      </p:pic>
      <p:sp>
        <p:nvSpPr>
          <p:cNvPr id="5" name="コンテンツ プレースホルダー 1"/>
          <p:cNvSpPr>
            <a:spLocks noGrp="1"/>
          </p:cNvSpPr>
          <p:nvPr>
            <p:ph idx="1"/>
          </p:nvPr>
        </p:nvSpPr>
        <p:spPr>
          <a:xfrm>
            <a:off x="0" y="0"/>
            <a:ext cx="9144000" cy="6858000"/>
          </a:xfrm>
        </p:spPr>
        <p:txBody>
          <a:bodyPr/>
          <a:lstStyle/>
          <a:p>
            <a:r>
              <a:rPr lang="ja-JP" altLang="en-US" dirty="0" smtClean="0"/>
              <a:t>新規圃場は？</a:t>
            </a:r>
            <a:endParaRPr lang="en-US" altLang="ja-JP" dirty="0" smtClean="0"/>
          </a:p>
          <a:p>
            <a:endParaRPr kumimoji="1" lang="en-US" altLang="ja-JP" dirty="0"/>
          </a:p>
          <a:p>
            <a:endParaRPr lang="en-US" altLang="ja-JP" dirty="0" smtClean="0"/>
          </a:p>
          <a:p>
            <a:endParaRPr kumimoji="1" lang="en-US" altLang="ja-JP" dirty="0"/>
          </a:p>
          <a:p>
            <a:endParaRPr lang="en-US" altLang="ja-JP" dirty="0" smtClean="0"/>
          </a:p>
          <a:p>
            <a:endParaRPr kumimoji="1" lang="en-US" altLang="ja-JP" dirty="0"/>
          </a:p>
          <a:p>
            <a:endParaRPr lang="en-US" altLang="ja-JP" dirty="0" smtClean="0"/>
          </a:p>
          <a:p>
            <a:r>
              <a:rPr kumimoji="1" lang="ja-JP" altLang="en-US" dirty="0" smtClean="0"/>
              <a:t>農薬は？</a:t>
            </a:r>
            <a:endParaRPr kumimoji="1" lang="ja-JP" altLang="en-US" dirty="0"/>
          </a:p>
        </p:txBody>
      </p:sp>
      <p:pic>
        <p:nvPicPr>
          <p:cNvPr id="7" name="図 6"/>
          <p:cNvPicPr/>
          <p:nvPr/>
        </p:nvPicPr>
        <p:blipFill>
          <a:blip r:embed="rId3">
            <a:extLst>
              <a:ext uri="{28A0092B-C50C-407E-A947-70E740481C1C}">
                <a14:useLocalDpi xmlns:a14="http://schemas.microsoft.com/office/drawing/2010/main" val="0"/>
              </a:ext>
            </a:extLst>
          </a:blip>
          <a:srcRect/>
          <a:stretch>
            <a:fillRect/>
          </a:stretch>
        </p:blipFill>
        <p:spPr bwMode="auto">
          <a:xfrm>
            <a:off x="491262" y="4187060"/>
            <a:ext cx="3652113" cy="2626490"/>
          </a:xfrm>
          <a:prstGeom prst="rect">
            <a:avLst/>
          </a:prstGeom>
          <a:noFill/>
          <a:ln>
            <a:noFill/>
          </a:ln>
        </p:spPr>
      </p:pic>
      <p:sp>
        <p:nvSpPr>
          <p:cNvPr id="8" name="テキスト ボックス 7"/>
          <p:cNvSpPr txBox="1"/>
          <p:nvPr/>
        </p:nvSpPr>
        <p:spPr>
          <a:xfrm>
            <a:off x="4195240" y="2458544"/>
            <a:ext cx="4461079" cy="646331"/>
          </a:xfrm>
          <a:prstGeom prst="rect">
            <a:avLst/>
          </a:prstGeom>
          <a:noFill/>
        </p:spPr>
        <p:txBody>
          <a:bodyPr wrap="square" rtlCol="0">
            <a:spAutoFit/>
          </a:bodyPr>
          <a:lstStyle/>
          <a:p>
            <a:r>
              <a:rPr kumimoji="1" lang="ja-JP" altLang="en-US" dirty="0" smtClean="0"/>
              <a:t>新規圃場では、土に</a:t>
            </a:r>
            <a:r>
              <a:rPr lang="ja-JP" altLang="en-US" dirty="0" smtClean="0"/>
              <a:t>、</a:t>
            </a:r>
            <a:r>
              <a:rPr lang="en-US" altLang="ja-JP" dirty="0" smtClean="0"/>
              <a:t>POPs </a:t>
            </a:r>
            <a:r>
              <a:rPr lang="ja-JP" altLang="en-US" dirty="0" smtClean="0"/>
              <a:t>物質、重金属</a:t>
            </a:r>
            <a:r>
              <a:rPr lang="ja-JP" altLang="en-US" dirty="0"/>
              <a:t>、放射性</a:t>
            </a:r>
            <a:r>
              <a:rPr lang="ja-JP" altLang="en-US" dirty="0" smtClean="0"/>
              <a:t>物質が残留していないか確認</a:t>
            </a:r>
            <a:endParaRPr kumimoji="1" lang="ja-JP" altLang="en-US" dirty="0"/>
          </a:p>
        </p:txBody>
      </p:sp>
      <p:sp>
        <p:nvSpPr>
          <p:cNvPr id="9" name="テキスト ボックス 8"/>
          <p:cNvSpPr txBox="1"/>
          <p:nvPr/>
        </p:nvSpPr>
        <p:spPr>
          <a:xfrm>
            <a:off x="4143375" y="4908769"/>
            <a:ext cx="3958815" cy="369332"/>
          </a:xfrm>
          <a:prstGeom prst="rect">
            <a:avLst/>
          </a:prstGeom>
          <a:noFill/>
        </p:spPr>
        <p:txBody>
          <a:bodyPr wrap="square" rtlCol="0">
            <a:spAutoFit/>
          </a:bodyPr>
          <a:lstStyle/>
          <a:p>
            <a:r>
              <a:rPr kumimoji="1" lang="ja-JP" altLang="en-US" dirty="0" smtClean="0"/>
              <a:t>農薬は使用手順・使用基準を厳守</a:t>
            </a:r>
            <a:endParaRPr kumimoji="1" lang="ja-JP" altLang="en-US" dirty="0"/>
          </a:p>
        </p:txBody>
      </p:sp>
    </p:spTree>
    <p:extLst>
      <p:ext uri="{BB962C8B-B14F-4D97-AF65-F5344CB8AC3E}">
        <p14:creationId xmlns:p14="http://schemas.microsoft.com/office/powerpoint/2010/main" val="27673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pPr marL="0" indent="0">
              <a:buNone/>
            </a:pPr>
            <a:r>
              <a:rPr kumimoji="1" lang="ja-JP" altLang="en-US" dirty="0" smtClean="0"/>
              <a:t>ニンジンの出荷調整室の様子</a:t>
            </a:r>
            <a:r>
              <a:rPr kumimoji="1" lang="en-US" altLang="ja-JP" dirty="0" smtClean="0"/>
              <a:t/>
            </a:r>
            <a:br>
              <a:rPr kumimoji="1" lang="en-US" altLang="ja-JP" dirty="0" smtClean="0"/>
            </a:br>
            <a:r>
              <a:rPr kumimoji="1" lang="ja-JP" altLang="en-US" dirty="0" smtClean="0"/>
              <a:t>気になる点はありませんか？</a:t>
            </a:r>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6</a:t>
            </a:fld>
            <a:endParaRPr lang="en-US" altLang="ja-JP" dirty="0">
              <a:solidFill>
                <a:prstClr val="black"/>
              </a:solidFill>
            </a:endParaRPr>
          </a:p>
        </p:txBody>
      </p:sp>
      <p:pic>
        <p:nvPicPr>
          <p:cNvPr id="4" name="図 3"/>
          <p:cNvPicPr/>
          <p:nvPr/>
        </p:nvPicPr>
        <p:blipFill>
          <a:blip r:embed="rId2">
            <a:extLst>
              <a:ext uri="{28A0092B-C50C-407E-A947-70E740481C1C}">
                <a14:useLocalDpi xmlns:a14="http://schemas.microsoft.com/office/drawing/2010/main" val="0"/>
              </a:ext>
            </a:extLst>
          </a:blip>
          <a:srcRect/>
          <a:stretch>
            <a:fillRect/>
          </a:stretch>
        </p:blipFill>
        <p:spPr bwMode="auto">
          <a:xfrm>
            <a:off x="948055" y="1122680"/>
            <a:ext cx="7338695" cy="5570220"/>
          </a:xfrm>
          <a:prstGeom prst="rect">
            <a:avLst/>
          </a:prstGeom>
          <a:noFill/>
          <a:ln>
            <a:noFill/>
          </a:ln>
        </p:spPr>
      </p:pic>
    </p:spTree>
    <p:extLst>
      <p:ext uri="{BB962C8B-B14F-4D97-AF65-F5344CB8AC3E}">
        <p14:creationId xmlns:p14="http://schemas.microsoft.com/office/powerpoint/2010/main" val="294382979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60</a:t>
            </a:fld>
            <a:endParaRPr lang="en-US" altLang="ja-JP" dirty="0">
              <a:solidFill>
                <a:prstClr val="black"/>
              </a:solidFill>
            </a:endParaRPr>
          </a:p>
        </p:txBody>
      </p:sp>
      <p:sp>
        <p:nvSpPr>
          <p:cNvPr id="4" name="Rectangle 2"/>
          <p:cNvSpPr>
            <a:spLocks noChangeArrowheads="1"/>
          </p:cNvSpPr>
          <p:nvPr/>
        </p:nvSpPr>
        <p:spPr bwMode="auto">
          <a:xfrm>
            <a:off x="316700" y="148797"/>
            <a:ext cx="8571577"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0" numCol="1" anchor="ctr" anchorCtr="0" compatLnSpc="1">
            <a:prstTxWarp prst="textNoShape">
              <a:avLst/>
            </a:prstTxWarp>
            <a:spAutoFit/>
          </a:bodyPr>
          <a:lstStyle>
            <a:lvl1pPr indent="13335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n"/>
              <a:tabLst/>
            </a:pPr>
            <a:r>
              <a:rPr kumimoji="0" lang="en-US" altLang="ja-JP" sz="2000" b="0" i="0" u="none" strike="noStrike" cap="none" normalizeH="0" baseline="0" dirty="0" smtClean="0">
                <a:ln>
                  <a:noFill/>
                </a:ln>
                <a:solidFill>
                  <a:srgbClr val="000000"/>
                </a:solidFill>
                <a:effectLst/>
                <a:latin typeface="+mn-ea"/>
                <a:ea typeface="+mn-ea"/>
                <a:cs typeface="Times New Roman" panose="02020603050405020304" pitchFamily="18" charset="0"/>
              </a:rPr>
              <a:t>GAP</a:t>
            </a:r>
            <a:r>
              <a:rPr kumimoji="0" lang="ja-JP" altLang="en-US" sz="2000" b="0" i="0" u="none" strike="noStrike" cap="none" normalizeH="0" baseline="0" dirty="0" smtClean="0">
                <a:ln>
                  <a:noFill/>
                </a:ln>
                <a:solidFill>
                  <a:srgbClr val="000000"/>
                </a:solidFill>
                <a:effectLst/>
                <a:latin typeface="+mn-ea"/>
                <a:ea typeface="+mn-ea"/>
                <a:cs typeface="Times New Roman" panose="02020603050405020304" pitchFamily="18" charset="0"/>
              </a:rPr>
              <a:t>指導員の記録表づくりのコツ～農薬の散布回数間違いを防ぐために～</a:t>
            </a:r>
          </a:p>
        </p:txBody>
      </p:sp>
      <p:pic>
        <p:nvPicPr>
          <p:cNvPr id="5121" name="図 108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700" y="1554479"/>
            <a:ext cx="8827300" cy="445904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6913728" y="6301514"/>
            <a:ext cx="212269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ja-JP" altLang="en-US" sz="1000" b="0" i="0" u="none" strike="noStrike" cap="none" normalizeH="0" baseline="0" dirty="0" smtClean="0">
                <a:ln>
                  <a:noFill/>
                </a:ln>
                <a:solidFill>
                  <a:srgbClr val="000000"/>
                </a:solidFill>
                <a:effectLst/>
                <a:latin typeface="Arial" panose="020B0604020202020204" pitchFamily="34" charset="0"/>
                <a:ea typeface="UD デジタル 教科書体 N-R" panose="02020400000000000000" pitchFamily="17" charset="-128"/>
                <a:cs typeface="ＭＳ 明朝" panose="02020609040205080304" pitchFamily="17" charset="-128"/>
              </a:rPr>
              <a:t>（資料提供：合同会社つちかい）</a:t>
            </a:r>
            <a:r>
              <a:rPr kumimoji="0" lang="ja-JP" altLang="en-US" sz="400" b="0" i="0" u="none" strike="noStrike" cap="none" normalizeH="0" baseline="0" dirty="0" smtClean="0">
                <a:ln>
                  <a:noFill/>
                </a:ln>
                <a:solidFill>
                  <a:schemeClr val="tx1"/>
                </a:solidFill>
                <a:effectLst/>
                <a:latin typeface="Arial" panose="020B0604020202020204" pitchFamily="34" charset="0"/>
              </a:rPr>
              <a:t> </a:t>
            </a:r>
            <a:endParaRPr kumimoji="0" lang="ja-JP"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6" name="テキスト ボックス 5"/>
          <p:cNvSpPr txBox="1"/>
          <p:nvPr/>
        </p:nvSpPr>
        <p:spPr>
          <a:xfrm>
            <a:off x="2947595" y="882127"/>
            <a:ext cx="3679116" cy="646331"/>
          </a:xfrm>
          <a:prstGeom prst="rect">
            <a:avLst/>
          </a:prstGeom>
          <a:noFill/>
        </p:spPr>
        <p:txBody>
          <a:bodyPr wrap="square" rtlCol="0">
            <a:spAutoFit/>
          </a:bodyPr>
          <a:lstStyle/>
          <a:p>
            <a:r>
              <a:rPr kumimoji="1" lang="ja-JP" altLang="en-US" dirty="0" smtClean="0"/>
              <a:t>同じ作物（使用農薬が同一）を複数農場で作っている場合の例</a:t>
            </a:r>
            <a:endParaRPr kumimoji="1" lang="ja-JP" altLang="en-US" dirty="0"/>
          </a:p>
        </p:txBody>
      </p:sp>
      <p:sp>
        <p:nvSpPr>
          <p:cNvPr id="7" name="正方形/長方形 6"/>
          <p:cNvSpPr/>
          <p:nvPr/>
        </p:nvSpPr>
        <p:spPr>
          <a:xfrm>
            <a:off x="179388" y="549275"/>
            <a:ext cx="8713787" cy="4445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Tree>
    <p:extLst>
      <p:ext uri="{BB962C8B-B14F-4D97-AF65-F5344CB8AC3E}">
        <p14:creationId xmlns:p14="http://schemas.microsoft.com/office/powerpoint/2010/main" val="374341701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smtClean="0"/>
              <a:t>生産に使う水は？</a:t>
            </a:r>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61</a:t>
            </a:fld>
            <a:endParaRPr lang="en-US" altLang="ja-JP" dirty="0">
              <a:solidFill>
                <a:prstClr val="black"/>
              </a:solidFill>
            </a:endParaRPr>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2164" y="511779"/>
            <a:ext cx="6935996" cy="6301771"/>
          </a:xfrm>
          <a:prstGeom prst="rect">
            <a:avLst/>
          </a:prstGeom>
        </p:spPr>
      </p:pic>
    </p:spTree>
    <p:extLst>
      <p:ext uri="{BB962C8B-B14F-4D97-AF65-F5344CB8AC3E}">
        <p14:creationId xmlns:p14="http://schemas.microsoft.com/office/powerpoint/2010/main" val="83749047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smtClean="0"/>
              <a:t>肥料は？</a:t>
            </a:r>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62</a:t>
            </a:fld>
            <a:endParaRPr lang="en-US" altLang="ja-JP" dirty="0">
              <a:solidFill>
                <a:prstClr val="black"/>
              </a:solidFill>
            </a:endParaRPr>
          </a:p>
        </p:txBody>
      </p:sp>
      <p:pic>
        <p:nvPicPr>
          <p:cNvPr id="4" name="図 3"/>
          <p:cNvPicPr/>
          <p:nvPr/>
        </p:nvPicPr>
        <p:blipFill>
          <a:blip r:embed="rId2">
            <a:extLst>
              <a:ext uri="{28A0092B-C50C-407E-A947-70E740481C1C}">
                <a14:useLocalDpi xmlns:a14="http://schemas.microsoft.com/office/drawing/2010/main" val="0"/>
              </a:ext>
            </a:extLst>
          </a:blip>
          <a:stretch>
            <a:fillRect/>
          </a:stretch>
        </p:blipFill>
        <p:spPr>
          <a:xfrm>
            <a:off x="1261968" y="664283"/>
            <a:ext cx="6408233" cy="6032921"/>
          </a:xfrm>
          <a:prstGeom prst="rect">
            <a:avLst/>
          </a:prstGeom>
        </p:spPr>
      </p:pic>
    </p:spTree>
    <p:extLst>
      <p:ext uri="{BB962C8B-B14F-4D97-AF65-F5344CB8AC3E}">
        <p14:creationId xmlns:p14="http://schemas.microsoft.com/office/powerpoint/2010/main" val="77567210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smtClean="0"/>
              <a:t>資材は？</a:t>
            </a:r>
            <a:endParaRPr kumimoji="1" lang="en-US" altLang="ja-JP" dirty="0" smtClean="0"/>
          </a:p>
          <a:p>
            <a:endParaRPr lang="en-US" altLang="ja-JP" dirty="0"/>
          </a:p>
          <a:p>
            <a:endParaRPr kumimoji="1" lang="en-US" altLang="ja-JP" dirty="0" smtClean="0"/>
          </a:p>
          <a:p>
            <a:endParaRPr lang="en-US" altLang="ja-JP" dirty="0"/>
          </a:p>
          <a:p>
            <a:endParaRPr kumimoji="1" lang="en-US" altLang="ja-JP" dirty="0" smtClean="0"/>
          </a:p>
          <a:p>
            <a:endParaRPr lang="en-US" altLang="ja-JP" dirty="0"/>
          </a:p>
          <a:p>
            <a:endParaRPr kumimoji="1" lang="en-US" altLang="ja-JP" dirty="0" smtClean="0"/>
          </a:p>
          <a:p>
            <a:endParaRPr lang="en-US" altLang="ja-JP" dirty="0"/>
          </a:p>
          <a:p>
            <a:r>
              <a:rPr kumimoji="1" lang="ja-JP" altLang="en-US" dirty="0" smtClean="0"/>
              <a:t>野生生物は？</a:t>
            </a:r>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63</a:t>
            </a:fld>
            <a:endParaRPr lang="en-US" altLang="ja-JP" dirty="0">
              <a:solidFill>
                <a:prstClr val="black"/>
              </a:solidFill>
            </a:endParaRPr>
          </a:p>
        </p:txBody>
      </p:sp>
      <p:pic>
        <p:nvPicPr>
          <p:cNvPr id="4" name="図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9268" y="699191"/>
            <a:ext cx="8824732" cy="2990682"/>
          </a:xfrm>
          <a:prstGeom prst="rect">
            <a:avLst/>
          </a:prstGeom>
          <a:noFill/>
          <a:ln>
            <a:noFill/>
          </a:ln>
        </p:spPr>
      </p:pic>
      <p:grpSp>
        <p:nvGrpSpPr>
          <p:cNvPr id="5" name="グループ化 4"/>
          <p:cNvGrpSpPr/>
          <p:nvPr/>
        </p:nvGrpSpPr>
        <p:grpSpPr>
          <a:xfrm>
            <a:off x="2990625" y="4173967"/>
            <a:ext cx="3377902" cy="2559648"/>
            <a:chOff x="1592131" y="5259817"/>
            <a:chExt cx="2108499" cy="1312433"/>
          </a:xfrm>
        </p:grpSpPr>
        <p:pic>
          <p:nvPicPr>
            <p:cNvPr id="6" name="図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592131" y="5259817"/>
              <a:ext cx="2108499" cy="1312433"/>
            </a:xfrm>
            <a:prstGeom prst="rect">
              <a:avLst/>
            </a:prstGeom>
          </p:spPr>
        </p:pic>
        <p:sp>
          <p:nvSpPr>
            <p:cNvPr id="7" name="正方形/長方形 6"/>
            <p:cNvSpPr/>
            <p:nvPr/>
          </p:nvSpPr>
          <p:spPr>
            <a:xfrm>
              <a:off x="3108960" y="5917215"/>
              <a:ext cx="591670" cy="623944"/>
            </a:xfrm>
            <a:prstGeom prst="rect">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grpSp>
    </p:spTree>
    <p:extLst>
      <p:ext uri="{BB962C8B-B14F-4D97-AF65-F5344CB8AC3E}">
        <p14:creationId xmlns:p14="http://schemas.microsoft.com/office/powerpoint/2010/main" val="287513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smtClean="0"/>
              <a:t>収穫工程</a:t>
            </a:r>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64</a:t>
            </a:fld>
            <a:endParaRPr lang="en-US" altLang="ja-JP" dirty="0">
              <a:solidFill>
                <a:prstClr val="black"/>
              </a:solidFill>
            </a:endParaRPr>
          </a:p>
        </p:txBody>
      </p:sp>
      <p:pic>
        <p:nvPicPr>
          <p:cNvPr id="4" name="図 3"/>
          <p:cNvPicPr/>
          <p:nvPr/>
        </p:nvPicPr>
        <p:blipFill>
          <a:blip r:embed="rId2" cstate="print">
            <a:extLst>
              <a:ext uri="{28A0092B-C50C-407E-A947-70E740481C1C}">
                <a14:useLocalDpi xmlns:a14="http://schemas.microsoft.com/office/drawing/2010/main" val="0"/>
              </a:ext>
            </a:extLst>
          </a:blip>
          <a:stretch>
            <a:fillRect/>
          </a:stretch>
        </p:blipFill>
        <p:spPr>
          <a:xfrm>
            <a:off x="603885" y="1420008"/>
            <a:ext cx="4505997" cy="4958603"/>
          </a:xfrm>
          <a:prstGeom prst="rect">
            <a:avLst/>
          </a:prstGeom>
        </p:spPr>
      </p:pic>
      <p:sp>
        <p:nvSpPr>
          <p:cNvPr id="5" name="角丸四角形吹き出し 4"/>
          <p:cNvSpPr/>
          <p:nvPr/>
        </p:nvSpPr>
        <p:spPr>
          <a:xfrm>
            <a:off x="4910865" y="300539"/>
            <a:ext cx="3443426" cy="1937052"/>
          </a:xfrm>
          <a:prstGeom prst="wedgeRoundRectCallout">
            <a:avLst>
              <a:gd name="adj1" fmla="val -85882"/>
              <a:gd name="adj2" fmla="val 21141"/>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2400" dirty="0" smtClean="0">
                <a:solidFill>
                  <a:schemeClr val="tx1"/>
                </a:solidFill>
              </a:rPr>
              <a:t>ハサミの用途を分けることで、病原性微生物による汚染を減らす</a:t>
            </a:r>
            <a:endParaRPr kumimoji="1" lang="en-US" altLang="ja-JP" sz="2400" dirty="0" smtClean="0">
              <a:solidFill>
                <a:schemeClr val="tx1"/>
              </a:solidFill>
            </a:endParaRPr>
          </a:p>
          <a:p>
            <a:pPr algn="ctr"/>
            <a:r>
              <a:rPr kumimoji="1" lang="ja-JP" altLang="en-US" sz="2400" dirty="0" smtClean="0">
                <a:solidFill>
                  <a:schemeClr val="tx1"/>
                </a:solidFill>
              </a:rPr>
              <a:t>（生物的）</a:t>
            </a:r>
            <a:endParaRPr kumimoji="1" lang="ja-JP" altLang="en-US" sz="2400" dirty="0">
              <a:solidFill>
                <a:schemeClr val="tx1"/>
              </a:solidFill>
            </a:endParaRPr>
          </a:p>
        </p:txBody>
      </p:sp>
      <p:sp>
        <p:nvSpPr>
          <p:cNvPr id="6" name="角丸四角形吹き出し 5"/>
          <p:cNvSpPr/>
          <p:nvPr/>
        </p:nvSpPr>
        <p:spPr>
          <a:xfrm>
            <a:off x="5314279" y="3682457"/>
            <a:ext cx="3239171" cy="1907131"/>
          </a:xfrm>
          <a:prstGeom prst="wedgeRoundRectCallout">
            <a:avLst>
              <a:gd name="adj1" fmla="val -65011"/>
              <a:gd name="adj2" fmla="val 142"/>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2400" dirty="0" smtClean="0">
                <a:solidFill>
                  <a:schemeClr val="tx1"/>
                </a:solidFill>
              </a:rPr>
              <a:t>番号管理や</a:t>
            </a:r>
            <a:endParaRPr kumimoji="1" lang="en-US" altLang="ja-JP" sz="2400" dirty="0" smtClean="0">
              <a:solidFill>
                <a:schemeClr val="tx1"/>
              </a:solidFill>
            </a:endParaRPr>
          </a:p>
          <a:p>
            <a:r>
              <a:rPr kumimoji="1" lang="ja-JP" altLang="en-US" sz="2400" dirty="0" smtClean="0">
                <a:solidFill>
                  <a:schemeClr val="tx1"/>
                </a:solidFill>
              </a:rPr>
              <a:t>場所指定で、</a:t>
            </a:r>
            <a:endParaRPr kumimoji="1" lang="en-US" altLang="ja-JP" sz="2400" dirty="0" smtClean="0">
              <a:solidFill>
                <a:schemeClr val="tx1"/>
              </a:solidFill>
            </a:endParaRPr>
          </a:p>
          <a:p>
            <a:r>
              <a:rPr kumimoji="1" lang="ja-JP" altLang="en-US" sz="2400" dirty="0" smtClean="0">
                <a:solidFill>
                  <a:schemeClr val="tx1"/>
                </a:solidFill>
              </a:rPr>
              <a:t>紛失による異物混入リスクを低減</a:t>
            </a:r>
            <a:endParaRPr kumimoji="1" lang="en-US" altLang="ja-JP" sz="2400" dirty="0" smtClean="0">
              <a:solidFill>
                <a:schemeClr val="tx1"/>
              </a:solidFill>
            </a:endParaRPr>
          </a:p>
          <a:p>
            <a:r>
              <a:rPr kumimoji="1" lang="ja-JP" altLang="en-US" sz="2400" dirty="0" smtClean="0">
                <a:solidFill>
                  <a:schemeClr val="tx1"/>
                </a:solidFill>
              </a:rPr>
              <a:t>（物理的）</a:t>
            </a:r>
            <a:endParaRPr kumimoji="1" lang="en-US" altLang="ja-JP" sz="2400" dirty="0" smtClean="0">
              <a:solidFill>
                <a:schemeClr val="tx1"/>
              </a:solidFill>
            </a:endParaRPr>
          </a:p>
        </p:txBody>
      </p:sp>
    </p:spTree>
    <p:extLst>
      <p:ext uri="{BB962C8B-B14F-4D97-AF65-F5344CB8AC3E}">
        <p14:creationId xmlns:p14="http://schemas.microsoft.com/office/powerpoint/2010/main" val="397602184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smtClean="0"/>
              <a:t>作業者からは？</a:t>
            </a:r>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65</a:t>
            </a:fld>
            <a:endParaRPr lang="en-US" altLang="ja-JP" dirty="0">
              <a:solidFill>
                <a:prstClr val="black"/>
              </a:solidFill>
            </a:endParaRPr>
          </a:p>
        </p:txBody>
      </p:sp>
      <p:pic>
        <p:nvPicPr>
          <p:cNvPr id="4" name="図 3"/>
          <p:cNvPicPr/>
          <p:nvPr/>
        </p:nvPicPr>
        <p:blipFill>
          <a:blip r:embed="rId2">
            <a:extLst>
              <a:ext uri="{28A0092B-C50C-407E-A947-70E740481C1C}">
                <a14:useLocalDpi xmlns:a14="http://schemas.microsoft.com/office/drawing/2010/main" val="0"/>
              </a:ext>
            </a:extLst>
          </a:blip>
          <a:stretch>
            <a:fillRect/>
          </a:stretch>
        </p:blipFill>
        <p:spPr>
          <a:xfrm>
            <a:off x="202826" y="1614094"/>
            <a:ext cx="8083923" cy="3975493"/>
          </a:xfrm>
          <a:prstGeom prst="rect">
            <a:avLst/>
          </a:prstGeom>
        </p:spPr>
      </p:pic>
    </p:spTree>
    <p:extLst>
      <p:ext uri="{BB962C8B-B14F-4D97-AF65-F5344CB8AC3E}">
        <p14:creationId xmlns:p14="http://schemas.microsoft.com/office/powerpoint/2010/main" val="207422045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smtClean="0"/>
              <a:t>道具や農機具は？</a:t>
            </a:r>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66</a:t>
            </a:fld>
            <a:endParaRPr lang="en-US" altLang="ja-JP" dirty="0">
              <a:solidFill>
                <a:prstClr val="black"/>
              </a:solidFill>
            </a:endParaRPr>
          </a:p>
        </p:txBody>
      </p:sp>
      <p:pic>
        <p:nvPicPr>
          <p:cNvPr id="4" name="図 3"/>
          <p:cNvPicPr/>
          <p:nvPr/>
        </p:nvPicPr>
        <p:blipFill rotWithShape="1">
          <a:blip r:embed="rId2" cstate="print">
            <a:extLst>
              <a:ext uri="{28A0092B-C50C-407E-A947-70E740481C1C}">
                <a14:useLocalDpi xmlns:a14="http://schemas.microsoft.com/office/drawing/2010/main" val="0"/>
              </a:ext>
            </a:extLst>
          </a:blip>
          <a:srcRect/>
          <a:stretch/>
        </p:blipFill>
        <p:spPr>
          <a:xfrm>
            <a:off x="3687239" y="287132"/>
            <a:ext cx="4275661" cy="6285118"/>
          </a:xfrm>
          <a:prstGeom prst="rect">
            <a:avLst/>
          </a:prstGeom>
        </p:spPr>
      </p:pic>
    </p:spTree>
    <p:extLst>
      <p:ext uri="{BB962C8B-B14F-4D97-AF65-F5344CB8AC3E}">
        <p14:creationId xmlns:p14="http://schemas.microsoft.com/office/powerpoint/2010/main" val="323961027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smtClean="0"/>
              <a:t>農産物取扱工程</a:t>
            </a:r>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67</a:t>
            </a:fld>
            <a:endParaRPr lang="en-US" altLang="ja-JP" dirty="0">
              <a:solidFill>
                <a:prstClr val="black"/>
              </a:solidFill>
            </a:endParaRPr>
          </a:p>
        </p:txBody>
      </p:sp>
      <p:pic>
        <p:nvPicPr>
          <p:cNvPr id="4" name="図 3"/>
          <p:cNvPicPr/>
          <p:nvPr/>
        </p:nvPicPr>
        <p:blipFill>
          <a:blip r:embed="rId2">
            <a:extLst>
              <a:ext uri="{28A0092B-C50C-407E-A947-70E740481C1C}">
                <a14:useLocalDpi xmlns:a14="http://schemas.microsoft.com/office/drawing/2010/main" val="0"/>
              </a:ext>
            </a:extLst>
          </a:blip>
          <a:stretch>
            <a:fillRect/>
          </a:stretch>
        </p:blipFill>
        <p:spPr>
          <a:xfrm>
            <a:off x="-86061" y="1592132"/>
            <a:ext cx="4001845" cy="4442908"/>
          </a:xfrm>
          <a:prstGeom prst="rect">
            <a:avLst/>
          </a:prstGeom>
        </p:spPr>
      </p:pic>
      <p:pic>
        <p:nvPicPr>
          <p:cNvPr id="5" name="図 4"/>
          <p:cNvPicPr/>
          <p:nvPr/>
        </p:nvPicPr>
        <p:blipFill>
          <a:blip r:embed="rId3">
            <a:extLst>
              <a:ext uri="{28A0092B-C50C-407E-A947-70E740481C1C}">
                <a14:useLocalDpi xmlns:a14="http://schemas.microsoft.com/office/drawing/2010/main" val="0"/>
              </a:ext>
            </a:extLst>
          </a:blip>
          <a:stretch>
            <a:fillRect/>
          </a:stretch>
        </p:blipFill>
        <p:spPr>
          <a:xfrm>
            <a:off x="4389121" y="2300362"/>
            <a:ext cx="4617514" cy="3023609"/>
          </a:xfrm>
          <a:prstGeom prst="rect">
            <a:avLst/>
          </a:prstGeom>
        </p:spPr>
      </p:pic>
    </p:spTree>
    <p:extLst>
      <p:ext uri="{BB962C8B-B14F-4D97-AF65-F5344CB8AC3E}">
        <p14:creationId xmlns:p14="http://schemas.microsoft.com/office/powerpoint/2010/main" val="336936725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smtClean="0"/>
              <a:t>ツバメやペットが入っていない？</a:t>
            </a:r>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68</a:t>
            </a:fld>
            <a:endParaRPr lang="en-US" altLang="ja-JP" dirty="0">
              <a:solidFill>
                <a:prstClr val="black"/>
              </a:solidFill>
            </a:endParaRPr>
          </a:p>
        </p:txBody>
      </p:sp>
      <p:pic>
        <p:nvPicPr>
          <p:cNvPr id="4" name="図 3"/>
          <p:cNvPicPr/>
          <p:nvPr/>
        </p:nvPicPr>
        <p:blipFill>
          <a:blip r:embed="rId2">
            <a:extLst>
              <a:ext uri="{28A0092B-C50C-407E-A947-70E740481C1C}">
                <a14:useLocalDpi xmlns:a14="http://schemas.microsoft.com/office/drawing/2010/main" val="0"/>
              </a:ext>
            </a:extLst>
          </a:blip>
          <a:stretch>
            <a:fillRect/>
          </a:stretch>
        </p:blipFill>
        <p:spPr>
          <a:xfrm>
            <a:off x="2810193" y="1463039"/>
            <a:ext cx="3214089" cy="4727986"/>
          </a:xfrm>
          <a:prstGeom prst="rect">
            <a:avLst/>
          </a:prstGeom>
        </p:spPr>
      </p:pic>
    </p:spTree>
    <p:extLst>
      <p:ext uri="{BB962C8B-B14F-4D97-AF65-F5344CB8AC3E}">
        <p14:creationId xmlns:p14="http://schemas.microsoft.com/office/powerpoint/2010/main" val="426724602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smtClean="0"/>
              <a:t>選果機、洗果選別機などからの汚染</a:t>
            </a:r>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69</a:t>
            </a:fld>
            <a:endParaRPr lang="en-US" altLang="ja-JP" dirty="0">
              <a:solidFill>
                <a:prstClr val="black"/>
              </a:solidFill>
            </a:endParaRPr>
          </a:p>
        </p:txBody>
      </p:sp>
      <p:pic>
        <p:nvPicPr>
          <p:cNvPr id="4" name="図 3"/>
          <p:cNvPicPr/>
          <p:nvPr/>
        </p:nvPicPr>
        <p:blipFill rotWithShape="1">
          <a:blip r:embed="rId2" cstate="print">
            <a:extLst>
              <a:ext uri="{BEBA8EAE-BF5A-486C-A8C5-ECC9F3942E4B}">
                <a14:imgProps xmlns:a14="http://schemas.microsoft.com/office/drawing/2010/main">
                  <a14:imgLayer r:embed="rId3">
                    <a14:imgEffect>
                      <a14:backgroundRemoval t="0" b="91255" l="13659" r="89756">
                        <a14:foregroundMark x1="37927" y1="11660" x2="37927" y2="11660"/>
                        <a14:foregroundMark x1="41220" y1="10393" x2="41220" y2="10393"/>
                        <a14:foregroundMark x1="38049" y1="15082" x2="38049" y2="15082"/>
                      </a14:backgroundRemoval>
                    </a14:imgEffect>
                  </a14:imgLayer>
                </a14:imgProps>
              </a:ext>
              <a:ext uri="{28A0092B-C50C-407E-A947-70E740481C1C}">
                <a14:useLocalDpi xmlns:a14="http://schemas.microsoft.com/office/drawing/2010/main" val="0"/>
              </a:ext>
            </a:extLst>
          </a:blip>
          <a:srcRect l="13318" r="16552" b="9638"/>
          <a:stretch/>
        </p:blipFill>
        <p:spPr bwMode="auto">
          <a:xfrm>
            <a:off x="2893808" y="459705"/>
            <a:ext cx="4927002" cy="611254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881877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pPr marL="0" indent="0">
              <a:buNone/>
            </a:pPr>
            <a:r>
              <a:rPr kumimoji="1" lang="ja-JP" altLang="en-US" dirty="0" smtClean="0"/>
              <a:t>解答例</a:t>
            </a:r>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7</a:t>
            </a:fld>
            <a:endParaRPr lang="en-US" altLang="ja-JP" dirty="0">
              <a:solidFill>
                <a:prstClr val="black"/>
              </a:solidFill>
            </a:endParaRP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370" y="909291"/>
            <a:ext cx="7863840" cy="5904259"/>
          </a:xfrm>
          <a:prstGeom prst="rect">
            <a:avLst/>
          </a:prstGeom>
        </p:spPr>
      </p:pic>
    </p:spTree>
    <p:extLst>
      <p:ext uri="{BB962C8B-B14F-4D97-AF65-F5344CB8AC3E}">
        <p14:creationId xmlns:p14="http://schemas.microsoft.com/office/powerpoint/2010/main" val="15590410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smtClean="0"/>
              <a:t>飲食場所との区分け</a:t>
            </a:r>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70</a:t>
            </a:fld>
            <a:endParaRPr lang="en-US" altLang="ja-JP" dirty="0">
              <a:solidFill>
                <a:prstClr val="black"/>
              </a:solidFill>
            </a:endParaRPr>
          </a:p>
        </p:txBody>
      </p:sp>
      <p:pic>
        <p:nvPicPr>
          <p:cNvPr id="4" name="図 3"/>
          <p:cNvPicPr/>
          <p:nvPr/>
        </p:nvPicPr>
        <p:blipFill rotWithShape="1">
          <a:blip r:embed="rId2" cstate="print">
            <a:extLst>
              <a:ext uri="{28A0092B-C50C-407E-A947-70E740481C1C}">
                <a14:useLocalDpi xmlns:a14="http://schemas.microsoft.com/office/drawing/2010/main" val="0"/>
              </a:ext>
            </a:extLst>
          </a:blip>
          <a:srcRect/>
          <a:stretch/>
        </p:blipFill>
        <p:spPr>
          <a:xfrm>
            <a:off x="3349570" y="1084841"/>
            <a:ext cx="4716566" cy="4864138"/>
          </a:xfrm>
          <a:prstGeom prst="rect">
            <a:avLst/>
          </a:prstGeom>
          <a:ln>
            <a:noFill/>
          </a:ln>
          <a:effectLst>
            <a:softEdge rad="112500"/>
          </a:effectLst>
        </p:spPr>
      </p:pic>
    </p:spTree>
    <p:extLst>
      <p:ext uri="{BB962C8B-B14F-4D97-AF65-F5344CB8AC3E}">
        <p14:creationId xmlns:p14="http://schemas.microsoft.com/office/powerpoint/2010/main" val="421068172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smtClean="0"/>
              <a:t>使用する水は安全？</a:t>
            </a:r>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71</a:t>
            </a:fld>
            <a:endParaRPr lang="en-US" altLang="ja-JP" dirty="0">
              <a:solidFill>
                <a:prstClr val="black"/>
              </a:solidFill>
            </a:endParaRPr>
          </a:p>
        </p:txBody>
      </p:sp>
      <p:pic>
        <p:nvPicPr>
          <p:cNvPr id="4" name="図 3"/>
          <p:cNvPicPr/>
          <p:nvPr/>
        </p:nvPicPr>
        <p:blipFill>
          <a:blip r:embed="rId2" cstate="print">
            <a:extLst>
              <a:ext uri="{28A0092B-C50C-407E-A947-70E740481C1C}">
                <a14:useLocalDpi xmlns:a14="http://schemas.microsoft.com/office/drawing/2010/main" val="0"/>
              </a:ext>
            </a:extLst>
          </a:blip>
          <a:stretch>
            <a:fillRect/>
          </a:stretch>
        </p:blipFill>
        <p:spPr>
          <a:xfrm>
            <a:off x="5551641" y="2755434"/>
            <a:ext cx="3892878" cy="3816816"/>
          </a:xfrm>
          <a:prstGeom prst="rect">
            <a:avLst/>
          </a:prstGeom>
        </p:spPr>
      </p:pic>
      <p:sp>
        <p:nvSpPr>
          <p:cNvPr id="5" name="正方形/長方形 4"/>
          <p:cNvSpPr/>
          <p:nvPr/>
        </p:nvSpPr>
        <p:spPr>
          <a:xfrm>
            <a:off x="368001" y="1136596"/>
            <a:ext cx="6610574" cy="4370427"/>
          </a:xfrm>
          <a:prstGeom prst="rect">
            <a:avLst/>
          </a:prstGeom>
        </p:spPr>
        <p:txBody>
          <a:bodyPr wrap="square">
            <a:spAutoFit/>
          </a:bodyPr>
          <a:lstStyle/>
          <a:p>
            <a:r>
              <a:rPr lang="ja-JP" altLang="en-US" sz="3600" kern="0" dirty="0" smtClean="0">
                <a:solidFill>
                  <a:srgbClr val="000000"/>
                </a:solidFill>
                <a:ea typeface="UD デジタル 教科書体 N-R" panose="02020400000000000000" pitchFamily="17" charset="-128"/>
                <a:cs typeface="ＭＳ 明朝" panose="02020609040205080304" pitchFamily="17" charset="-128"/>
              </a:rPr>
              <a:t>農産物の洗浄は？</a:t>
            </a:r>
            <a:endParaRPr lang="en-US" altLang="ja-JP" sz="3600" kern="0" dirty="0" smtClean="0">
              <a:solidFill>
                <a:srgbClr val="000000"/>
              </a:solidFill>
              <a:ea typeface="UD デジタル 教科書体 N-R" panose="02020400000000000000" pitchFamily="17" charset="-128"/>
              <a:cs typeface="ＭＳ 明朝" panose="02020609040205080304" pitchFamily="17" charset="-128"/>
            </a:endParaRPr>
          </a:p>
          <a:p>
            <a:endParaRPr lang="en-US" altLang="ja-JP" kern="0" dirty="0" smtClean="0">
              <a:solidFill>
                <a:srgbClr val="000000"/>
              </a:solidFill>
              <a:ea typeface="UD デジタル 教科書体 N-R" panose="02020400000000000000" pitchFamily="17" charset="-128"/>
              <a:cs typeface="ＭＳ 明朝" panose="02020609040205080304" pitchFamily="17" charset="-128"/>
            </a:endParaRPr>
          </a:p>
          <a:p>
            <a:r>
              <a:rPr lang="ja-JP" altLang="ja-JP" sz="3600" kern="0" dirty="0" smtClean="0">
                <a:solidFill>
                  <a:srgbClr val="000000"/>
                </a:solidFill>
                <a:ea typeface="UD デジタル 教科書体 N-R" panose="02020400000000000000" pitchFamily="17" charset="-128"/>
                <a:cs typeface="ＭＳ 明朝" panose="02020609040205080304" pitchFamily="17" charset="-128"/>
              </a:rPr>
              <a:t>水道水</a:t>
            </a:r>
            <a:r>
              <a:rPr lang="ja-JP" altLang="en-US" sz="3600" kern="0" dirty="0" smtClean="0">
                <a:solidFill>
                  <a:srgbClr val="000000"/>
                </a:solidFill>
                <a:ea typeface="UD デジタル 教科書体 N-R" panose="02020400000000000000" pitchFamily="17" charset="-128"/>
                <a:cs typeface="ＭＳ 明朝" panose="02020609040205080304" pitchFamily="17" charset="-128"/>
              </a:rPr>
              <a:t>　ＯＲ　</a:t>
            </a:r>
            <a:r>
              <a:rPr lang="ja-JP" altLang="ja-JP" sz="3600" kern="0" dirty="0" smtClean="0">
                <a:solidFill>
                  <a:srgbClr val="000000"/>
                </a:solidFill>
                <a:ea typeface="UD デジタル 教科書体 N-R" panose="02020400000000000000" pitchFamily="17" charset="-128"/>
                <a:cs typeface="ＭＳ 明朝" panose="02020609040205080304" pitchFamily="17" charset="-128"/>
              </a:rPr>
              <a:t>井戸水</a:t>
            </a:r>
            <a:endParaRPr lang="en-US" altLang="ja-JP" sz="3600" kern="0" dirty="0" smtClean="0">
              <a:solidFill>
                <a:srgbClr val="000000"/>
              </a:solidFill>
              <a:ea typeface="UD デジタル 教科書体 N-R" panose="02020400000000000000" pitchFamily="17" charset="-128"/>
              <a:cs typeface="ＭＳ 明朝" panose="02020609040205080304" pitchFamily="17" charset="-128"/>
            </a:endParaRPr>
          </a:p>
          <a:p>
            <a:endParaRPr lang="en-US" altLang="ja-JP" sz="2000" kern="0" dirty="0" smtClean="0">
              <a:solidFill>
                <a:srgbClr val="000000"/>
              </a:solidFill>
              <a:ea typeface="UD デジタル 教科書体 N-R" panose="02020400000000000000" pitchFamily="17" charset="-128"/>
              <a:cs typeface="ＭＳ 明朝" panose="02020609040205080304" pitchFamily="17" charset="-128"/>
            </a:endParaRPr>
          </a:p>
          <a:p>
            <a:r>
              <a:rPr lang="ja-JP" altLang="en-US" sz="2400" kern="0" dirty="0" smtClean="0">
                <a:solidFill>
                  <a:srgbClr val="000000"/>
                </a:solidFill>
                <a:ea typeface="UD デジタル 教科書体 N-R" panose="02020400000000000000" pitchFamily="17" charset="-128"/>
                <a:cs typeface="ＭＳ 明朝" panose="02020609040205080304" pitchFamily="17" charset="-128"/>
              </a:rPr>
              <a:t>井戸水なら</a:t>
            </a:r>
            <a:r>
              <a:rPr lang="ja-JP" altLang="ja-JP" sz="2400" kern="0" dirty="0" smtClean="0">
                <a:solidFill>
                  <a:srgbClr val="000000"/>
                </a:solidFill>
                <a:ea typeface="UD デジタル 教科書体 N-R" panose="02020400000000000000" pitchFamily="17" charset="-128"/>
                <a:cs typeface="ＭＳ 明朝" panose="02020609040205080304" pitchFamily="17" charset="-128"/>
              </a:rPr>
              <a:t>「飲用</a:t>
            </a:r>
            <a:r>
              <a:rPr lang="ja-JP" altLang="en-US" sz="2400" kern="0" dirty="0" smtClean="0">
                <a:solidFill>
                  <a:srgbClr val="000000"/>
                </a:solidFill>
                <a:ea typeface="UD デジタル 教科書体 N-R" panose="02020400000000000000" pitchFamily="17" charset="-128"/>
                <a:cs typeface="ＭＳ 明朝" panose="02020609040205080304" pitchFamily="17" charset="-128"/>
              </a:rPr>
              <a:t>に</a:t>
            </a:r>
            <a:r>
              <a:rPr lang="ja-JP" altLang="ja-JP" sz="2400" kern="0" dirty="0" smtClean="0">
                <a:solidFill>
                  <a:srgbClr val="000000"/>
                </a:solidFill>
                <a:ea typeface="UD デジタル 教科書体 N-R" panose="02020400000000000000" pitchFamily="17" charset="-128"/>
                <a:cs typeface="ＭＳ 明朝" panose="02020609040205080304" pitchFamily="17" charset="-128"/>
              </a:rPr>
              <a:t>適</a:t>
            </a:r>
            <a:r>
              <a:rPr lang="ja-JP" altLang="en-US" sz="2400" kern="0" dirty="0" smtClean="0">
                <a:solidFill>
                  <a:srgbClr val="000000"/>
                </a:solidFill>
                <a:ea typeface="UD デジタル 教科書体 N-R" panose="02020400000000000000" pitchFamily="17" charset="-128"/>
                <a:cs typeface="ＭＳ 明朝" panose="02020609040205080304" pitchFamily="17" charset="-128"/>
              </a:rPr>
              <a:t>する</a:t>
            </a:r>
            <a:r>
              <a:rPr lang="ja-JP" altLang="ja-JP" sz="2400" kern="0" dirty="0" smtClean="0">
                <a:solidFill>
                  <a:srgbClr val="000000"/>
                </a:solidFill>
                <a:ea typeface="UD デジタル 教科書体 N-R" panose="02020400000000000000" pitchFamily="17" charset="-128"/>
                <a:cs typeface="ＭＳ 明朝" panose="02020609040205080304" pitchFamily="17" charset="-128"/>
              </a:rPr>
              <a:t>水</a:t>
            </a:r>
            <a:r>
              <a:rPr lang="ja-JP" altLang="ja-JP" sz="2400" kern="0" dirty="0">
                <a:solidFill>
                  <a:srgbClr val="000000"/>
                </a:solidFill>
                <a:ea typeface="UD デジタル 教科書体 N-R" panose="02020400000000000000" pitchFamily="17" charset="-128"/>
                <a:cs typeface="ＭＳ 明朝" panose="02020609040205080304" pitchFamily="17" charset="-128"/>
              </a:rPr>
              <a:t>で</a:t>
            </a:r>
            <a:r>
              <a:rPr lang="ja-JP" altLang="ja-JP" sz="2400" kern="0" dirty="0" smtClean="0">
                <a:solidFill>
                  <a:srgbClr val="000000"/>
                </a:solidFill>
                <a:ea typeface="UD デジタル 教科書体 N-R" panose="02020400000000000000" pitchFamily="17" charset="-128"/>
                <a:cs typeface="ＭＳ 明朝" panose="02020609040205080304" pitchFamily="17" charset="-128"/>
              </a:rPr>
              <a:t>ある</a:t>
            </a:r>
            <a:endParaRPr lang="en-US" altLang="ja-JP" sz="2400" kern="0" dirty="0" smtClean="0">
              <a:solidFill>
                <a:srgbClr val="000000"/>
              </a:solidFill>
              <a:ea typeface="UD デジタル 教科書体 N-R" panose="02020400000000000000" pitchFamily="17" charset="-128"/>
              <a:cs typeface="ＭＳ 明朝" panose="02020609040205080304" pitchFamily="17" charset="-128"/>
            </a:endParaRPr>
          </a:p>
          <a:p>
            <a:r>
              <a:rPr lang="ja-JP" altLang="en-US" sz="2400" kern="0" dirty="0" smtClean="0">
                <a:solidFill>
                  <a:srgbClr val="000000"/>
                </a:solidFill>
                <a:ea typeface="UD デジタル 教科書体 N-R" panose="02020400000000000000" pitchFamily="17" charset="-128"/>
                <a:cs typeface="ＭＳ 明朝" panose="02020609040205080304" pitchFamily="17" charset="-128"/>
              </a:rPr>
              <a:t>　　　　　</a:t>
            </a:r>
            <a:r>
              <a:rPr lang="ja-JP" altLang="ja-JP" sz="2400" kern="0" dirty="0" smtClean="0">
                <a:solidFill>
                  <a:srgbClr val="000000"/>
                </a:solidFill>
                <a:ea typeface="UD デジタル 教科書体 N-R" panose="02020400000000000000" pitchFamily="17" charset="-128"/>
                <a:cs typeface="ＭＳ 明朝" panose="02020609040205080304" pitchFamily="17" charset="-128"/>
              </a:rPr>
              <a:t>（</a:t>
            </a:r>
            <a:r>
              <a:rPr lang="ja-JP" altLang="ja-JP" sz="2400" kern="0" dirty="0">
                <a:solidFill>
                  <a:srgbClr val="000000"/>
                </a:solidFill>
                <a:ea typeface="UD デジタル 教科書体 N-R" panose="02020400000000000000" pitchFamily="17" charset="-128"/>
                <a:cs typeface="ＭＳ 明朝" panose="02020609040205080304" pitchFamily="17" charset="-128"/>
              </a:rPr>
              <a:t>特に大腸菌不検出）こと」を</a:t>
            </a:r>
            <a:r>
              <a:rPr lang="ja-JP" altLang="ja-JP" sz="2400" kern="0" dirty="0" smtClean="0">
                <a:solidFill>
                  <a:srgbClr val="000000"/>
                </a:solidFill>
                <a:ea typeface="UD デジタル 教科書体 N-R" panose="02020400000000000000" pitchFamily="17" charset="-128"/>
                <a:cs typeface="ＭＳ 明朝" panose="02020609040205080304" pitchFamily="17" charset="-128"/>
              </a:rPr>
              <a:t>確認</a:t>
            </a:r>
            <a:endParaRPr lang="en-US" altLang="ja-JP" sz="2400" kern="0" dirty="0" smtClean="0">
              <a:solidFill>
                <a:srgbClr val="000000"/>
              </a:solidFill>
              <a:ea typeface="UD デジタル 教科書体 N-R" panose="02020400000000000000" pitchFamily="17" charset="-128"/>
              <a:cs typeface="ＭＳ 明朝" panose="02020609040205080304" pitchFamily="17" charset="-128"/>
            </a:endParaRPr>
          </a:p>
          <a:p>
            <a:endParaRPr lang="en-US" altLang="ja-JP" sz="2000" kern="0" dirty="0" smtClean="0">
              <a:solidFill>
                <a:srgbClr val="000000"/>
              </a:solidFill>
              <a:ea typeface="UD デジタル 教科書体 N-R" panose="02020400000000000000" pitchFamily="17" charset="-128"/>
              <a:cs typeface="ＭＳ 明朝" panose="02020609040205080304" pitchFamily="17" charset="-128"/>
            </a:endParaRPr>
          </a:p>
          <a:p>
            <a:endParaRPr lang="en-US" altLang="ja-JP" sz="2000" kern="0" dirty="0" smtClean="0">
              <a:solidFill>
                <a:srgbClr val="000000"/>
              </a:solidFill>
              <a:ea typeface="UD デジタル 教科書体 N-R" panose="02020400000000000000" pitchFamily="17" charset="-128"/>
              <a:cs typeface="ＭＳ 明朝" panose="02020609040205080304" pitchFamily="17" charset="-128"/>
            </a:endParaRPr>
          </a:p>
          <a:p>
            <a:r>
              <a:rPr lang="ja-JP" altLang="ja-JP" sz="2000" kern="0" dirty="0" smtClean="0">
                <a:solidFill>
                  <a:srgbClr val="000000"/>
                </a:solidFill>
                <a:ea typeface="UD デジタル 教科書体 N-R" panose="02020400000000000000" pitchFamily="17" charset="-128"/>
                <a:cs typeface="ＭＳ 明朝" panose="02020609040205080304" pitchFamily="17" charset="-128"/>
              </a:rPr>
              <a:t>農産物</a:t>
            </a:r>
            <a:r>
              <a:rPr lang="ja-JP" altLang="ja-JP" sz="2000" kern="0" dirty="0">
                <a:solidFill>
                  <a:srgbClr val="000000"/>
                </a:solidFill>
                <a:ea typeface="UD デジタル 教科書体 N-R" panose="02020400000000000000" pitchFamily="17" charset="-128"/>
                <a:cs typeface="ＭＳ 明朝" panose="02020609040205080304" pitchFamily="17" charset="-128"/>
              </a:rPr>
              <a:t>の洗浄は、貯め水で行う</a:t>
            </a:r>
            <a:r>
              <a:rPr lang="ja-JP" altLang="ja-JP" sz="2000" kern="0" dirty="0" smtClean="0">
                <a:solidFill>
                  <a:srgbClr val="000000"/>
                </a:solidFill>
                <a:ea typeface="UD デジタル 教科書体 N-R" panose="02020400000000000000" pitchFamily="17" charset="-128"/>
                <a:cs typeface="ＭＳ 明朝" panose="02020609040205080304" pitchFamily="17" charset="-128"/>
              </a:rPr>
              <a:t>と</a:t>
            </a:r>
            <a:endParaRPr lang="en-US" altLang="ja-JP" sz="2000" kern="0" dirty="0" smtClean="0">
              <a:solidFill>
                <a:srgbClr val="000000"/>
              </a:solidFill>
              <a:ea typeface="UD デジタル 教科書体 N-R" panose="02020400000000000000" pitchFamily="17" charset="-128"/>
              <a:cs typeface="ＭＳ 明朝" panose="02020609040205080304" pitchFamily="17" charset="-128"/>
            </a:endParaRPr>
          </a:p>
          <a:p>
            <a:r>
              <a:rPr lang="ja-JP" altLang="ja-JP" sz="2000" kern="0" dirty="0" smtClean="0">
                <a:solidFill>
                  <a:srgbClr val="000000"/>
                </a:solidFill>
                <a:ea typeface="UD デジタル 教科書体 N-R" panose="02020400000000000000" pitchFamily="17" charset="-128"/>
                <a:cs typeface="ＭＳ 明朝" panose="02020609040205080304" pitchFamily="17" charset="-128"/>
              </a:rPr>
              <a:t>病原性</a:t>
            </a:r>
            <a:r>
              <a:rPr lang="ja-JP" altLang="ja-JP" sz="2000" kern="0" dirty="0">
                <a:solidFill>
                  <a:srgbClr val="000000"/>
                </a:solidFill>
                <a:ea typeface="UD デジタル 教科書体 N-R" panose="02020400000000000000" pitchFamily="17" charset="-128"/>
                <a:cs typeface="ＭＳ 明朝" panose="02020609040205080304" pitchFamily="17" charset="-128"/>
              </a:rPr>
              <a:t>微生物の汚染を増大させるため</a:t>
            </a:r>
            <a:r>
              <a:rPr lang="ja-JP" altLang="ja-JP" sz="2000" kern="0" dirty="0" smtClean="0">
                <a:solidFill>
                  <a:srgbClr val="000000"/>
                </a:solidFill>
                <a:ea typeface="UD デジタル 教科書体 N-R" panose="02020400000000000000" pitchFamily="17" charset="-128"/>
                <a:cs typeface="ＭＳ 明朝" panose="02020609040205080304" pitchFamily="17" charset="-128"/>
              </a:rPr>
              <a:t>、</a:t>
            </a:r>
            <a:endParaRPr lang="en-US" altLang="ja-JP" sz="2000" kern="0" dirty="0" smtClean="0">
              <a:solidFill>
                <a:srgbClr val="000000"/>
              </a:solidFill>
              <a:ea typeface="UD デジタル 教科書体 N-R" panose="02020400000000000000" pitchFamily="17" charset="-128"/>
              <a:cs typeface="ＭＳ 明朝" panose="02020609040205080304" pitchFamily="17" charset="-128"/>
            </a:endParaRPr>
          </a:p>
          <a:p>
            <a:r>
              <a:rPr lang="ja-JP" altLang="ja-JP" sz="2000" kern="0" dirty="0" smtClean="0">
                <a:solidFill>
                  <a:srgbClr val="000000"/>
                </a:solidFill>
                <a:ea typeface="UD デジタル 教科書体 N-R" panose="02020400000000000000" pitchFamily="17" charset="-128"/>
                <a:cs typeface="ＭＳ 明朝" panose="02020609040205080304" pitchFamily="17" charset="-128"/>
              </a:rPr>
              <a:t>水</a:t>
            </a:r>
            <a:r>
              <a:rPr lang="ja-JP" altLang="ja-JP" sz="2000" kern="0" dirty="0">
                <a:solidFill>
                  <a:srgbClr val="000000"/>
                </a:solidFill>
                <a:ea typeface="UD デジタル 教科書体 N-R" panose="02020400000000000000" pitchFamily="17" charset="-128"/>
                <a:cs typeface="ＭＳ 明朝" panose="02020609040205080304" pitchFamily="17" charset="-128"/>
              </a:rPr>
              <a:t>を流しながら洗浄槽の水を</a:t>
            </a:r>
            <a:r>
              <a:rPr lang="ja-JP" altLang="ja-JP" sz="2000" kern="0" dirty="0" smtClean="0">
                <a:solidFill>
                  <a:srgbClr val="000000"/>
                </a:solidFill>
                <a:ea typeface="UD デジタル 教科書体 N-R" panose="02020400000000000000" pitchFamily="17" charset="-128"/>
                <a:cs typeface="ＭＳ 明朝" panose="02020609040205080304" pitchFamily="17" charset="-128"/>
              </a:rPr>
              <a:t>入れ換え</a:t>
            </a:r>
            <a:r>
              <a:rPr lang="en-US" altLang="ja-JP" sz="2000" kern="0" dirty="0" smtClean="0">
                <a:solidFill>
                  <a:srgbClr val="000000"/>
                </a:solidFill>
                <a:ea typeface="UD デジタル 教科書体 N-R" panose="02020400000000000000" pitchFamily="17" charset="-128"/>
                <a:cs typeface="ＭＳ 明朝" panose="02020609040205080304" pitchFamily="17" charset="-128"/>
              </a:rPr>
              <a:t/>
            </a:r>
            <a:br>
              <a:rPr lang="en-US" altLang="ja-JP" sz="2000" kern="0" dirty="0" smtClean="0">
                <a:solidFill>
                  <a:srgbClr val="000000"/>
                </a:solidFill>
                <a:ea typeface="UD デジタル 教科書体 N-R" panose="02020400000000000000" pitchFamily="17" charset="-128"/>
                <a:cs typeface="ＭＳ 明朝" panose="02020609040205080304" pitchFamily="17" charset="-128"/>
              </a:rPr>
            </a:br>
            <a:r>
              <a:rPr lang="ja-JP" altLang="en-US" sz="2000" kern="0" dirty="0" err="1" smtClean="0">
                <a:solidFill>
                  <a:srgbClr val="000000"/>
                </a:solidFill>
                <a:ea typeface="UD デジタル 教科書体 N-R" panose="02020400000000000000" pitchFamily="17" charset="-128"/>
                <a:cs typeface="ＭＳ 明朝" panose="02020609040205080304" pitchFamily="17" charset="-128"/>
              </a:rPr>
              <a:t>ながら</a:t>
            </a:r>
            <a:r>
              <a:rPr lang="ja-JP" altLang="ja-JP" sz="2000" kern="0" dirty="0" smtClean="0">
                <a:solidFill>
                  <a:srgbClr val="000000"/>
                </a:solidFill>
                <a:ea typeface="UD デジタル 教科書体 N-R" panose="02020400000000000000" pitchFamily="17" charset="-128"/>
                <a:cs typeface="ＭＳ 明朝" panose="02020609040205080304" pitchFamily="17" charset="-128"/>
              </a:rPr>
              <a:t>行う</a:t>
            </a:r>
            <a:endParaRPr lang="ja-JP" altLang="en-US" sz="2000" dirty="0"/>
          </a:p>
        </p:txBody>
      </p:sp>
    </p:spTree>
    <p:extLst>
      <p:ext uri="{BB962C8B-B14F-4D97-AF65-F5344CB8AC3E}">
        <p14:creationId xmlns:p14="http://schemas.microsoft.com/office/powerpoint/2010/main" val="357141626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smtClean="0"/>
              <a:t>農産物保管（冷蔵庫）</a:t>
            </a:r>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72</a:t>
            </a:fld>
            <a:endParaRPr lang="en-US" altLang="ja-JP" dirty="0">
              <a:solidFill>
                <a:prstClr val="black"/>
              </a:solidFill>
            </a:endParaRPr>
          </a:p>
        </p:txBody>
      </p:sp>
      <p:pic>
        <p:nvPicPr>
          <p:cNvPr id="4" name="図 3"/>
          <p:cNvPicPr/>
          <p:nvPr/>
        </p:nvPicPr>
        <p:blipFill rotWithShape="1">
          <a:blip r:embed="rId2" cstate="print">
            <a:extLst>
              <a:ext uri="{28A0092B-C50C-407E-A947-70E740481C1C}">
                <a14:useLocalDpi xmlns:a14="http://schemas.microsoft.com/office/drawing/2010/main" val="0"/>
              </a:ext>
            </a:extLst>
          </a:blip>
          <a:srcRect/>
          <a:stretch/>
        </p:blipFill>
        <p:spPr bwMode="auto">
          <a:xfrm>
            <a:off x="137998" y="2095899"/>
            <a:ext cx="8525942" cy="266620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6394201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smtClean="0"/>
              <a:t>輸送</a:t>
            </a:r>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73</a:t>
            </a:fld>
            <a:endParaRPr lang="en-US" altLang="ja-JP" dirty="0">
              <a:solidFill>
                <a:prstClr val="black"/>
              </a:solidFill>
            </a:endParaRPr>
          </a:p>
        </p:txBody>
      </p:sp>
      <p:pic>
        <p:nvPicPr>
          <p:cNvPr id="8" name="図 7"/>
          <p:cNvPicPr/>
          <p:nvPr/>
        </p:nvPicPr>
        <p:blipFill rotWithShape="1">
          <a:blip r:embed="rId2" cstate="print">
            <a:extLst>
              <a:ext uri="{28A0092B-C50C-407E-A947-70E740481C1C}">
                <a14:useLocalDpi xmlns:a14="http://schemas.microsoft.com/office/drawing/2010/main" val="0"/>
              </a:ext>
            </a:extLst>
          </a:blip>
          <a:srcRect/>
          <a:stretch/>
        </p:blipFill>
        <p:spPr bwMode="auto">
          <a:xfrm>
            <a:off x="4025128" y="3101043"/>
            <a:ext cx="4568446" cy="3023449"/>
          </a:xfrm>
          <a:prstGeom prst="rect">
            <a:avLst/>
          </a:prstGeom>
          <a:noFill/>
          <a:ln>
            <a:noFill/>
          </a:ln>
        </p:spPr>
      </p:pic>
      <p:pic>
        <p:nvPicPr>
          <p:cNvPr id="9" name="図 8"/>
          <p:cNvPicPr/>
          <p:nvPr/>
        </p:nvPicPr>
        <p:blipFill rotWithShape="1">
          <a:blip r:embed="rId3" cstate="print">
            <a:extLst>
              <a:ext uri="{28A0092B-C50C-407E-A947-70E740481C1C}">
                <a14:useLocalDpi xmlns:a14="http://schemas.microsoft.com/office/drawing/2010/main" val="0"/>
              </a:ext>
            </a:extLst>
          </a:blip>
          <a:srcRect/>
          <a:stretch/>
        </p:blipFill>
        <p:spPr bwMode="auto">
          <a:xfrm>
            <a:off x="5004351" y="1027676"/>
            <a:ext cx="1870148" cy="1452961"/>
          </a:xfrm>
          <a:prstGeom prst="rect">
            <a:avLst/>
          </a:prstGeom>
          <a:noFill/>
          <a:ln>
            <a:noFill/>
          </a:ln>
        </p:spPr>
      </p:pic>
      <p:pic>
        <p:nvPicPr>
          <p:cNvPr id="10" name="図 9"/>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12268150">
            <a:off x="5132516" y="2413729"/>
            <a:ext cx="878134" cy="809260"/>
          </a:xfrm>
          <a:prstGeom prst="rect">
            <a:avLst/>
          </a:prstGeom>
        </p:spPr>
      </p:pic>
      <p:pic>
        <p:nvPicPr>
          <p:cNvPr id="11" name="図 10"/>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16200000">
            <a:off x="2267893" y="4393261"/>
            <a:ext cx="1801833" cy="985022"/>
          </a:xfrm>
          <a:prstGeom prst="rect">
            <a:avLst/>
          </a:prstGeom>
        </p:spPr>
      </p:pic>
      <p:pic>
        <p:nvPicPr>
          <p:cNvPr id="12" name="図 11"/>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100000" l="0" r="100000">
                        <a14:foregroundMark x1="13721" y1="69362" x2="13721" y2="69362"/>
                        <a14:foregroundMark x1="16977" y1="27234" x2="16977" y2="27234"/>
                        <a14:foregroundMark x1="25581" y1="27660" x2="25581" y2="27660"/>
                        <a14:foregroundMark x1="66279" y1="29362" x2="66279" y2="29362"/>
                        <a14:foregroundMark x1="92326" y1="38723" x2="92326" y2="38723"/>
                        <a14:foregroundMark x1="60000" y1="40000" x2="60000" y2="40000"/>
                        <a14:foregroundMark x1="63488" y1="72340" x2="63488" y2="72340"/>
                        <a14:foregroundMark x1="58837" y1="71915" x2="58837" y2="71915"/>
                        <a14:foregroundMark x1="54651" y1="77021" x2="54651" y2="77021"/>
                        <a14:foregroundMark x1="56512" y1="77021" x2="56512" y2="77021"/>
                        <a14:foregroundMark x1="56977" y1="86383" x2="56977" y2="86383"/>
                        <a14:foregroundMark x1="89070" y1="90213" x2="89070" y2="90213"/>
                        <a14:foregroundMark x1="88140" y1="78723" x2="88140" y2="78723"/>
                        <a14:foregroundMark x1="79767" y1="92340" x2="79767" y2="92340"/>
                        <a14:foregroundMark x1="83023" y1="37872" x2="83023" y2="37872"/>
                        <a14:foregroundMark x1="84884" y1="35319" x2="84884" y2="35319"/>
                        <a14:foregroundMark x1="62326" y1="31064" x2="62326" y2="31064"/>
                        <a14:foregroundMark x1="15581" y1="73191" x2="15581" y2="73191"/>
                        <a14:foregroundMark x1="19767" y1="77021" x2="19767" y2="77021"/>
                        <a14:foregroundMark x1="24419" y1="89362" x2="24419" y2="89362"/>
                        <a14:foregroundMark x1="22093" y1="89787" x2="22093" y2="89787"/>
                        <a14:foregroundMark x1="27209" y1="88936" x2="27209" y2="88936"/>
                        <a14:foregroundMark x1="11628" y1="75319" x2="11628" y2="75319"/>
                        <a14:foregroundMark x1="26047" y1="25532" x2="26047" y2="25532"/>
                        <a14:foregroundMark x1="22558" y1="28511" x2="22558" y2="28511"/>
                        <a14:foregroundMark x1="21860" y1="22979" x2="21860" y2="22979"/>
                        <a14:foregroundMark x1="16279" y1="13617" x2="16279" y2="13617"/>
                        <a14:foregroundMark x1="28140" y1="10213" x2="28140" y2="10213"/>
                        <a14:foregroundMark x1="8605" y1="17872" x2="8605" y2="17872"/>
                        <a14:foregroundMark x1="22326" y1="66383" x2="22326" y2="66383"/>
                        <a14:foregroundMark x1="20465" y1="62553" x2="20465" y2="62553"/>
                        <a14:foregroundMark x1="11628" y1="89362" x2="11628" y2="89362"/>
                        <a14:foregroundMark x1="7209" y1="85106" x2="7209" y2="85106"/>
                        <a14:foregroundMark x1="27442" y1="82128" x2="27442" y2="82128"/>
                        <a14:foregroundMark x1="81163" y1="94468" x2="81163" y2="94468"/>
                        <a14:foregroundMark x1="16047" y1="11489" x2="16047" y2="11489"/>
                        <a14:foregroundMark x1="27907" y1="12340" x2="27907" y2="12340"/>
                        <a14:foregroundMark x1="54419" y1="56170" x2="54419" y2="56170"/>
                        <a14:foregroundMark x1="55116" y1="54043" x2="55116" y2="54043"/>
                        <a14:foregroundMark x1="9535" y1="78723" x2="9535" y2="78723"/>
                        <a14:foregroundMark x1="55814" y1="57021" x2="55814" y2="57021"/>
                        <a14:foregroundMark x1="25116" y1="20851" x2="25116" y2="20851"/>
                        <a14:foregroundMark x1="6744" y1="67660" x2="6744" y2="67660"/>
                        <a14:foregroundMark x1="9535" y1="62128" x2="9535" y2="62128"/>
                        <a14:foregroundMark x1="14651" y1="60851" x2="14651" y2="60851"/>
                        <a14:foregroundMark x1="83953" y1="32340" x2="83953" y2="32340"/>
                        <a14:foregroundMark x1="81628" y1="32766" x2="81628" y2="32766"/>
                        <a14:foregroundMark x1="64186" y1="25957" x2="64186" y2="25957"/>
                        <a14:foregroundMark x1="79302" y1="36596" x2="79302" y2="36596"/>
                        <a14:backgroundMark x1="25581" y1="97021" x2="25581" y2="97021"/>
                        <a14:backgroundMark x1="64419" y1="97872" x2="64419" y2="97872"/>
                        <a14:backgroundMark x1="87674" y1="97021" x2="87674" y2="97021"/>
                        <a14:backgroundMark x1="84186" y1="97021" x2="84186" y2="97021"/>
                        <a14:backgroundMark x1="19070" y1="96170" x2="19070" y2="96170"/>
                        <a14:backgroundMark x1="22791" y1="96596" x2="22791" y2="96596"/>
                      </a14:backgroundRemoval>
                    </a14:imgEffect>
                  </a14:imgLayer>
                </a14:imgProps>
              </a:ext>
              <a:ext uri="{28A0092B-C50C-407E-A947-70E740481C1C}">
                <a14:useLocalDpi xmlns:a14="http://schemas.microsoft.com/office/drawing/2010/main" val="0"/>
              </a:ext>
            </a:extLst>
          </a:blip>
          <a:srcRect l="46407" r="26612"/>
          <a:stretch/>
        </p:blipFill>
        <p:spPr>
          <a:xfrm flipH="1">
            <a:off x="1484326" y="3402030"/>
            <a:ext cx="1465044" cy="2967486"/>
          </a:xfrm>
          <a:prstGeom prst="rect">
            <a:avLst/>
          </a:prstGeom>
        </p:spPr>
      </p:pic>
      <p:cxnSp>
        <p:nvCxnSpPr>
          <p:cNvPr id="13" name="直線矢印コネクタ 12"/>
          <p:cNvCxnSpPr/>
          <p:nvPr/>
        </p:nvCxnSpPr>
        <p:spPr>
          <a:xfrm flipV="1">
            <a:off x="2455135" y="2416589"/>
            <a:ext cx="2185409" cy="1657898"/>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677757" y="2609498"/>
            <a:ext cx="2606488" cy="830997"/>
          </a:xfrm>
          <a:prstGeom prst="rect">
            <a:avLst/>
          </a:prstGeom>
          <a:noFill/>
        </p:spPr>
        <p:txBody>
          <a:bodyPr wrap="square" rtlCol="0">
            <a:spAutoFit/>
          </a:bodyPr>
          <a:lstStyle/>
          <a:p>
            <a:r>
              <a:rPr kumimoji="1" lang="ja-JP" altLang="en-US" sz="2400" dirty="0" smtClean="0"/>
              <a:t>割れていないか 等</a:t>
            </a:r>
            <a:endParaRPr kumimoji="1" lang="en-US" altLang="ja-JP" sz="2400" dirty="0" smtClean="0"/>
          </a:p>
          <a:p>
            <a:r>
              <a:rPr kumimoji="1" lang="ja-JP" altLang="en-US" sz="2400" dirty="0" smtClean="0"/>
              <a:t>点検・記録</a:t>
            </a:r>
            <a:endParaRPr kumimoji="1" lang="ja-JP" altLang="en-US" sz="2400" dirty="0"/>
          </a:p>
        </p:txBody>
      </p:sp>
    </p:spTree>
    <p:extLst>
      <p:ext uri="{BB962C8B-B14F-4D97-AF65-F5344CB8AC3E}">
        <p14:creationId xmlns:p14="http://schemas.microsoft.com/office/powerpoint/2010/main" val="161403786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0" y="2220686"/>
            <a:ext cx="9144000" cy="4637314"/>
          </a:xfrm>
        </p:spPr>
        <p:txBody>
          <a:bodyPr/>
          <a:lstStyle/>
          <a:p>
            <a:pPr marL="0" indent="0">
              <a:buNone/>
            </a:pPr>
            <a:r>
              <a:rPr kumimoji="1" lang="ja-JP" altLang="en-US" sz="16600" dirty="0" smtClean="0"/>
              <a:t>環境保全</a:t>
            </a:r>
            <a:endParaRPr kumimoji="1" lang="ja-JP" altLang="en-US" sz="16600"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74</a:t>
            </a:fld>
            <a:endParaRPr lang="en-US" altLang="ja-JP" dirty="0">
              <a:solidFill>
                <a:prstClr val="black"/>
              </a:solidFill>
            </a:endParaRPr>
          </a:p>
        </p:txBody>
      </p:sp>
    </p:spTree>
    <p:extLst>
      <p:ext uri="{BB962C8B-B14F-4D97-AF65-F5344CB8AC3E}">
        <p14:creationId xmlns:p14="http://schemas.microsoft.com/office/powerpoint/2010/main" val="308696174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lang="ja-JP" altLang="ja-JP" dirty="0"/>
              <a:t>周辺の自然動植物や地域環境の保全（生物的）</a:t>
            </a:r>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75</a:t>
            </a:fld>
            <a:endParaRPr lang="en-US" altLang="ja-JP" dirty="0">
              <a:solidFill>
                <a:prstClr val="black"/>
              </a:solidFill>
            </a:endParaRPr>
          </a:p>
        </p:txBody>
      </p:sp>
      <p:pic>
        <p:nvPicPr>
          <p:cNvPr id="4" name="図 3"/>
          <p:cNvPicPr/>
          <p:nvPr/>
        </p:nvPicPr>
        <p:blipFill>
          <a:blip r:embed="rId2">
            <a:extLst>
              <a:ext uri="{28A0092B-C50C-407E-A947-70E740481C1C}">
                <a14:useLocalDpi xmlns:a14="http://schemas.microsoft.com/office/drawing/2010/main" val="0"/>
              </a:ext>
            </a:extLst>
          </a:blip>
          <a:srcRect/>
          <a:stretch>
            <a:fillRect/>
          </a:stretch>
        </p:blipFill>
        <p:spPr bwMode="auto">
          <a:xfrm>
            <a:off x="749159" y="5153201"/>
            <a:ext cx="5736482" cy="1530273"/>
          </a:xfrm>
          <a:prstGeom prst="rect">
            <a:avLst/>
          </a:prstGeom>
          <a:noFill/>
          <a:ln>
            <a:noFill/>
          </a:ln>
        </p:spPr>
      </p:pic>
      <p:pic>
        <p:nvPicPr>
          <p:cNvPr id="5" name="図 4"/>
          <p:cNvPicPr/>
          <p:nvPr/>
        </p:nvPicPr>
        <p:blipFill rotWithShape="1">
          <a:blip r:embed="rId3" cstate="print">
            <a:extLst>
              <a:ext uri="{28A0092B-C50C-407E-A947-70E740481C1C}">
                <a14:useLocalDpi xmlns:a14="http://schemas.microsoft.com/office/drawing/2010/main" val="0"/>
              </a:ext>
            </a:extLst>
          </a:blip>
          <a:srcRect/>
          <a:stretch/>
        </p:blipFill>
        <p:spPr bwMode="auto">
          <a:xfrm>
            <a:off x="3469064" y="1251154"/>
            <a:ext cx="4094249" cy="390204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0806508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lang="ja-JP" altLang="ja-JP" dirty="0"/>
              <a:t>農薬による環境</a:t>
            </a:r>
            <a:r>
              <a:rPr lang="ja-JP" altLang="ja-JP" dirty="0" smtClean="0"/>
              <a:t>汚染</a:t>
            </a:r>
            <a:r>
              <a:rPr lang="ja-JP" altLang="ja-JP" sz="2400" dirty="0" smtClean="0"/>
              <a:t>（化学的</a:t>
            </a:r>
            <a:r>
              <a:rPr lang="ja-JP" altLang="ja-JP" sz="2400" dirty="0"/>
              <a:t>）</a:t>
            </a:r>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76</a:t>
            </a:fld>
            <a:endParaRPr lang="en-US" altLang="ja-JP" dirty="0">
              <a:solidFill>
                <a:prstClr val="black"/>
              </a:solidFill>
            </a:endParaRPr>
          </a:p>
        </p:txBody>
      </p:sp>
      <p:sp>
        <p:nvSpPr>
          <p:cNvPr id="4" name="正方形/長方形 3"/>
          <p:cNvSpPr/>
          <p:nvPr/>
        </p:nvSpPr>
        <p:spPr>
          <a:xfrm>
            <a:off x="650448" y="870079"/>
            <a:ext cx="8022211" cy="4832092"/>
          </a:xfrm>
          <a:prstGeom prst="rect">
            <a:avLst/>
          </a:prstGeom>
        </p:spPr>
        <p:txBody>
          <a:bodyPr wrap="square">
            <a:spAutoFit/>
          </a:bodyPr>
          <a:lstStyle/>
          <a:p>
            <a:r>
              <a:rPr lang="ja-JP" altLang="en-US" sz="2800" kern="0" dirty="0" smtClean="0">
                <a:solidFill>
                  <a:srgbClr val="000000"/>
                </a:solidFill>
                <a:ea typeface="UD デジタル 教科書体 N-R" panose="02020400000000000000" pitchFamily="17" charset="-128"/>
                <a:cs typeface="ＭＳ 明朝" panose="02020609040205080304" pitchFamily="17" charset="-128"/>
              </a:rPr>
              <a:t>農薬による環境汚染を防ぐために・・・</a:t>
            </a:r>
            <a:endParaRPr lang="en-US" altLang="ja-JP" sz="2800" kern="0" dirty="0" smtClean="0">
              <a:solidFill>
                <a:srgbClr val="000000"/>
              </a:solidFill>
              <a:ea typeface="UD デジタル 教科書体 N-R" panose="02020400000000000000" pitchFamily="17" charset="-128"/>
              <a:cs typeface="ＭＳ 明朝" panose="02020609040205080304" pitchFamily="17" charset="-128"/>
            </a:endParaRPr>
          </a:p>
          <a:p>
            <a:r>
              <a:rPr lang="ja-JP" altLang="ja-JP" sz="2800" kern="0" dirty="0" smtClean="0">
                <a:solidFill>
                  <a:srgbClr val="000000"/>
                </a:solidFill>
                <a:ea typeface="UD デジタル 教科書体 N-R" panose="02020400000000000000" pitchFamily="17" charset="-128"/>
                <a:cs typeface="ＭＳ 明朝" panose="02020609040205080304" pitchFamily="17" charset="-128"/>
              </a:rPr>
              <a:t>「</a:t>
            </a:r>
            <a:r>
              <a:rPr lang="ja-JP" altLang="ja-JP" sz="2800" kern="0" dirty="0">
                <a:solidFill>
                  <a:srgbClr val="000000"/>
                </a:solidFill>
                <a:ea typeface="UD デジタル 教科書体 N-R" panose="02020400000000000000" pitchFamily="17" charset="-128"/>
                <a:cs typeface="ＭＳ 明朝" panose="02020609040205080304" pitchFamily="17" charset="-128"/>
              </a:rPr>
              <a:t>農薬の使用残が発生しないように必要な量</a:t>
            </a:r>
            <a:r>
              <a:rPr lang="ja-JP" altLang="ja-JP" sz="2800" kern="0" dirty="0" smtClean="0">
                <a:solidFill>
                  <a:srgbClr val="000000"/>
                </a:solidFill>
                <a:ea typeface="UD デジタル 教科書体 N-R" panose="02020400000000000000" pitchFamily="17" charset="-128"/>
                <a:cs typeface="ＭＳ 明朝" panose="02020609040205080304" pitchFamily="17" charset="-128"/>
              </a:rPr>
              <a:t>だけ</a:t>
            </a:r>
            <a:r>
              <a:rPr lang="ja-JP" altLang="en-US" sz="2800" kern="0" dirty="0" smtClean="0">
                <a:solidFill>
                  <a:srgbClr val="000000"/>
                </a:solidFill>
                <a:ea typeface="UD デジタル 教科書体 N-R" panose="02020400000000000000" pitchFamily="17" charset="-128"/>
                <a:cs typeface="ＭＳ 明朝" panose="02020609040205080304" pitchFamily="17" charset="-128"/>
              </a:rPr>
              <a:t>　</a:t>
            </a:r>
            <a:r>
              <a:rPr lang="en-US" altLang="ja-JP" sz="2800" kern="0" dirty="0" smtClean="0">
                <a:solidFill>
                  <a:srgbClr val="000000"/>
                </a:solidFill>
                <a:ea typeface="UD デジタル 教科書体 N-R" panose="02020400000000000000" pitchFamily="17" charset="-128"/>
                <a:cs typeface="ＭＳ 明朝" panose="02020609040205080304" pitchFamily="17" charset="-128"/>
              </a:rPr>
              <a:t/>
            </a:r>
            <a:br>
              <a:rPr lang="en-US" altLang="ja-JP" sz="2800" kern="0" dirty="0" smtClean="0">
                <a:solidFill>
                  <a:srgbClr val="000000"/>
                </a:solidFill>
                <a:ea typeface="UD デジタル 教科書体 N-R" panose="02020400000000000000" pitchFamily="17" charset="-128"/>
                <a:cs typeface="ＭＳ 明朝" panose="02020609040205080304" pitchFamily="17" charset="-128"/>
              </a:rPr>
            </a:br>
            <a:r>
              <a:rPr lang="ja-JP" altLang="en-US" sz="2800" kern="0" dirty="0" smtClean="0">
                <a:solidFill>
                  <a:srgbClr val="000000"/>
                </a:solidFill>
                <a:ea typeface="UD デジタル 教科書体 N-R" panose="02020400000000000000" pitchFamily="17" charset="-128"/>
                <a:cs typeface="ＭＳ 明朝" panose="02020609040205080304" pitchFamily="17" charset="-128"/>
              </a:rPr>
              <a:t>　</a:t>
            </a:r>
            <a:r>
              <a:rPr lang="ja-JP" altLang="ja-JP" sz="2800" kern="0" dirty="0" smtClean="0">
                <a:solidFill>
                  <a:srgbClr val="000000"/>
                </a:solidFill>
                <a:ea typeface="UD デジタル 教科書体 N-R" panose="02020400000000000000" pitchFamily="17" charset="-128"/>
                <a:cs typeface="ＭＳ 明朝" panose="02020609040205080304" pitchFamily="17" charset="-128"/>
              </a:rPr>
              <a:t>を</a:t>
            </a:r>
            <a:r>
              <a:rPr lang="ja-JP" altLang="ja-JP" sz="2800" kern="0" dirty="0">
                <a:solidFill>
                  <a:srgbClr val="000000"/>
                </a:solidFill>
                <a:ea typeface="UD デジタル 教科書体 N-R" panose="02020400000000000000" pitchFamily="17" charset="-128"/>
                <a:cs typeface="ＭＳ 明朝" panose="02020609040205080304" pitchFamily="17" charset="-128"/>
              </a:rPr>
              <a:t>秤量して散布液を調製</a:t>
            </a:r>
            <a:r>
              <a:rPr lang="ja-JP" altLang="ja-JP" sz="2800" kern="0" dirty="0" smtClean="0">
                <a:solidFill>
                  <a:srgbClr val="000000"/>
                </a:solidFill>
                <a:ea typeface="UD デジタル 教科書体 N-R" panose="02020400000000000000" pitchFamily="17" charset="-128"/>
                <a:cs typeface="ＭＳ 明朝" panose="02020609040205080304" pitchFamily="17" charset="-128"/>
              </a:rPr>
              <a:t>」</a:t>
            </a:r>
            <a:endParaRPr lang="en-US" altLang="ja-JP" sz="2800" kern="0" dirty="0" smtClean="0">
              <a:solidFill>
                <a:srgbClr val="000000"/>
              </a:solidFill>
              <a:ea typeface="UD デジタル 教科書体 N-R" panose="02020400000000000000" pitchFamily="17" charset="-128"/>
              <a:cs typeface="ＭＳ 明朝" panose="02020609040205080304" pitchFamily="17" charset="-128"/>
            </a:endParaRPr>
          </a:p>
          <a:p>
            <a:endParaRPr lang="en-US" altLang="ja-JP" sz="2800" kern="0" dirty="0" smtClean="0">
              <a:solidFill>
                <a:srgbClr val="000000"/>
              </a:solidFill>
              <a:ea typeface="UD デジタル 教科書体 N-R" panose="02020400000000000000" pitchFamily="17" charset="-128"/>
              <a:cs typeface="ＭＳ 明朝" panose="02020609040205080304" pitchFamily="17" charset="-128"/>
            </a:endParaRPr>
          </a:p>
          <a:p>
            <a:endParaRPr lang="en-US" altLang="ja-JP" sz="2800" kern="0" dirty="0">
              <a:solidFill>
                <a:srgbClr val="000000"/>
              </a:solidFill>
              <a:ea typeface="UD デジタル 教科書体 N-R" panose="02020400000000000000" pitchFamily="17" charset="-128"/>
              <a:cs typeface="ＭＳ 明朝" panose="02020609040205080304" pitchFamily="17" charset="-128"/>
            </a:endParaRPr>
          </a:p>
          <a:p>
            <a:r>
              <a:rPr lang="ja-JP" altLang="ja-JP" sz="2800" kern="0" dirty="0" smtClean="0">
                <a:solidFill>
                  <a:srgbClr val="000000"/>
                </a:solidFill>
                <a:ea typeface="UD デジタル 教科書体 N-R" panose="02020400000000000000" pitchFamily="17" charset="-128"/>
                <a:cs typeface="ＭＳ 明朝" panose="02020609040205080304" pitchFamily="17" charset="-128"/>
              </a:rPr>
              <a:t>もし</a:t>
            </a:r>
            <a:r>
              <a:rPr lang="ja-JP" altLang="ja-JP" sz="2800" kern="0" dirty="0">
                <a:solidFill>
                  <a:srgbClr val="000000"/>
                </a:solidFill>
                <a:ea typeface="UD デジタル 教科書体 N-R" panose="02020400000000000000" pitchFamily="17" charset="-128"/>
                <a:cs typeface="ＭＳ 明朝" panose="02020609040205080304" pitchFamily="17" charset="-128"/>
              </a:rPr>
              <a:t>余って</a:t>
            </a:r>
            <a:r>
              <a:rPr lang="ja-JP" altLang="ja-JP" sz="2800" kern="0" dirty="0" smtClean="0">
                <a:solidFill>
                  <a:srgbClr val="000000"/>
                </a:solidFill>
                <a:ea typeface="UD デジタル 教科書体 N-R" panose="02020400000000000000" pitchFamily="17" charset="-128"/>
                <a:cs typeface="ＭＳ 明朝" panose="02020609040205080304" pitchFamily="17" charset="-128"/>
              </a:rPr>
              <a:t>しまった</a:t>
            </a:r>
            <a:r>
              <a:rPr lang="ja-JP" altLang="en-US" sz="2800" kern="0" dirty="0" smtClean="0">
                <a:solidFill>
                  <a:srgbClr val="000000"/>
                </a:solidFill>
                <a:ea typeface="UD デジタル 教科書体 N-R" panose="02020400000000000000" pitchFamily="17" charset="-128"/>
                <a:cs typeface="ＭＳ 明朝" panose="02020609040205080304" pitchFamily="17" charset="-128"/>
              </a:rPr>
              <a:t>ら</a:t>
            </a:r>
            <a:r>
              <a:rPr lang="ja-JP" altLang="ja-JP" sz="2800" kern="0" dirty="0" smtClean="0">
                <a:solidFill>
                  <a:srgbClr val="000000"/>
                </a:solidFill>
                <a:ea typeface="UD デジタル 教科書体 N-R" panose="02020400000000000000" pitchFamily="17" charset="-128"/>
                <a:cs typeface="ＭＳ 明朝" panose="02020609040205080304" pitchFamily="17" charset="-128"/>
              </a:rPr>
              <a:t>、</a:t>
            </a:r>
            <a:endParaRPr lang="en-US" altLang="ja-JP" sz="2800" kern="0" dirty="0" smtClean="0">
              <a:solidFill>
                <a:srgbClr val="000000"/>
              </a:solidFill>
              <a:ea typeface="UD デジタル 教科書体 N-R" panose="02020400000000000000" pitchFamily="17" charset="-128"/>
              <a:cs typeface="ＭＳ 明朝" panose="02020609040205080304" pitchFamily="17" charset="-128"/>
            </a:endParaRPr>
          </a:p>
          <a:p>
            <a:endParaRPr lang="en-US" altLang="ja-JP" sz="2800" kern="0" dirty="0" smtClean="0">
              <a:solidFill>
                <a:srgbClr val="000000"/>
              </a:solidFill>
              <a:ea typeface="UD デジタル 教科書体 N-R" panose="02020400000000000000" pitchFamily="17" charset="-128"/>
              <a:cs typeface="ＭＳ 明朝" panose="02020609040205080304" pitchFamily="17" charset="-128"/>
            </a:endParaRPr>
          </a:p>
          <a:p>
            <a:endParaRPr lang="en-US" altLang="ja-JP" sz="2800" kern="0" dirty="0">
              <a:solidFill>
                <a:srgbClr val="000000"/>
              </a:solidFill>
              <a:ea typeface="UD デジタル 教科書体 N-R" panose="02020400000000000000" pitchFamily="17" charset="-128"/>
              <a:cs typeface="ＭＳ 明朝" panose="02020609040205080304" pitchFamily="17" charset="-128"/>
            </a:endParaRPr>
          </a:p>
          <a:p>
            <a:r>
              <a:rPr lang="ja-JP" altLang="ja-JP" sz="2800" kern="0" dirty="0" smtClean="0">
                <a:solidFill>
                  <a:srgbClr val="000000"/>
                </a:solidFill>
                <a:ea typeface="UD デジタル 教科書体 N-R" panose="02020400000000000000" pitchFamily="17" charset="-128"/>
                <a:cs typeface="ＭＳ 明朝" panose="02020609040205080304" pitchFamily="17" charset="-128"/>
              </a:rPr>
              <a:t>自分</a:t>
            </a:r>
            <a:r>
              <a:rPr lang="ja-JP" altLang="ja-JP" sz="2800" kern="0" dirty="0">
                <a:solidFill>
                  <a:srgbClr val="000000"/>
                </a:solidFill>
                <a:ea typeface="UD デジタル 教科書体 N-R" panose="02020400000000000000" pitchFamily="17" charset="-128"/>
                <a:cs typeface="ＭＳ 明朝" panose="02020609040205080304" pitchFamily="17" charset="-128"/>
              </a:rPr>
              <a:t>の管理する土地で</a:t>
            </a:r>
            <a:r>
              <a:rPr lang="ja-JP" altLang="ja-JP" sz="2800" kern="0" dirty="0" smtClean="0">
                <a:solidFill>
                  <a:srgbClr val="000000"/>
                </a:solidFill>
                <a:ea typeface="UD デジタル 教科書体 N-R" panose="02020400000000000000" pitchFamily="17" charset="-128"/>
                <a:cs typeface="ＭＳ 明朝" panose="02020609040205080304" pitchFamily="17" charset="-128"/>
              </a:rPr>
              <a:t>、</a:t>
            </a:r>
            <a:endParaRPr lang="en-US" altLang="ja-JP" sz="2800" kern="0" dirty="0" smtClean="0">
              <a:solidFill>
                <a:srgbClr val="000000"/>
              </a:solidFill>
              <a:ea typeface="UD デジタル 教科書体 N-R" panose="02020400000000000000" pitchFamily="17" charset="-128"/>
              <a:cs typeface="ＭＳ 明朝" panose="02020609040205080304" pitchFamily="17" charset="-128"/>
            </a:endParaRPr>
          </a:p>
          <a:p>
            <a:r>
              <a:rPr lang="ja-JP" altLang="ja-JP" sz="2800" kern="0" dirty="0" smtClean="0">
                <a:solidFill>
                  <a:srgbClr val="000000"/>
                </a:solidFill>
                <a:ea typeface="UD デジタル 教科書体 N-R" panose="02020400000000000000" pitchFamily="17" charset="-128"/>
                <a:cs typeface="ＭＳ 明朝" panose="02020609040205080304" pitchFamily="17" charset="-128"/>
              </a:rPr>
              <a:t>農産物</a:t>
            </a:r>
            <a:r>
              <a:rPr lang="ja-JP" altLang="ja-JP" sz="2800" kern="0" dirty="0">
                <a:solidFill>
                  <a:srgbClr val="000000"/>
                </a:solidFill>
                <a:ea typeface="UD デジタル 教科書体 N-R" panose="02020400000000000000" pitchFamily="17" charset="-128"/>
                <a:cs typeface="ＭＳ 明朝" panose="02020609040205080304" pitchFamily="17" charset="-128"/>
              </a:rPr>
              <a:t>に影響のない</a:t>
            </a:r>
            <a:r>
              <a:rPr lang="ja-JP" altLang="ja-JP" sz="2800" kern="0" dirty="0" smtClean="0">
                <a:solidFill>
                  <a:srgbClr val="000000"/>
                </a:solidFill>
                <a:ea typeface="UD デジタル 教科書体 N-R" panose="02020400000000000000" pitchFamily="17" charset="-128"/>
                <a:cs typeface="ＭＳ 明朝" panose="02020609040205080304" pitchFamily="17" charset="-128"/>
              </a:rPr>
              <a:t>、</a:t>
            </a:r>
            <a:endParaRPr lang="en-US" altLang="ja-JP" sz="2800" kern="0" dirty="0" smtClean="0">
              <a:solidFill>
                <a:srgbClr val="000000"/>
              </a:solidFill>
              <a:ea typeface="UD デジタル 教科書体 N-R" panose="02020400000000000000" pitchFamily="17" charset="-128"/>
              <a:cs typeface="ＭＳ 明朝" panose="02020609040205080304" pitchFamily="17" charset="-128"/>
            </a:endParaRPr>
          </a:p>
          <a:p>
            <a:r>
              <a:rPr lang="ja-JP" altLang="ja-JP" sz="2800" kern="0" dirty="0" smtClean="0">
                <a:solidFill>
                  <a:srgbClr val="000000"/>
                </a:solidFill>
                <a:ea typeface="UD デジタル 教科書体 N-R" panose="02020400000000000000" pitchFamily="17" charset="-128"/>
                <a:cs typeface="ＭＳ 明朝" panose="02020609040205080304" pitchFamily="17" charset="-128"/>
              </a:rPr>
              <a:t>水源</a:t>
            </a:r>
            <a:r>
              <a:rPr lang="ja-JP" altLang="ja-JP" sz="2800" kern="0" dirty="0">
                <a:solidFill>
                  <a:srgbClr val="000000"/>
                </a:solidFill>
                <a:ea typeface="UD デジタル 教科書体 N-R" panose="02020400000000000000" pitchFamily="17" charset="-128"/>
                <a:cs typeface="ＭＳ 明朝" panose="02020609040205080304" pitchFamily="17" charset="-128"/>
              </a:rPr>
              <a:t>を汚染しない場所に</a:t>
            </a:r>
            <a:r>
              <a:rPr lang="ja-JP" altLang="ja-JP" sz="2800" kern="0" dirty="0" smtClean="0">
                <a:solidFill>
                  <a:srgbClr val="000000"/>
                </a:solidFill>
                <a:ea typeface="UD デジタル 教科書体 N-R" panose="02020400000000000000" pitchFamily="17" charset="-128"/>
                <a:cs typeface="ＭＳ 明朝" panose="02020609040205080304" pitchFamily="17" charset="-128"/>
              </a:rPr>
              <a:t>廃棄</a:t>
            </a:r>
            <a:r>
              <a:rPr lang="ja-JP" altLang="en-US" sz="2800" kern="0" dirty="0" smtClean="0">
                <a:solidFill>
                  <a:srgbClr val="000000"/>
                </a:solidFill>
                <a:ea typeface="UD デジタル 教科書体 N-R" panose="02020400000000000000" pitchFamily="17" charset="-128"/>
                <a:cs typeface="ＭＳ 明朝" panose="02020609040205080304" pitchFamily="17" charset="-128"/>
              </a:rPr>
              <a:t>する（土壌浸透）</a:t>
            </a:r>
            <a:endParaRPr lang="ja-JP" altLang="en-US" sz="2800" dirty="0"/>
          </a:p>
        </p:txBody>
      </p:sp>
      <p:sp>
        <p:nvSpPr>
          <p:cNvPr id="5" name="下矢印 4"/>
          <p:cNvSpPr/>
          <p:nvPr/>
        </p:nvSpPr>
        <p:spPr>
          <a:xfrm>
            <a:off x="4826524" y="2450085"/>
            <a:ext cx="1376313" cy="2234152"/>
          </a:xfrm>
          <a:prstGeom prst="down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110054825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lang="ja-JP" altLang="ja-JP" dirty="0"/>
              <a:t>土壌及び肥料の流</a:t>
            </a:r>
            <a:r>
              <a:rPr lang="ja-JP" altLang="ja-JP" dirty="0" smtClean="0"/>
              <a:t>亡</a:t>
            </a:r>
            <a:r>
              <a:rPr lang="ja-JP" altLang="ja-JP" dirty="0"/>
              <a:t>（物理・化学的）</a:t>
            </a:r>
            <a:endParaRPr lang="ja-JP" altLang="en-US" dirty="0"/>
          </a:p>
          <a:p>
            <a:pPr marL="0" indent="0">
              <a:buNone/>
            </a:pPr>
            <a:endParaRPr lang="en-US" altLang="ja-JP" dirty="0" smtClean="0"/>
          </a:p>
          <a:p>
            <a:pPr marL="0" indent="0">
              <a:buNone/>
            </a:pPr>
            <a:endParaRPr lang="en-US" altLang="ja-JP" dirty="0"/>
          </a:p>
          <a:p>
            <a:pPr marL="0" indent="0">
              <a:buNone/>
            </a:pPr>
            <a:r>
              <a:rPr lang="ja-JP" altLang="en-US" dirty="0" smtClean="0"/>
              <a:t>　①</a:t>
            </a:r>
            <a:r>
              <a:rPr lang="ja-JP" altLang="ja-JP" dirty="0" smtClean="0"/>
              <a:t>土壌</a:t>
            </a:r>
            <a:r>
              <a:rPr lang="ja-JP" altLang="ja-JP" dirty="0"/>
              <a:t>診断を</a:t>
            </a:r>
            <a:r>
              <a:rPr lang="ja-JP" altLang="ja-JP" dirty="0" smtClean="0"/>
              <a:t>行</a:t>
            </a:r>
            <a:r>
              <a:rPr lang="ja-JP" altLang="en-US" dirty="0" smtClean="0"/>
              <a:t>う</a:t>
            </a:r>
            <a:endParaRPr lang="en-US" altLang="ja-JP" dirty="0" smtClean="0"/>
          </a:p>
          <a:p>
            <a:pPr marL="0" indent="0">
              <a:buNone/>
            </a:pPr>
            <a:r>
              <a:rPr lang="ja-JP" altLang="en-US" dirty="0" smtClean="0"/>
              <a:t>　　</a:t>
            </a:r>
            <a:r>
              <a:rPr lang="ja-JP" altLang="ja-JP" dirty="0" smtClean="0"/>
              <a:t>どの程度</a:t>
            </a:r>
            <a:r>
              <a:rPr lang="ja-JP" altLang="en-US" dirty="0" smtClean="0"/>
              <a:t>、</a:t>
            </a:r>
            <a:r>
              <a:rPr lang="ja-JP" altLang="ja-JP" dirty="0" smtClean="0"/>
              <a:t>肥料分</a:t>
            </a:r>
            <a:r>
              <a:rPr lang="ja-JP" altLang="ja-JP" dirty="0"/>
              <a:t>が土壌に残っているの</a:t>
            </a:r>
            <a:r>
              <a:rPr lang="ja-JP" altLang="ja-JP" dirty="0" smtClean="0"/>
              <a:t>か</a:t>
            </a:r>
            <a:endParaRPr lang="en-US" altLang="ja-JP" dirty="0" smtClean="0"/>
          </a:p>
          <a:p>
            <a:pPr marL="0" indent="0">
              <a:buNone/>
            </a:pPr>
            <a:r>
              <a:rPr lang="ja-JP" altLang="en-US" dirty="0" smtClean="0"/>
              <a:t>　　</a:t>
            </a:r>
            <a:r>
              <a:rPr lang="ja-JP" altLang="ja-JP" dirty="0" err="1" smtClean="0"/>
              <a:t>ｐ</a:t>
            </a:r>
            <a:r>
              <a:rPr lang="en-US" altLang="ja-JP" dirty="0"/>
              <a:t>H</a:t>
            </a:r>
            <a:r>
              <a:rPr lang="ja-JP" altLang="ja-JP" dirty="0"/>
              <a:t>はどれくらい</a:t>
            </a:r>
            <a:r>
              <a:rPr lang="ja-JP" altLang="ja-JP" dirty="0" smtClean="0"/>
              <a:t>か</a:t>
            </a:r>
            <a:endParaRPr lang="en-US" altLang="ja-JP" dirty="0" smtClean="0"/>
          </a:p>
          <a:p>
            <a:pPr marL="0" indent="0" algn="ctr">
              <a:buNone/>
            </a:pPr>
            <a:endParaRPr lang="en-US" altLang="ja-JP" dirty="0"/>
          </a:p>
          <a:p>
            <a:pPr marL="0" indent="0">
              <a:buNone/>
            </a:pPr>
            <a:r>
              <a:rPr lang="ja-JP" altLang="en-US" dirty="0" smtClean="0"/>
              <a:t>　②</a:t>
            </a:r>
            <a:r>
              <a:rPr lang="ja-JP" altLang="ja-JP" dirty="0" smtClean="0"/>
              <a:t>都道府県</a:t>
            </a:r>
            <a:r>
              <a:rPr lang="ja-JP" altLang="ja-JP" dirty="0"/>
              <a:t>の施肥基準等に照らして</a:t>
            </a:r>
            <a:r>
              <a:rPr lang="ja-JP" altLang="ja-JP" dirty="0" smtClean="0"/>
              <a:t>、</a:t>
            </a:r>
            <a:endParaRPr lang="en-US" altLang="ja-JP" dirty="0" smtClean="0"/>
          </a:p>
          <a:p>
            <a:pPr marL="0" indent="0">
              <a:buNone/>
            </a:pPr>
            <a:endParaRPr lang="en-US" altLang="ja-JP" dirty="0"/>
          </a:p>
          <a:p>
            <a:pPr marL="0" indent="0">
              <a:buNone/>
            </a:pPr>
            <a:r>
              <a:rPr lang="ja-JP" altLang="en-US" dirty="0" smtClean="0"/>
              <a:t>　③</a:t>
            </a:r>
            <a:r>
              <a:rPr lang="ja-JP" altLang="ja-JP" dirty="0" smtClean="0"/>
              <a:t>適切</a:t>
            </a:r>
            <a:r>
              <a:rPr lang="ja-JP" altLang="ja-JP" dirty="0"/>
              <a:t>な施肥量や施肥方法を</a:t>
            </a:r>
            <a:r>
              <a:rPr lang="ja-JP" altLang="ja-JP" dirty="0" smtClean="0"/>
              <a:t>選んで</a:t>
            </a:r>
            <a:r>
              <a:rPr lang="ja-JP" altLang="en-US" dirty="0" smtClean="0"/>
              <a:t>施肥</a:t>
            </a:r>
            <a:endParaRPr lang="ja-JP" altLang="ja-JP" dirty="0"/>
          </a:p>
          <a:p>
            <a:pPr algn="ctr"/>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77</a:t>
            </a:fld>
            <a:endParaRPr lang="en-US" altLang="ja-JP" dirty="0">
              <a:solidFill>
                <a:prstClr val="black"/>
              </a:solidFill>
            </a:endParaRPr>
          </a:p>
        </p:txBody>
      </p:sp>
      <p:pic>
        <p:nvPicPr>
          <p:cNvPr id="4" name="図 3"/>
          <p:cNvPicPr/>
          <p:nvPr/>
        </p:nvPicPr>
        <p:blipFill rotWithShape="1">
          <a:blip r:embed="rId2" cstate="print">
            <a:extLst>
              <a:ext uri="{28A0092B-C50C-407E-A947-70E740481C1C}">
                <a14:useLocalDpi xmlns:a14="http://schemas.microsoft.com/office/drawing/2010/main" val="0"/>
              </a:ext>
            </a:extLst>
          </a:blip>
          <a:srcRect/>
          <a:stretch/>
        </p:blipFill>
        <p:spPr>
          <a:xfrm>
            <a:off x="6893169" y="2850027"/>
            <a:ext cx="2011680" cy="2278966"/>
          </a:xfrm>
          <a:prstGeom prst="rect">
            <a:avLst/>
          </a:prstGeom>
        </p:spPr>
      </p:pic>
    </p:spTree>
    <p:extLst>
      <p:ext uri="{BB962C8B-B14F-4D97-AF65-F5344CB8AC3E}">
        <p14:creationId xmlns:p14="http://schemas.microsoft.com/office/powerpoint/2010/main" val="280868615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smtClean="0"/>
              <a:t>エネルギー問題（省エネ・低酸素社会）</a:t>
            </a:r>
            <a:endParaRPr kumimoji="1" lang="en-US" altLang="ja-JP" dirty="0" smtClean="0"/>
          </a:p>
          <a:p>
            <a:pPr marL="0" indent="0">
              <a:buNone/>
            </a:pPr>
            <a:endParaRPr lang="en-US" altLang="ja-JP" dirty="0" smtClean="0"/>
          </a:p>
          <a:p>
            <a:pPr marL="0" indent="0">
              <a:buNone/>
            </a:pPr>
            <a:r>
              <a:rPr lang="ja-JP" altLang="en-US" dirty="0" smtClean="0"/>
              <a:t>　農業</a:t>
            </a:r>
            <a:r>
              <a:rPr lang="ja-JP" altLang="en-US" dirty="0"/>
              <a:t>で使うエネルギーは？</a:t>
            </a:r>
            <a:endParaRPr lang="en-US" altLang="ja-JP" dirty="0"/>
          </a:p>
          <a:p>
            <a:pPr marL="0" indent="0">
              <a:buNone/>
            </a:pPr>
            <a:r>
              <a:rPr lang="ja-JP" altLang="en-US" dirty="0"/>
              <a:t>　　　農業機械、暖房など　→　省エネ　へ　</a:t>
            </a:r>
            <a:endParaRPr lang="en-US" altLang="ja-JP" dirty="0"/>
          </a:p>
          <a:p>
            <a:endParaRPr kumimoji="1" lang="en-US" altLang="ja-JP" dirty="0" smtClean="0"/>
          </a:p>
          <a:p>
            <a:endParaRPr kumimoji="1" lang="en-US" altLang="ja-JP" dirty="0" smtClean="0"/>
          </a:p>
          <a:p>
            <a:r>
              <a:rPr kumimoji="1" lang="ja-JP" altLang="en-US" dirty="0" smtClean="0"/>
              <a:t>農業廃棄物の問題</a:t>
            </a:r>
            <a:endParaRPr kumimoji="1" lang="en-US" altLang="ja-JP" dirty="0" smtClean="0"/>
          </a:p>
          <a:p>
            <a:pPr marL="0" indent="0">
              <a:buNone/>
            </a:pPr>
            <a:endParaRPr kumimoji="1" lang="en-US" altLang="ja-JP" dirty="0" smtClean="0"/>
          </a:p>
          <a:p>
            <a:pPr marL="0" indent="0">
              <a:buNone/>
            </a:pPr>
            <a:r>
              <a:rPr kumimoji="1" lang="ja-JP" altLang="en-US" dirty="0" smtClean="0"/>
              <a:t>　</a:t>
            </a:r>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78</a:t>
            </a:fld>
            <a:endParaRPr lang="en-US" altLang="ja-JP" dirty="0">
              <a:solidFill>
                <a:prstClr val="black"/>
              </a:solidFill>
            </a:endParaRPr>
          </a:p>
        </p:txBody>
      </p:sp>
      <p:pic>
        <p:nvPicPr>
          <p:cNvPr id="4" name="図 3"/>
          <p:cNvPicPr/>
          <p:nvPr/>
        </p:nvPicPr>
        <p:blipFill>
          <a:blip r:embed="rId2">
            <a:extLst>
              <a:ext uri="{28A0092B-C50C-407E-A947-70E740481C1C}">
                <a14:useLocalDpi xmlns:a14="http://schemas.microsoft.com/office/drawing/2010/main" val="0"/>
              </a:ext>
            </a:extLst>
          </a:blip>
          <a:srcRect/>
          <a:stretch>
            <a:fillRect/>
          </a:stretch>
        </p:blipFill>
        <p:spPr bwMode="auto">
          <a:xfrm>
            <a:off x="6844030" y="1516673"/>
            <a:ext cx="1442720" cy="1348740"/>
          </a:xfrm>
          <a:prstGeom prst="rect">
            <a:avLst/>
          </a:prstGeom>
          <a:noFill/>
          <a:ln>
            <a:noFill/>
          </a:ln>
        </p:spPr>
      </p:pic>
      <p:pic>
        <p:nvPicPr>
          <p:cNvPr id="5" name="図 4"/>
          <p:cNvPicPr/>
          <p:nvPr/>
        </p:nvPicPr>
        <p:blipFill>
          <a:blip r:embed="rId3">
            <a:extLst>
              <a:ext uri="{28A0092B-C50C-407E-A947-70E740481C1C}">
                <a14:useLocalDpi xmlns:a14="http://schemas.microsoft.com/office/drawing/2010/main" val="0"/>
              </a:ext>
            </a:extLst>
          </a:blip>
          <a:srcRect/>
          <a:stretch>
            <a:fillRect/>
          </a:stretch>
        </p:blipFill>
        <p:spPr bwMode="auto">
          <a:xfrm>
            <a:off x="3042530" y="3594735"/>
            <a:ext cx="3677920" cy="2977515"/>
          </a:xfrm>
          <a:prstGeom prst="rect">
            <a:avLst/>
          </a:prstGeom>
          <a:noFill/>
          <a:ln>
            <a:noFill/>
          </a:ln>
        </p:spPr>
      </p:pic>
    </p:spTree>
    <p:extLst>
      <p:ext uri="{BB962C8B-B14F-4D97-AF65-F5344CB8AC3E}">
        <p14:creationId xmlns:p14="http://schemas.microsoft.com/office/powerpoint/2010/main" val="131919238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0" y="2053882"/>
            <a:ext cx="9144000" cy="4804117"/>
          </a:xfrm>
        </p:spPr>
        <p:txBody>
          <a:bodyPr/>
          <a:lstStyle/>
          <a:p>
            <a:pPr marL="0" indent="0">
              <a:buNone/>
            </a:pPr>
            <a:r>
              <a:rPr lang="ja-JP" altLang="ja-JP" sz="16600" dirty="0"/>
              <a:t>労働安全</a:t>
            </a:r>
            <a:endParaRPr kumimoji="1" lang="ja-JP" altLang="en-US" sz="16600"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79</a:t>
            </a:fld>
            <a:endParaRPr lang="en-US" altLang="ja-JP" dirty="0">
              <a:solidFill>
                <a:prstClr val="black"/>
              </a:solidFill>
            </a:endParaRPr>
          </a:p>
        </p:txBody>
      </p:sp>
    </p:spTree>
    <p:extLst>
      <p:ext uri="{BB962C8B-B14F-4D97-AF65-F5344CB8AC3E}">
        <p14:creationId xmlns:p14="http://schemas.microsoft.com/office/powerpoint/2010/main" val="13589672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548640" y="467285"/>
            <a:ext cx="9144000" cy="5846781"/>
          </a:xfrm>
        </p:spPr>
        <p:txBody>
          <a:bodyPr/>
          <a:lstStyle/>
          <a:p>
            <a:pPr marL="0" indent="0">
              <a:buNone/>
            </a:pPr>
            <a:r>
              <a:rPr kumimoji="1" lang="ja-JP" altLang="en-US" sz="6000" dirty="0" smtClean="0"/>
              <a:t>食品事故は</a:t>
            </a:r>
            <a:endParaRPr kumimoji="1" lang="en-US" altLang="ja-JP" sz="6000" dirty="0" smtClean="0"/>
          </a:p>
          <a:p>
            <a:pPr marL="0" indent="0">
              <a:buNone/>
            </a:pPr>
            <a:r>
              <a:rPr lang="ja-JP" altLang="en-US" sz="6000" dirty="0" smtClean="0"/>
              <a:t>　運が悪いではない。</a:t>
            </a:r>
            <a:endParaRPr lang="en-US" altLang="ja-JP" sz="6000" dirty="0"/>
          </a:p>
          <a:p>
            <a:pPr marL="0" indent="0">
              <a:buNone/>
            </a:pPr>
            <a:r>
              <a:rPr kumimoji="1" lang="ja-JP" altLang="en-US" sz="6000" dirty="0" smtClean="0"/>
              <a:t>　起こるべくして</a:t>
            </a:r>
            <a:r>
              <a:rPr kumimoji="1" lang="en-US" altLang="ja-JP" sz="6000" dirty="0" smtClean="0"/>
              <a:t/>
            </a:r>
            <a:br>
              <a:rPr kumimoji="1" lang="en-US" altLang="ja-JP" sz="6000" dirty="0" smtClean="0"/>
            </a:br>
            <a:r>
              <a:rPr kumimoji="1" lang="ja-JP" altLang="en-US" sz="6000" dirty="0" smtClean="0"/>
              <a:t>　起こっている。</a:t>
            </a:r>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8</a:t>
            </a:fld>
            <a:endParaRPr lang="en-US" altLang="ja-JP" dirty="0">
              <a:solidFill>
                <a:prstClr val="black"/>
              </a:solidFill>
            </a:endParaRPr>
          </a:p>
        </p:txBody>
      </p:sp>
      <p:pic>
        <p:nvPicPr>
          <p:cNvPr id="19" name="図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3084" y="4848201"/>
            <a:ext cx="6149626" cy="2009799"/>
          </a:xfrm>
          <a:prstGeom prst="rect">
            <a:avLst/>
          </a:prstGeom>
        </p:spPr>
      </p:pic>
      <p:sp>
        <p:nvSpPr>
          <p:cNvPr id="20" name="円形吹き出し 19"/>
          <p:cNvSpPr/>
          <p:nvPr/>
        </p:nvSpPr>
        <p:spPr>
          <a:xfrm>
            <a:off x="6002767" y="3471197"/>
            <a:ext cx="2817383" cy="1377004"/>
          </a:xfrm>
          <a:prstGeom prst="wedgeEllipseCallout">
            <a:avLst>
              <a:gd name="adj1" fmla="val -50658"/>
              <a:gd name="adj2" fmla="val 75431"/>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dirty="0" smtClean="0">
                <a:solidFill>
                  <a:schemeClr val="tx1"/>
                </a:solidFill>
              </a:rPr>
              <a:t>ＧＡＰは</a:t>
            </a:r>
            <a:endParaRPr kumimoji="1" lang="en-US" altLang="ja-JP" dirty="0" smtClean="0">
              <a:solidFill>
                <a:schemeClr val="tx1"/>
              </a:solidFill>
            </a:endParaRPr>
          </a:p>
          <a:p>
            <a:pPr algn="ctr"/>
            <a:r>
              <a:rPr kumimoji="1" lang="ja-JP" altLang="en-US" dirty="0" smtClean="0">
                <a:solidFill>
                  <a:schemeClr val="tx1"/>
                </a:solidFill>
              </a:rPr>
              <a:t>予防的取組</a:t>
            </a:r>
            <a:endParaRPr kumimoji="1" lang="en-US" altLang="ja-JP" dirty="0" smtClean="0">
              <a:solidFill>
                <a:schemeClr val="tx1"/>
              </a:solidFill>
            </a:endParaRPr>
          </a:p>
          <a:p>
            <a:pPr algn="ctr"/>
            <a:r>
              <a:rPr kumimoji="1" lang="ja-JP" altLang="en-US" dirty="0" smtClean="0">
                <a:solidFill>
                  <a:schemeClr val="tx1"/>
                </a:solidFill>
              </a:rPr>
              <a:t>（チーズを増やす</a:t>
            </a:r>
            <a:r>
              <a:rPr kumimoji="1" lang="en-US" altLang="ja-JP" dirty="0" smtClean="0">
                <a:solidFill>
                  <a:schemeClr val="tx1"/>
                </a:solidFill>
              </a:rPr>
              <a:t/>
            </a:r>
            <a:br>
              <a:rPr kumimoji="1" lang="en-US" altLang="ja-JP" dirty="0" smtClean="0">
                <a:solidFill>
                  <a:schemeClr val="tx1"/>
                </a:solidFill>
              </a:rPr>
            </a:br>
            <a:r>
              <a:rPr kumimoji="1" lang="ja-JP" altLang="en-US" dirty="0" smtClean="0">
                <a:solidFill>
                  <a:schemeClr val="tx1"/>
                </a:solidFill>
              </a:rPr>
              <a:t>イメージ）</a:t>
            </a:r>
            <a:endParaRPr kumimoji="1" lang="ja-JP" altLang="en-US" dirty="0">
              <a:solidFill>
                <a:schemeClr val="tx1"/>
              </a:solidFill>
            </a:endParaRPr>
          </a:p>
        </p:txBody>
      </p:sp>
    </p:spTree>
    <p:extLst>
      <p:ext uri="{BB962C8B-B14F-4D97-AF65-F5344CB8AC3E}">
        <p14:creationId xmlns:p14="http://schemas.microsoft.com/office/powerpoint/2010/main" val="203744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14"/>
          <p:cNvSpPr>
            <a:spLocks noChangeArrowheads="1"/>
          </p:cNvSpPr>
          <p:nvPr/>
        </p:nvSpPr>
        <p:spPr bwMode="auto">
          <a:xfrm>
            <a:off x="134211" y="86340"/>
            <a:ext cx="58352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kumimoji="1" sz="3200">
                <a:solidFill>
                  <a:schemeClr val="tx1"/>
                </a:solidFill>
                <a:latin typeface="Tahoma" pitchFamily="34" charset="0"/>
                <a:ea typeface="ＭＳ Ｐゴシック" pitchFamily="50" charset="-128"/>
              </a:defRPr>
            </a:lvl1pPr>
            <a:lvl2pPr marL="742950" indent="-285750">
              <a:spcBef>
                <a:spcPct val="20000"/>
              </a:spcBef>
              <a:buSzPct val="75000"/>
              <a:buBlip>
                <a:blip r:embed="rId3"/>
              </a:buBlip>
              <a:defRPr kumimoji="1" sz="2800">
                <a:solidFill>
                  <a:schemeClr val="tx1"/>
                </a:solidFill>
                <a:latin typeface="Tahoma" pitchFamily="34" charset="0"/>
                <a:ea typeface="ＭＳ Ｐゴシック" pitchFamily="50" charset="-128"/>
              </a:defRPr>
            </a:lvl2pPr>
            <a:lvl3pPr marL="1143000" indent="-228600">
              <a:spcBef>
                <a:spcPct val="20000"/>
              </a:spcBef>
              <a:buChar char="•"/>
              <a:defRPr kumimoji="1" sz="2400">
                <a:solidFill>
                  <a:schemeClr val="tx1"/>
                </a:solidFill>
                <a:latin typeface="Tahoma" pitchFamily="34" charset="0"/>
                <a:ea typeface="ＭＳ Ｐゴシック" pitchFamily="50" charset="-128"/>
              </a:defRPr>
            </a:lvl3pPr>
            <a:lvl4pPr marL="1600200" indent="-228600">
              <a:spcBef>
                <a:spcPct val="20000"/>
              </a:spcBef>
              <a:buChar char="–"/>
              <a:defRPr kumimoji="1" sz="2000">
                <a:solidFill>
                  <a:schemeClr val="tx1"/>
                </a:solidFill>
                <a:latin typeface="Tahoma" pitchFamily="34" charset="0"/>
                <a:ea typeface="ＭＳ Ｐゴシック" pitchFamily="50" charset="-128"/>
              </a:defRPr>
            </a:lvl4pPr>
            <a:lvl5pPr marL="2057400" indent="-228600">
              <a:spcBef>
                <a:spcPct val="20000"/>
              </a:spcBef>
              <a:buClr>
                <a:schemeClr val="tx2"/>
              </a:buClr>
              <a:buChar char="–"/>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ahoma" pitchFamily="34" charset="0"/>
                <a:ea typeface="ＭＳ Ｐゴシック" pitchFamily="50" charset="-128"/>
              </a:defRPr>
            </a:lvl9pPr>
          </a:lstStyle>
          <a:p>
            <a:pPr eaLnBrk="1" hangingPunct="1">
              <a:spcBef>
                <a:spcPct val="0"/>
              </a:spcBef>
              <a:buFontTx/>
              <a:buNone/>
            </a:pPr>
            <a:r>
              <a:rPr lang="ja-JP" altLang="en-US" sz="2800" dirty="0" smtClean="0">
                <a:solidFill>
                  <a:srgbClr val="000000"/>
                </a:solidFill>
                <a:latin typeface="Times New Roman" pitchFamily="18" charset="0"/>
              </a:rPr>
              <a:t>農道での様子　このあと何が起こる？</a:t>
            </a:r>
            <a:endParaRPr lang="ja-JP" altLang="en-US" sz="2800" dirty="0">
              <a:solidFill>
                <a:srgbClr val="000000"/>
              </a:solidFill>
              <a:latin typeface="Times New Roman" pitchFamily="18" charset="0"/>
            </a:endParaRPr>
          </a:p>
        </p:txBody>
      </p:sp>
      <p:grpSp>
        <p:nvGrpSpPr>
          <p:cNvPr id="6" name="グループ化 5"/>
          <p:cNvGrpSpPr/>
          <p:nvPr/>
        </p:nvGrpSpPr>
        <p:grpSpPr>
          <a:xfrm>
            <a:off x="308513" y="1011236"/>
            <a:ext cx="8191981" cy="5202657"/>
            <a:chOff x="-479535" y="1126167"/>
            <a:chExt cx="7376180" cy="4713904"/>
          </a:xfrm>
        </p:grpSpPr>
        <p:pic>
          <p:nvPicPr>
            <p:cNvPr id="7" name="図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H="1">
              <a:off x="5806811" y="1126168"/>
              <a:ext cx="1089834" cy="4713903"/>
            </a:xfrm>
            <a:prstGeom prst="rect">
              <a:avLst/>
            </a:prstGeom>
            <a:ln>
              <a:noFill/>
            </a:ln>
            <a:effectLst>
              <a:softEdge rad="112500"/>
            </a:effectLst>
          </p:spPr>
        </p:pic>
        <p:pic>
          <p:nvPicPr>
            <p:cNvPr id="8" name="図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79535" y="1126167"/>
              <a:ext cx="7163421" cy="4713903"/>
            </a:xfrm>
            <a:prstGeom prst="rect">
              <a:avLst/>
            </a:prstGeom>
            <a:ln>
              <a:noFill/>
            </a:ln>
            <a:effectLst>
              <a:softEdge rad="112500"/>
            </a:effectLst>
          </p:spPr>
        </p:pic>
      </p:grpSp>
    </p:spTree>
    <p:extLst>
      <p:ext uri="{BB962C8B-B14F-4D97-AF65-F5344CB8AC3E}">
        <p14:creationId xmlns:p14="http://schemas.microsoft.com/office/powerpoint/2010/main" val="68787184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14"/>
          <p:cNvSpPr>
            <a:spLocks noChangeArrowheads="1"/>
          </p:cNvSpPr>
          <p:nvPr/>
        </p:nvSpPr>
        <p:spPr bwMode="auto">
          <a:xfrm>
            <a:off x="134211" y="86340"/>
            <a:ext cx="698460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kumimoji="1" sz="3200">
                <a:solidFill>
                  <a:schemeClr val="tx1"/>
                </a:solidFill>
                <a:latin typeface="Tahoma" pitchFamily="34" charset="0"/>
                <a:ea typeface="ＭＳ Ｐゴシック" pitchFamily="50" charset="-128"/>
              </a:defRPr>
            </a:lvl1pPr>
            <a:lvl2pPr marL="742950" indent="-285750">
              <a:spcBef>
                <a:spcPct val="20000"/>
              </a:spcBef>
              <a:buSzPct val="75000"/>
              <a:buBlip>
                <a:blip r:embed="rId3"/>
              </a:buBlip>
              <a:defRPr kumimoji="1" sz="2800">
                <a:solidFill>
                  <a:schemeClr val="tx1"/>
                </a:solidFill>
                <a:latin typeface="Tahoma" pitchFamily="34" charset="0"/>
                <a:ea typeface="ＭＳ Ｐゴシック" pitchFamily="50" charset="-128"/>
              </a:defRPr>
            </a:lvl2pPr>
            <a:lvl3pPr marL="1143000" indent="-228600">
              <a:spcBef>
                <a:spcPct val="20000"/>
              </a:spcBef>
              <a:buChar char="•"/>
              <a:defRPr kumimoji="1" sz="2400">
                <a:solidFill>
                  <a:schemeClr val="tx1"/>
                </a:solidFill>
                <a:latin typeface="Tahoma" pitchFamily="34" charset="0"/>
                <a:ea typeface="ＭＳ Ｐゴシック" pitchFamily="50" charset="-128"/>
              </a:defRPr>
            </a:lvl3pPr>
            <a:lvl4pPr marL="1600200" indent="-228600">
              <a:spcBef>
                <a:spcPct val="20000"/>
              </a:spcBef>
              <a:buChar char="–"/>
              <a:defRPr kumimoji="1" sz="2000">
                <a:solidFill>
                  <a:schemeClr val="tx1"/>
                </a:solidFill>
                <a:latin typeface="Tahoma" pitchFamily="34" charset="0"/>
                <a:ea typeface="ＭＳ Ｐゴシック" pitchFamily="50" charset="-128"/>
              </a:defRPr>
            </a:lvl4pPr>
            <a:lvl5pPr marL="2057400" indent="-228600">
              <a:spcBef>
                <a:spcPct val="20000"/>
              </a:spcBef>
              <a:buClr>
                <a:schemeClr val="tx2"/>
              </a:buClr>
              <a:buChar char="–"/>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ahoma" pitchFamily="34" charset="0"/>
                <a:ea typeface="ＭＳ Ｐゴシック" pitchFamily="50" charset="-128"/>
              </a:defRPr>
            </a:lvl9pPr>
          </a:lstStyle>
          <a:p>
            <a:pPr eaLnBrk="1" hangingPunct="1">
              <a:spcBef>
                <a:spcPct val="0"/>
              </a:spcBef>
              <a:buNone/>
            </a:pPr>
            <a:r>
              <a:rPr lang="ja-JP" altLang="en-US" sz="2800" dirty="0" smtClean="0"/>
              <a:t>これら</a:t>
            </a:r>
            <a:r>
              <a:rPr lang="ja-JP" altLang="en-US" sz="2800" dirty="0"/>
              <a:t>の農作業のどこに危険が隠れている？</a:t>
            </a:r>
          </a:p>
          <a:p>
            <a:pPr eaLnBrk="1" hangingPunct="1">
              <a:spcBef>
                <a:spcPct val="0"/>
              </a:spcBef>
              <a:buFontTx/>
              <a:buNone/>
            </a:pPr>
            <a:endParaRPr lang="ja-JP" altLang="en-US" sz="2800" dirty="0">
              <a:solidFill>
                <a:srgbClr val="000000"/>
              </a:solidFill>
              <a:latin typeface="Times New Roman" pitchFamily="18" charset="0"/>
            </a:endParaRPr>
          </a:p>
        </p:txBody>
      </p:sp>
      <p:pic>
        <p:nvPicPr>
          <p:cNvPr id="7" name="図 6"/>
          <p:cNvPicPr/>
          <p:nvPr/>
        </p:nvPicPr>
        <p:blipFill>
          <a:blip r:embed="rId4">
            <a:extLst>
              <a:ext uri="{28A0092B-C50C-407E-A947-70E740481C1C}">
                <a14:useLocalDpi xmlns:a14="http://schemas.microsoft.com/office/drawing/2010/main" val="0"/>
              </a:ext>
            </a:extLst>
          </a:blip>
          <a:stretch>
            <a:fillRect/>
          </a:stretch>
        </p:blipFill>
        <p:spPr>
          <a:xfrm>
            <a:off x="174349" y="801828"/>
            <a:ext cx="8795302" cy="2341422"/>
          </a:xfrm>
          <a:prstGeom prst="rect">
            <a:avLst/>
          </a:prstGeom>
        </p:spPr>
      </p:pic>
      <p:pic>
        <p:nvPicPr>
          <p:cNvPr id="8" name="図 7"/>
          <p:cNvPicPr/>
          <p:nvPr/>
        </p:nvPicPr>
        <p:blipFill>
          <a:blip r:embed="rId5" cstate="print">
            <a:extLst>
              <a:ext uri="{28A0092B-C50C-407E-A947-70E740481C1C}">
                <a14:useLocalDpi xmlns:a14="http://schemas.microsoft.com/office/drawing/2010/main" val="0"/>
              </a:ext>
            </a:extLst>
          </a:blip>
          <a:stretch>
            <a:fillRect/>
          </a:stretch>
        </p:blipFill>
        <p:spPr>
          <a:xfrm>
            <a:off x="3019108" y="3429000"/>
            <a:ext cx="4359910" cy="2992650"/>
          </a:xfrm>
          <a:prstGeom prst="rect">
            <a:avLst/>
          </a:prstGeom>
        </p:spPr>
      </p:pic>
    </p:spTree>
    <p:extLst>
      <p:ext uri="{BB962C8B-B14F-4D97-AF65-F5344CB8AC3E}">
        <p14:creationId xmlns:p14="http://schemas.microsoft.com/office/powerpoint/2010/main" val="14469742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82</a:t>
            </a:fld>
            <a:endParaRPr lang="en-US" altLang="ja-JP" dirty="0">
              <a:solidFill>
                <a:prstClr val="black"/>
              </a:solidFill>
            </a:endParaRPr>
          </a:p>
        </p:txBody>
      </p:sp>
      <p:pic>
        <p:nvPicPr>
          <p:cNvPr id="13" name="図 1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16200000">
            <a:off x="4944158" y="1609480"/>
            <a:ext cx="3952648" cy="4007567"/>
          </a:xfrm>
          <a:prstGeom prst="rect">
            <a:avLst/>
          </a:prstGeom>
        </p:spPr>
      </p:pic>
      <p:pic>
        <p:nvPicPr>
          <p:cNvPr id="16" name="図 1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16200000">
            <a:off x="-659437" y="1687546"/>
            <a:ext cx="4236991" cy="3680637"/>
          </a:xfrm>
          <a:prstGeom prst="rect">
            <a:avLst/>
          </a:prstGeom>
        </p:spPr>
      </p:pic>
      <p:sp>
        <p:nvSpPr>
          <p:cNvPr id="17" name="テキスト ボックス 16"/>
          <p:cNvSpPr txBox="1"/>
          <p:nvPr/>
        </p:nvSpPr>
        <p:spPr>
          <a:xfrm>
            <a:off x="339361" y="1164271"/>
            <a:ext cx="2960016"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kumimoji="1" lang="ja-JP" altLang="en-US" sz="2400" dirty="0" smtClean="0"/>
              <a:t>重篤性　</a:t>
            </a:r>
            <a:endParaRPr kumimoji="1" lang="ja-JP" altLang="en-US" sz="2400" dirty="0"/>
          </a:p>
        </p:txBody>
      </p:sp>
      <p:sp>
        <p:nvSpPr>
          <p:cNvPr id="18" name="テキスト ボックス 17"/>
          <p:cNvSpPr txBox="1"/>
          <p:nvPr/>
        </p:nvSpPr>
        <p:spPr>
          <a:xfrm>
            <a:off x="5593434" y="1162841"/>
            <a:ext cx="2960016"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kumimoji="1" lang="ja-JP" altLang="en-US" sz="2400" dirty="0" smtClean="0"/>
              <a:t>発生の可能性</a:t>
            </a:r>
            <a:endParaRPr kumimoji="1" lang="en-US" altLang="ja-JP" sz="2400" dirty="0" smtClean="0"/>
          </a:p>
        </p:txBody>
      </p:sp>
      <p:sp>
        <p:nvSpPr>
          <p:cNvPr id="19" name="正方形/長方形 18"/>
          <p:cNvSpPr/>
          <p:nvPr/>
        </p:nvSpPr>
        <p:spPr>
          <a:xfrm>
            <a:off x="291050" y="118624"/>
            <a:ext cx="7827390" cy="523220"/>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ja-JP" altLang="en-US" sz="2800" dirty="0" smtClean="0"/>
              <a:t>労働安全の危害要因</a:t>
            </a:r>
            <a:r>
              <a:rPr lang="ja-JP" altLang="en-US" sz="2400" dirty="0" smtClean="0"/>
              <a:t>（例：トラクタ</a:t>
            </a:r>
            <a:r>
              <a:rPr lang="ja-JP" altLang="en-US" sz="2400" dirty="0"/>
              <a:t>のＰＴＯ部巻き込み）</a:t>
            </a:r>
            <a:endParaRPr lang="en-US" altLang="ja-JP" sz="2400" dirty="0"/>
          </a:p>
        </p:txBody>
      </p:sp>
      <p:sp>
        <p:nvSpPr>
          <p:cNvPr id="20" name="十字形 19"/>
          <p:cNvSpPr/>
          <p:nvPr/>
        </p:nvSpPr>
        <p:spPr>
          <a:xfrm rot="2700000">
            <a:off x="4212154" y="3118670"/>
            <a:ext cx="646667" cy="646667"/>
          </a:xfrm>
          <a:prstGeom prst="plus">
            <a:avLst>
              <a:gd name="adj" fmla="val 439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5180740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83</a:t>
            </a:fld>
            <a:endParaRPr lang="en-US" altLang="ja-JP" dirty="0">
              <a:solidFill>
                <a:prstClr val="black"/>
              </a:solidFill>
            </a:endParaRP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081709" y="514049"/>
            <a:ext cx="4134119" cy="4246740"/>
          </a:xfrm>
          <a:prstGeom prst="rect">
            <a:avLst/>
          </a:prstGeom>
        </p:spPr>
      </p:pic>
      <p:pic>
        <p:nvPicPr>
          <p:cNvPr id="5" name="図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16200000">
            <a:off x="888871" y="1265394"/>
            <a:ext cx="4311567" cy="3961485"/>
          </a:xfrm>
          <a:prstGeom prst="rect">
            <a:avLst/>
          </a:prstGeom>
        </p:spPr>
      </p:pic>
      <p:sp>
        <p:nvSpPr>
          <p:cNvPr id="6" name="等号 5"/>
          <p:cNvSpPr/>
          <p:nvPr/>
        </p:nvSpPr>
        <p:spPr>
          <a:xfrm>
            <a:off x="688148" y="2753849"/>
            <a:ext cx="763571" cy="763571"/>
          </a:xfrm>
          <a:prstGeom prst="mathEqual">
            <a:avLst>
              <a:gd name="adj1" fmla="val 23520"/>
              <a:gd name="adj2" fmla="val 191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 name="テキスト ボックス 6"/>
          <p:cNvSpPr txBox="1"/>
          <p:nvPr/>
        </p:nvSpPr>
        <p:spPr>
          <a:xfrm>
            <a:off x="3187455" y="963463"/>
            <a:ext cx="2960016"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kumimoji="1" lang="ja-JP" altLang="en-US" sz="2400" dirty="0" smtClean="0"/>
              <a:t>リスク評価　</a:t>
            </a:r>
            <a:endParaRPr kumimoji="1" lang="en-US" altLang="ja-JP" sz="2400" dirty="0" smtClean="0"/>
          </a:p>
        </p:txBody>
      </p:sp>
      <p:sp>
        <p:nvSpPr>
          <p:cNvPr id="8" name="テキスト ボックス 7"/>
          <p:cNvSpPr txBox="1"/>
          <p:nvPr/>
        </p:nvSpPr>
        <p:spPr>
          <a:xfrm>
            <a:off x="402241" y="5002590"/>
            <a:ext cx="8530445" cy="1569660"/>
          </a:xfrm>
          <a:prstGeom prst="rect">
            <a:avLst/>
          </a:prstGeom>
          <a:noFill/>
        </p:spPr>
        <p:txBody>
          <a:bodyPr wrap="square" rtlCol="0">
            <a:spAutoFit/>
          </a:bodyPr>
          <a:lstStyle/>
          <a:p>
            <a:pPr marL="263525" indent="-263525"/>
            <a:r>
              <a:rPr kumimoji="1" lang="en-US" altLang="ja-JP" sz="2400" dirty="0" smtClean="0"/>
              <a:t>※</a:t>
            </a:r>
            <a:r>
              <a:rPr kumimoji="1" lang="ja-JP" altLang="en-US" sz="2400" dirty="0" smtClean="0"/>
              <a:t>解答例</a:t>
            </a:r>
            <a:endParaRPr kumimoji="1" lang="en-US" altLang="ja-JP" sz="2400" dirty="0" smtClean="0"/>
          </a:p>
          <a:p>
            <a:pPr marL="263525" indent="-263525"/>
            <a:r>
              <a:rPr kumimoji="1" lang="ja-JP" altLang="en-US" sz="2400" dirty="0" smtClean="0"/>
              <a:t>　 重篤性は２、発生の可能性を２として、リスクを４と評価した。</a:t>
            </a:r>
            <a:endParaRPr kumimoji="1" lang="en-US" altLang="ja-JP" sz="2400" dirty="0" smtClean="0"/>
          </a:p>
          <a:p>
            <a:pPr marL="263525" indent="-263525"/>
            <a:r>
              <a:rPr kumimoji="1" lang="ja-JP" altLang="en-US" sz="2400" dirty="0" smtClean="0"/>
              <a:t>　 教育訓練（この図では実習時の服装ルール）を徹底すると</a:t>
            </a:r>
            <a:r>
              <a:rPr kumimoji="1" lang="en-US" altLang="ja-JP" sz="2400" dirty="0" smtClean="0"/>
              <a:t/>
            </a:r>
            <a:br>
              <a:rPr kumimoji="1" lang="en-US" altLang="ja-JP" sz="2400" dirty="0" smtClean="0"/>
            </a:br>
            <a:r>
              <a:rPr kumimoji="1" lang="ja-JP" altLang="en-US" sz="2400" dirty="0" smtClean="0"/>
              <a:t>発生可能性は下がる。２→１へ</a:t>
            </a:r>
            <a:endParaRPr kumimoji="1" lang="ja-JP" altLang="en-US" sz="2400" dirty="0"/>
          </a:p>
        </p:txBody>
      </p:sp>
      <p:sp>
        <p:nvSpPr>
          <p:cNvPr id="9" name="正方形/長方形 8"/>
          <p:cNvSpPr/>
          <p:nvPr/>
        </p:nvSpPr>
        <p:spPr>
          <a:xfrm>
            <a:off x="291050" y="118624"/>
            <a:ext cx="7827390" cy="523220"/>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ja-JP" altLang="en-US" sz="2800" dirty="0" smtClean="0"/>
              <a:t>労働安全の危害要因</a:t>
            </a:r>
            <a:r>
              <a:rPr lang="ja-JP" altLang="en-US" sz="2400" dirty="0" smtClean="0"/>
              <a:t>（例：トラクタ</a:t>
            </a:r>
            <a:r>
              <a:rPr lang="ja-JP" altLang="en-US" sz="2400" dirty="0"/>
              <a:t>のＰＴＯ部巻き込み）</a:t>
            </a:r>
            <a:endParaRPr lang="en-US" altLang="ja-JP" sz="2400" dirty="0"/>
          </a:p>
        </p:txBody>
      </p:sp>
    </p:spTree>
    <p:extLst>
      <p:ext uri="{BB962C8B-B14F-4D97-AF65-F5344CB8AC3E}">
        <p14:creationId xmlns:p14="http://schemas.microsoft.com/office/powerpoint/2010/main" val="82600821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smtClean="0"/>
              <a:t>農作業死亡事故の発生状況</a:t>
            </a:r>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84</a:t>
            </a:fld>
            <a:endParaRPr lang="en-US" altLang="ja-JP" dirty="0">
              <a:solidFill>
                <a:prstClr val="black"/>
              </a:solidFill>
            </a:endParaRPr>
          </a:p>
        </p:txBody>
      </p:sp>
      <p:pic>
        <p:nvPicPr>
          <p:cNvPr id="4" name="図 3"/>
          <p:cNvPicPr/>
          <p:nvPr/>
        </p:nvPicPr>
        <p:blipFill rotWithShape="1">
          <a:blip r:embed="rId2" cstate="print">
            <a:extLst>
              <a:ext uri="{28A0092B-C50C-407E-A947-70E740481C1C}">
                <a14:useLocalDpi xmlns:a14="http://schemas.microsoft.com/office/drawing/2010/main" val="0"/>
              </a:ext>
            </a:extLst>
          </a:blip>
          <a:srcRect/>
          <a:stretch/>
        </p:blipFill>
        <p:spPr bwMode="auto">
          <a:xfrm>
            <a:off x="598022" y="1098599"/>
            <a:ext cx="7688727" cy="52459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1433829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0" y="2067950"/>
            <a:ext cx="9144000" cy="4790049"/>
          </a:xfrm>
        </p:spPr>
        <p:txBody>
          <a:bodyPr/>
          <a:lstStyle/>
          <a:p>
            <a:pPr marL="0" indent="0" algn="ctr">
              <a:buNone/>
            </a:pPr>
            <a:r>
              <a:rPr kumimoji="1" lang="ja-JP" altLang="en-US" sz="13800" dirty="0" smtClean="0"/>
              <a:t>人権・福祉</a:t>
            </a:r>
            <a:endParaRPr kumimoji="1" lang="ja-JP" altLang="en-US" sz="13800"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85</a:t>
            </a:fld>
            <a:endParaRPr lang="en-US" altLang="ja-JP" dirty="0">
              <a:solidFill>
                <a:prstClr val="black"/>
              </a:solidFill>
            </a:endParaRPr>
          </a:p>
        </p:txBody>
      </p:sp>
    </p:spTree>
    <p:extLst>
      <p:ext uri="{BB962C8B-B14F-4D97-AF65-F5344CB8AC3E}">
        <p14:creationId xmlns:p14="http://schemas.microsoft.com/office/powerpoint/2010/main" val="159272830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smtClean="0"/>
              <a:t>外国人研修生にとって、</a:t>
            </a:r>
            <a:r>
              <a:rPr kumimoji="1" lang="en-US" altLang="ja-JP" dirty="0" smtClean="0"/>
              <a:t/>
            </a:r>
            <a:br>
              <a:rPr kumimoji="1" lang="en-US" altLang="ja-JP" dirty="0" smtClean="0"/>
            </a:br>
            <a:r>
              <a:rPr kumimoji="1" lang="ja-JP" altLang="en-US" dirty="0" smtClean="0"/>
              <a:t>研修しやすい環境になっているだろうか？</a:t>
            </a:r>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86</a:t>
            </a:fld>
            <a:endParaRPr lang="en-US" altLang="ja-JP" dirty="0">
              <a:solidFill>
                <a:prstClr val="black"/>
              </a:solidFill>
            </a:endParaRPr>
          </a:p>
        </p:txBody>
      </p:sp>
      <p:pic>
        <p:nvPicPr>
          <p:cNvPr id="5" name="図 4"/>
          <p:cNvPicPr/>
          <p:nvPr/>
        </p:nvPicPr>
        <p:blipFill>
          <a:blip r:embed="rId2">
            <a:extLst>
              <a:ext uri="{28A0092B-C50C-407E-A947-70E740481C1C}">
                <a14:useLocalDpi xmlns:a14="http://schemas.microsoft.com/office/drawing/2010/main" val="0"/>
              </a:ext>
            </a:extLst>
          </a:blip>
          <a:stretch>
            <a:fillRect/>
          </a:stretch>
        </p:blipFill>
        <p:spPr>
          <a:xfrm>
            <a:off x="-454865" y="904973"/>
            <a:ext cx="9637873" cy="5416160"/>
          </a:xfrm>
          <a:prstGeom prst="rect">
            <a:avLst/>
          </a:prstGeom>
        </p:spPr>
      </p:pic>
    </p:spTree>
    <p:extLst>
      <p:ext uri="{BB962C8B-B14F-4D97-AF65-F5344CB8AC3E}">
        <p14:creationId xmlns:p14="http://schemas.microsoft.com/office/powerpoint/2010/main" val="43107585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0" y="2067950"/>
            <a:ext cx="9144000" cy="4790049"/>
          </a:xfrm>
        </p:spPr>
        <p:txBody>
          <a:bodyPr/>
          <a:lstStyle/>
          <a:p>
            <a:pPr marL="0" indent="0" algn="ctr">
              <a:buNone/>
            </a:pPr>
            <a:r>
              <a:rPr kumimoji="1" lang="ja-JP" altLang="en-US" sz="13800" dirty="0" smtClean="0"/>
              <a:t>練習問題</a:t>
            </a:r>
            <a:endParaRPr kumimoji="1" lang="ja-JP" altLang="en-US" sz="13800"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87</a:t>
            </a:fld>
            <a:endParaRPr lang="en-US" altLang="ja-JP" dirty="0">
              <a:solidFill>
                <a:prstClr val="black"/>
              </a:solidFill>
            </a:endParaRPr>
          </a:p>
        </p:txBody>
      </p:sp>
    </p:spTree>
    <p:extLst>
      <p:ext uri="{BB962C8B-B14F-4D97-AF65-F5344CB8AC3E}">
        <p14:creationId xmlns:p14="http://schemas.microsoft.com/office/powerpoint/2010/main" val="6967243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smtClean="0"/>
              <a:t>危害要因（ハザード）を見つけ出そう＜栽培工程＞</a:t>
            </a:r>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88</a:t>
            </a:fld>
            <a:endParaRPr lang="en-US" altLang="ja-JP" dirty="0">
              <a:solidFill>
                <a:prstClr val="black"/>
              </a:solidFill>
            </a:endParaRPr>
          </a:p>
        </p:txBody>
      </p:sp>
      <p:pic>
        <p:nvPicPr>
          <p:cNvPr id="4" name="図 3"/>
          <p:cNvPicPr/>
          <p:nvPr/>
        </p:nvPicPr>
        <p:blipFill>
          <a:blip r:embed="rId2">
            <a:extLst>
              <a:ext uri="{28A0092B-C50C-407E-A947-70E740481C1C}">
                <a14:useLocalDpi xmlns:a14="http://schemas.microsoft.com/office/drawing/2010/main" val="0"/>
              </a:ext>
            </a:extLst>
          </a:blip>
          <a:stretch>
            <a:fillRect/>
          </a:stretch>
        </p:blipFill>
        <p:spPr>
          <a:xfrm>
            <a:off x="414337" y="567690"/>
            <a:ext cx="8664359" cy="5730240"/>
          </a:xfrm>
          <a:prstGeom prst="rect">
            <a:avLst/>
          </a:prstGeom>
        </p:spPr>
      </p:pic>
    </p:spTree>
    <p:extLst>
      <p:ext uri="{BB962C8B-B14F-4D97-AF65-F5344CB8AC3E}">
        <p14:creationId xmlns:p14="http://schemas.microsoft.com/office/powerpoint/2010/main" val="162448426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89</a:t>
            </a:fld>
            <a:endParaRPr lang="en-US" altLang="ja-JP" dirty="0">
              <a:solidFill>
                <a:prstClr val="black"/>
              </a:solidFill>
            </a:endParaRPr>
          </a:p>
        </p:txBody>
      </p:sp>
      <p:pic>
        <p:nvPicPr>
          <p:cNvPr id="37" name="図 36"/>
          <p:cNvPicPr>
            <a:picLocks noChangeAspect="1"/>
          </p:cNvPicPr>
          <p:nvPr/>
        </p:nvPicPr>
        <p:blipFill rotWithShape="1">
          <a:blip r:embed="rId2" cstate="print">
            <a:extLst>
              <a:ext uri="{28A0092B-C50C-407E-A947-70E740481C1C}">
                <a14:useLocalDpi xmlns:a14="http://schemas.microsoft.com/office/drawing/2010/main" val="0"/>
              </a:ext>
            </a:extLst>
          </a:blip>
          <a:srcRect b="5174"/>
          <a:stretch/>
        </p:blipFill>
        <p:spPr>
          <a:xfrm>
            <a:off x="756268" y="733163"/>
            <a:ext cx="7797182" cy="5959737"/>
          </a:xfrm>
          <a:prstGeom prst="rect">
            <a:avLst/>
          </a:prstGeom>
          <a:ln w="19050">
            <a:solidFill>
              <a:schemeClr val="tx1"/>
            </a:solidFill>
          </a:ln>
        </p:spPr>
      </p:pic>
      <p:sp>
        <p:nvSpPr>
          <p:cNvPr id="38" name="テキスト ボックス 37"/>
          <p:cNvSpPr txBox="1"/>
          <p:nvPr/>
        </p:nvSpPr>
        <p:spPr>
          <a:xfrm>
            <a:off x="593387" y="184826"/>
            <a:ext cx="1498060" cy="523220"/>
          </a:xfrm>
          <a:prstGeom prst="rect">
            <a:avLst/>
          </a:prstGeom>
          <a:noFill/>
        </p:spPr>
        <p:txBody>
          <a:bodyPr wrap="square" rtlCol="0">
            <a:spAutoFit/>
          </a:bodyPr>
          <a:lstStyle/>
          <a:p>
            <a:r>
              <a:rPr kumimoji="1" lang="ja-JP" altLang="en-US" sz="2800" dirty="0" smtClean="0"/>
              <a:t>解答例</a:t>
            </a:r>
            <a:endParaRPr kumimoji="1" lang="ja-JP" altLang="en-US" sz="2800" dirty="0"/>
          </a:p>
        </p:txBody>
      </p:sp>
    </p:spTree>
    <p:extLst>
      <p:ext uri="{BB962C8B-B14F-4D97-AF65-F5344CB8AC3E}">
        <p14:creationId xmlns:p14="http://schemas.microsoft.com/office/powerpoint/2010/main" val="40288218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9</a:t>
            </a:fld>
            <a:endParaRPr lang="en-US" altLang="ja-JP" dirty="0">
              <a:solidFill>
                <a:prstClr val="black"/>
              </a:solidFill>
            </a:endParaRPr>
          </a:p>
        </p:txBody>
      </p:sp>
      <p:sp>
        <p:nvSpPr>
          <p:cNvPr id="2" name="テキスト ボックス 1"/>
          <p:cNvSpPr txBox="1"/>
          <p:nvPr/>
        </p:nvSpPr>
        <p:spPr>
          <a:xfrm>
            <a:off x="256544" y="81725"/>
            <a:ext cx="4922950" cy="1077218"/>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3200" dirty="0" smtClean="0">
                <a:solidFill>
                  <a:srgbClr val="FF0000"/>
                </a:solidFill>
              </a:rPr>
              <a:t>GAP</a:t>
            </a:r>
          </a:p>
          <a:p>
            <a:pPr algn="ctr"/>
            <a:r>
              <a:rPr lang="en-US" altLang="ja-JP" sz="3200" dirty="0" smtClean="0">
                <a:solidFill>
                  <a:srgbClr val="FF0000"/>
                </a:solidFill>
              </a:rPr>
              <a:t>G</a:t>
            </a:r>
            <a:r>
              <a:rPr lang="en-US" altLang="ja-JP" sz="3200" dirty="0" smtClean="0"/>
              <a:t>ood</a:t>
            </a:r>
            <a:r>
              <a:rPr lang="ja-JP" altLang="en-US" sz="3200" dirty="0"/>
              <a:t> </a:t>
            </a:r>
            <a:r>
              <a:rPr lang="en-US" altLang="ja-JP" sz="3200" dirty="0" smtClean="0">
                <a:solidFill>
                  <a:srgbClr val="FF0000"/>
                </a:solidFill>
              </a:rPr>
              <a:t>A</a:t>
            </a:r>
            <a:r>
              <a:rPr lang="en-US" altLang="ja-JP" sz="3200" dirty="0" smtClean="0"/>
              <a:t>gricultural</a:t>
            </a:r>
            <a:r>
              <a:rPr lang="ja-JP" altLang="en-US" sz="3200" dirty="0"/>
              <a:t> </a:t>
            </a:r>
            <a:r>
              <a:rPr lang="en-US" altLang="ja-JP" sz="3200" dirty="0" smtClean="0">
                <a:solidFill>
                  <a:srgbClr val="FF0000"/>
                </a:solidFill>
              </a:rPr>
              <a:t>P</a:t>
            </a:r>
            <a:r>
              <a:rPr lang="en-US" altLang="ja-JP" sz="3200" dirty="0" smtClean="0"/>
              <a:t>ractice</a:t>
            </a:r>
          </a:p>
        </p:txBody>
      </p:sp>
      <p:sp>
        <p:nvSpPr>
          <p:cNvPr id="9" name="テキスト ボックス 8"/>
          <p:cNvSpPr txBox="1"/>
          <p:nvPr/>
        </p:nvSpPr>
        <p:spPr>
          <a:xfrm>
            <a:off x="85088" y="1748331"/>
            <a:ext cx="4501553" cy="646331"/>
          </a:xfrm>
          <a:prstGeom prst="rect">
            <a:avLst/>
          </a:prstGeom>
          <a:noFill/>
        </p:spPr>
        <p:txBody>
          <a:bodyPr wrap="none" rtlCol="0">
            <a:spAutoFit/>
          </a:bodyPr>
          <a:lstStyle/>
          <a:p>
            <a:pPr algn="dist">
              <a:lnSpc>
                <a:spcPct val="150000"/>
              </a:lnSpc>
            </a:pPr>
            <a:r>
              <a:rPr kumimoji="1" lang="ja-JP" altLang="en-US" sz="2400" spc="-300" dirty="0" smtClean="0">
                <a:solidFill>
                  <a:srgbClr val="4346C2"/>
                </a:solidFill>
              </a:rPr>
              <a:t>農林水産省訳 </a:t>
            </a:r>
            <a:r>
              <a:rPr lang="ja-JP" altLang="en-US" sz="2400" spc="300" dirty="0"/>
              <a:t>：</a:t>
            </a:r>
            <a:r>
              <a:rPr kumimoji="1" lang="ja-JP" altLang="en-US" sz="2400" dirty="0" smtClean="0"/>
              <a:t>農業生産工程管理</a:t>
            </a:r>
            <a:endParaRPr kumimoji="1" lang="en-US" altLang="ja-JP" sz="2400" dirty="0" smtClean="0"/>
          </a:p>
        </p:txBody>
      </p:sp>
      <p:sp>
        <p:nvSpPr>
          <p:cNvPr id="10" name="正方形/長方形 9"/>
          <p:cNvSpPr/>
          <p:nvPr/>
        </p:nvSpPr>
        <p:spPr>
          <a:xfrm>
            <a:off x="339028" y="2890374"/>
            <a:ext cx="4840466" cy="1159831"/>
          </a:xfrm>
          <a:prstGeom prst="rect">
            <a:avLst/>
          </a:prstGeom>
          <a:ln>
            <a:noFill/>
          </a:ln>
        </p:spPr>
        <p:style>
          <a:lnRef idx="2">
            <a:schemeClr val="dk1"/>
          </a:lnRef>
          <a:fillRef idx="1">
            <a:schemeClr val="lt1"/>
          </a:fillRef>
          <a:effectRef idx="0">
            <a:schemeClr val="dk1"/>
          </a:effectRef>
          <a:fontRef idx="minor">
            <a:schemeClr val="dk1"/>
          </a:fontRef>
        </p:style>
        <p:txBody>
          <a:bodyPr rtlCol="0" anchor="t"/>
          <a:lstStyle/>
          <a:p>
            <a:r>
              <a:rPr kumimoji="1" lang="ja-JP" altLang="en-US" sz="2000" dirty="0" smtClean="0"/>
              <a:t>「</a:t>
            </a:r>
            <a:r>
              <a:rPr kumimoji="1" lang="en-US" altLang="ja-JP" sz="2000" dirty="0" smtClean="0"/>
              <a:t>GAP</a:t>
            </a:r>
            <a:r>
              <a:rPr kumimoji="1" lang="ja-JP" altLang="en-US" sz="2000" dirty="0" smtClean="0"/>
              <a:t>とは</a:t>
            </a:r>
            <a:r>
              <a:rPr kumimoji="1" lang="ja-JP" altLang="en-US" sz="1600" dirty="0" smtClean="0"/>
              <a:t>、農業生産の環境的、経済的及び社会的な持続性に向けた取り組み」であり、結果として安全で品質の良い食品及び非食用の農産物をもたらすものである（農林水産省仮訳）</a:t>
            </a:r>
          </a:p>
        </p:txBody>
      </p:sp>
      <p:sp>
        <p:nvSpPr>
          <p:cNvPr id="6" name="正方形/長方形 5"/>
          <p:cNvSpPr/>
          <p:nvPr/>
        </p:nvSpPr>
        <p:spPr>
          <a:xfrm>
            <a:off x="71840" y="1231593"/>
            <a:ext cx="4475905" cy="461665"/>
          </a:xfrm>
          <a:prstGeom prst="rect">
            <a:avLst/>
          </a:prstGeom>
        </p:spPr>
        <p:txBody>
          <a:bodyPr wrap="none">
            <a:spAutoFit/>
          </a:bodyPr>
          <a:lstStyle/>
          <a:p>
            <a:r>
              <a:rPr lang="ja-JP" altLang="en-US" sz="2400" spc="300" dirty="0" smtClean="0">
                <a:solidFill>
                  <a:srgbClr val="4346C2"/>
                </a:solidFill>
              </a:rPr>
              <a:t>日本語直訳</a:t>
            </a:r>
            <a:r>
              <a:rPr lang="ja-JP" altLang="en-US" sz="2400" spc="300" dirty="0" smtClean="0"/>
              <a:t>：</a:t>
            </a:r>
            <a:r>
              <a:rPr lang="ja-JP" altLang="en-US" sz="2400" dirty="0" smtClean="0"/>
              <a:t>良い</a:t>
            </a:r>
            <a:r>
              <a:rPr lang="ja-JP" altLang="en-US" sz="2400" dirty="0"/>
              <a:t>農業のやり方</a:t>
            </a:r>
          </a:p>
        </p:txBody>
      </p:sp>
      <p:sp>
        <p:nvSpPr>
          <p:cNvPr id="11" name="正方形/長方形 10"/>
          <p:cNvSpPr/>
          <p:nvPr/>
        </p:nvSpPr>
        <p:spPr>
          <a:xfrm>
            <a:off x="111211" y="2350933"/>
            <a:ext cx="5622966" cy="654988"/>
          </a:xfrm>
          <a:prstGeom prst="rect">
            <a:avLst/>
          </a:prstGeom>
        </p:spPr>
        <p:txBody>
          <a:bodyPr wrap="square">
            <a:spAutoFit/>
          </a:bodyPr>
          <a:lstStyle/>
          <a:p>
            <a:pPr lvl="0">
              <a:lnSpc>
                <a:spcPct val="150000"/>
              </a:lnSpc>
            </a:pPr>
            <a:r>
              <a:rPr lang="en-US" altLang="ja-JP" sz="2400" spc="-300" dirty="0" smtClean="0">
                <a:solidFill>
                  <a:srgbClr val="4346C2"/>
                </a:solidFill>
              </a:rPr>
              <a:t>FAO</a:t>
            </a:r>
            <a:r>
              <a:rPr lang="ja-JP" altLang="en-US" sz="2400" spc="-300" dirty="0" smtClean="0">
                <a:solidFill>
                  <a:srgbClr val="4346C2"/>
                </a:solidFill>
              </a:rPr>
              <a:t>の</a:t>
            </a:r>
            <a:r>
              <a:rPr lang="ja-JP" altLang="en-US" sz="2400" spc="-300" dirty="0">
                <a:solidFill>
                  <a:srgbClr val="4346C2"/>
                </a:solidFill>
              </a:rPr>
              <a:t>定義</a:t>
            </a:r>
          </a:p>
        </p:txBody>
      </p:sp>
      <p:sp>
        <p:nvSpPr>
          <p:cNvPr id="14" name="正方形/長方形 13"/>
          <p:cNvSpPr/>
          <p:nvPr/>
        </p:nvSpPr>
        <p:spPr>
          <a:xfrm>
            <a:off x="111211" y="4551119"/>
            <a:ext cx="8858050" cy="1880162"/>
          </a:xfrm>
          <a:prstGeom prst="rect">
            <a:avLst/>
          </a:prstGeom>
        </p:spPr>
        <p:style>
          <a:lnRef idx="2">
            <a:schemeClr val="dk1"/>
          </a:lnRef>
          <a:fillRef idx="1">
            <a:schemeClr val="lt1"/>
          </a:fillRef>
          <a:effectRef idx="0">
            <a:schemeClr val="dk1"/>
          </a:effectRef>
          <a:fontRef idx="minor">
            <a:schemeClr val="dk1"/>
          </a:fontRef>
        </p:style>
        <p:txBody>
          <a:bodyPr rtlCol="0" anchor="t"/>
          <a:lstStyle/>
          <a:p>
            <a:r>
              <a:rPr kumimoji="1" lang="ja-JP" altLang="en-US" u="sng" dirty="0" smtClean="0"/>
              <a:t>＜農業事業者として</a:t>
            </a:r>
            <a:r>
              <a:rPr lang="ja-JP" altLang="en-US" u="sng" dirty="0" smtClean="0"/>
              <a:t>遵守、または従うべき規範群</a:t>
            </a:r>
            <a:r>
              <a:rPr kumimoji="1" lang="ja-JP" altLang="en-US" u="sng" dirty="0" smtClean="0"/>
              <a:t>＞</a:t>
            </a:r>
            <a:endParaRPr kumimoji="1" lang="en-US" altLang="ja-JP" u="sng" dirty="0" smtClean="0"/>
          </a:p>
          <a:p>
            <a:endParaRPr kumimoji="1" lang="en-US" altLang="ja-JP" sz="1400" dirty="0" smtClean="0"/>
          </a:p>
          <a:p>
            <a:r>
              <a:rPr kumimoji="1" lang="ja-JP" altLang="en-US" sz="1600" spc="600" dirty="0" smtClean="0"/>
              <a:t>日本の法律：</a:t>
            </a:r>
            <a:r>
              <a:rPr kumimoji="1" lang="ja-JP" altLang="en-US" sz="1600" dirty="0" smtClean="0"/>
              <a:t>食品安全基本法、食品衛生法、農薬取締法、廃掃法、労働安全法な</a:t>
            </a:r>
            <a:r>
              <a:rPr lang="ja-JP" altLang="en-US" sz="1600" dirty="0" smtClean="0"/>
              <a:t>ど</a:t>
            </a:r>
            <a:endParaRPr lang="en-US" altLang="ja-JP" sz="1600" dirty="0" smtClean="0"/>
          </a:p>
          <a:p>
            <a:r>
              <a:rPr lang="ja-JP" altLang="en-US" sz="1600" spc="600" dirty="0" smtClean="0"/>
              <a:t>行政指針</a:t>
            </a:r>
            <a:r>
              <a:rPr lang="ja-JP" altLang="en-US" sz="1600" spc="600" dirty="0"/>
              <a:t>等</a:t>
            </a:r>
            <a:r>
              <a:rPr lang="ja-JP" altLang="en-US" sz="1600" spc="600" dirty="0" smtClean="0"/>
              <a:t>：</a:t>
            </a:r>
            <a:r>
              <a:rPr lang="ja-JP" altLang="en-US" sz="1600" dirty="0" smtClean="0"/>
              <a:t>農薬の飛散低減対策、農作業安全のための指針、都道府県の基準施肥など</a:t>
            </a:r>
            <a:endParaRPr lang="en-US" altLang="ja-JP" sz="1600" dirty="0" smtClean="0"/>
          </a:p>
          <a:p>
            <a:r>
              <a:rPr kumimoji="1" lang="ja-JP" altLang="en-US" sz="1600" spc="-150" dirty="0" smtClean="0"/>
              <a:t>世界の基準・法律 </a:t>
            </a:r>
            <a:r>
              <a:rPr lang="ja-JP" altLang="en-US" sz="1600" spc="600" dirty="0" smtClean="0"/>
              <a:t>：</a:t>
            </a:r>
            <a:r>
              <a:rPr kumimoji="1" lang="ja-JP" altLang="en-US" sz="1600" dirty="0" smtClean="0"/>
              <a:t>コーデックス基準、海外の食品衛生法（農産物輸出時）など</a:t>
            </a:r>
            <a:endParaRPr kumimoji="1" lang="en-US" altLang="ja-JP" sz="1600" dirty="0" smtClean="0"/>
          </a:p>
          <a:p>
            <a:r>
              <a:rPr kumimoji="1" lang="ja-JP" altLang="en-US" sz="1600" spc="-150" dirty="0" smtClean="0"/>
              <a:t>時代の要請や良識として従うことが望ましい規範</a:t>
            </a:r>
            <a:r>
              <a:rPr lang="ja-JP" altLang="en-US" sz="1600" spc="600" dirty="0" smtClean="0"/>
              <a:t>：</a:t>
            </a:r>
            <a:r>
              <a:rPr lang="ja-JP" altLang="en-US" sz="1600" dirty="0" smtClean="0"/>
              <a:t>環境保全型農業推進憲章、野生動物の保護、消費者</a:t>
            </a:r>
            <a:r>
              <a:rPr lang="en-US" altLang="ja-JP" sz="1600" dirty="0" smtClean="0"/>
              <a:t/>
            </a:r>
            <a:br>
              <a:rPr lang="en-US" altLang="ja-JP" sz="1600" dirty="0" smtClean="0"/>
            </a:br>
            <a:r>
              <a:rPr lang="ja-JP" altLang="en-US" sz="1600" dirty="0" smtClean="0"/>
              <a:t>　　　　　　　　　　　　　　　　　　　　　　　　　　　　　の期待、</a:t>
            </a:r>
            <a:r>
              <a:rPr kumimoji="1" lang="ja-JP" altLang="en-US" sz="1600" dirty="0" smtClean="0"/>
              <a:t>企業（自社または取引先）の理念など</a:t>
            </a:r>
            <a:endParaRPr kumimoji="1" lang="en-US" altLang="ja-JP" sz="1600" dirty="0" smtClean="0"/>
          </a:p>
        </p:txBody>
      </p:sp>
      <p:pic>
        <p:nvPicPr>
          <p:cNvPr id="12" name="図 11"/>
          <p:cNvPicPr/>
          <p:nvPr/>
        </p:nvPicPr>
        <p:blipFill>
          <a:blip r:embed="rId2" cstate="print">
            <a:extLst>
              <a:ext uri="{28A0092B-C50C-407E-A947-70E740481C1C}">
                <a14:useLocalDpi xmlns:a14="http://schemas.microsoft.com/office/drawing/2010/main" val="0"/>
              </a:ext>
            </a:extLst>
          </a:blip>
          <a:stretch>
            <a:fillRect/>
          </a:stretch>
        </p:blipFill>
        <p:spPr>
          <a:xfrm>
            <a:off x="5331654" y="218049"/>
            <a:ext cx="3637607" cy="4238768"/>
          </a:xfrm>
          <a:prstGeom prst="rect">
            <a:avLst/>
          </a:prstGeom>
        </p:spPr>
      </p:pic>
    </p:spTree>
    <p:extLst>
      <p:ext uri="{BB962C8B-B14F-4D97-AF65-F5344CB8AC3E}">
        <p14:creationId xmlns:p14="http://schemas.microsoft.com/office/powerpoint/2010/main" val="2025575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P spid="14"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smtClean="0"/>
              <a:t>危害要因（ハザード）を見つけ出そう＜栽培工程＞</a:t>
            </a:r>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90</a:t>
            </a:fld>
            <a:endParaRPr lang="en-US" altLang="ja-JP" dirty="0">
              <a:solidFill>
                <a:prstClr val="black"/>
              </a:solidFill>
            </a:endParaRPr>
          </a:p>
        </p:txBody>
      </p:sp>
      <p:pic>
        <p:nvPicPr>
          <p:cNvPr id="5" name="図 4"/>
          <p:cNvPicPr/>
          <p:nvPr/>
        </p:nvPicPr>
        <p:blipFill>
          <a:blip r:embed="rId2">
            <a:extLst>
              <a:ext uri="{28A0092B-C50C-407E-A947-70E740481C1C}">
                <a14:useLocalDpi xmlns:a14="http://schemas.microsoft.com/office/drawing/2010/main" val="0"/>
              </a:ext>
            </a:extLst>
          </a:blip>
          <a:stretch>
            <a:fillRect/>
          </a:stretch>
        </p:blipFill>
        <p:spPr>
          <a:xfrm>
            <a:off x="371792" y="582294"/>
            <a:ext cx="8006398" cy="6133043"/>
          </a:xfrm>
          <a:prstGeom prst="rect">
            <a:avLst/>
          </a:prstGeom>
        </p:spPr>
      </p:pic>
    </p:spTree>
    <p:extLst>
      <p:ext uri="{BB962C8B-B14F-4D97-AF65-F5344CB8AC3E}">
        <p14:creationId xmlns:p14="http://schemas.microsoft.com/office/powerpoint/2010/main" val="252608467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91</a:t>
            </a:fld>
            <a:endParaRPr lang="en-US" altLang="ja-JP" dirty="0">
              <a:solidFill>
                <a:prstClr val="black"/>
              </a:solidFill>
            </a:endParaRPr>
          </a:p>
        </p:txBody>
      </p:sp>
      <p:sp>
        <p:nvSpPr>
          <p:cNvPr id="38" name="テキスト ボックス 37"/>
          <p:cNvSpPr txBox="1"/>
          <p:nvPr/>
        </p:nvSpPr>
        <p:spPr>
          <a:xfrm>
            <a:off x="593387" y="184826"/>
            <a:ext cx="1498060" cy="523220"/>
          </a:xfrm>
          <a:prstGeom prst="rect">
            <a:avLst/>
          </a:prstGeom>
          <a:noFill/>
        </p:spPr>
        <p:txBody>
          <a:bodyPr wrap="square" rtlCol="0">
            <a:spAutoFit/>
          </a:bodyPr>
          <a:lstStyle/>
          <a:p>
            <a:r>
              <a:rPr kumimoji="1" lang="ja-JP" altLang="en-US" sz="2800" dirty="0" smtClean="0"/>
              <a:t>解答例</a:t>
            </a:r>
            <a:endParaRPr kumimoji="1" lang="ja-JP" altLang="en-US" sz="2800" dirty="0"/>
          </a:p>
        </p:txBody>
      </p:sp>
      <p:pic>
        <p:nvPicPr>
          <p:cNvPr id="5" name="図 4"/>
          <p:cNvPicPr>
            <a:picLocks noChangeAspect="1"/>
          </p:cNvPicPr>
          <p:nvPr/>
        </p:nvPicPr>
        <p:blipFill rotWithShape="1">
          <a:blip r:embed="rId2" cstate="print">
            <a:extLst>
              <a:ext uri="{28A0092B-C50C-407E-A947-70E740481C1C}">
                <a14:useLocalDpi xmlns:a14="http://schemas.microsoft.com/office/drawing/2010/main" val="0"/>
              </a:ext>
            </a:extLst>
          </a:blip>
          <a:srcRect b="4947"/>
          <a:stretch/>
        </p:blipFill>
        <p:spPr>
          <a:xfrm>
            <a:off x="499855" y="708046"/>
            <a:ext cx="8058848" cy="5864204"/>
          </a:xfrm>
          <a:prstGeom prst="rect">
            <a:avLst/>
          </a:prstGeom>
          <a:ln w="12700">
            <a:solidFill>
              <a:schemeClr val="tx1"/>
            </a:solidFill>
          </a:ln>
        </p:spPr>
      </p:pic>
    </p:spTree>
    <p:extLst>
      <p:ext uri="{BB962C8B-B14F-4D97-AF65-F5344CB8AC3E}">
        <p14:creationId xmlns:p14="http://schemas.microsoft.com/office/powerpoint/2010/main" val="302378576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p:nvPr/>
        </p:nvPicPr>
        <p:blipFill>
          <a:blip r:embed="rId2">
            <a:extLst>
              <a:ext uri="{28A0092B-C50C-407E-A947-70E740481C1C}">
                <a14:useLocalDpi xmlns:a14="http://schemas.microsoft.com/office/drawing/2010/main" val="0"/>
              </a:ext>
            </a:extLst>
          </a:blip>
          <a:stretch>
            <a:fillRect/>
          </a:stretch>
        </p:blipFill>
        <p:spPr>
          <a:xfrm>
            <a:off x="410527" y="602190"/>
            <a:ext cx="8409623" cy="5960448"/>
          </a:xfrm>
          <a:prstGeom prst="rect">
            <a:avLst/>
          </a:prstGeom>
        </p:spPr>
      </p:pic>
      <p:sp>
        <p:nvSpPr>
          <p:cNvPr id="2" name="コンテンツ プレースホルダー 1"/>
          <p:cNvSpPr>
            <a:spLocks noGrp="1"/>
          </p:cNvSpPr>
          <p:nvPr>
            <p:ph idx="1"/>
          </p:nvPr>
        </p:nvSpPr>
        <p:spPr/>
        <p:txBody>
          <a:bodyPr/>
          <a:lstStyle/>
          <a:p>
            <a:r>
              <a:rPr kumimoji="1" lang="ja-JP" altLang="en-US" dirty="0" smtClean="0"/>
              <a:t>危害要因（ハザード）を見つけ出そう＜収穫工程＞</a:t>
            </a:r>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92</a:t>
            </a:fld>
            <a:endParaRPr lang="en-US" altLang="ja-JP" dirty="0">
              <a:solidFill>
                <a:prstClr val="black"/>
              </a:solidFill>
            </a:endParaRPr>
          </a:p>
        </p:txBody>
      </p:sp>
    </p:spTree>
    <p:extLst>
      <p:ext uri="{BB962C8B-B14F-4D97-AF65-F5344CB8AC3E}">
        <p14:creationId xmlns:p14="http://schemas.microsoft.com/office/powerpoint/2010/main" val="195001926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93</a:t>
            </a:fld>
            <a:endParaRPr lang="en-US" altLang="ja-JP" dirty="0">
              <a:solidFill>
                <a:prstClr val="black"/>
              </a:solidFill>
            </a:endParaRPr>
          </a:p>
        </p:txBody>
      </p:sp>
      <p:sp>
        <p:nvSpPr>
          <p:cNvPr id="38" name="テキスト ボックス 37"/>
          <p:cNvSpPr txBox="1"/>
          <p:nvPr/>
        </p:nvSpPr>
        <p:spPr>
          <a:xfrm>
            <a:off x="593387" y="184826"/>
            <a:ext cx="1498060" cy="523220"/>
          </a:xfrm>
          <a:prstGeom prst="rect">
            <a:avLst/>
          </a:prstGeom>
          <a:noFill/>
        </p:spPr>
        <p:txBody>
          <a:bodyPr wrap="square" rtlCol="0">
            <a:spAutoFit/>
          </a:bodyPr>
          <a:lstStyle/>
          <a:p>
            <a:r>
              <a:rPr kumimoji="1" lang="ja-JP" altLang="en-US" sz="2800" dirty="0" smtClean="0"/>
              <a:t>解答例</a:t>
            </a:r>
            <a:endParaRPr kumimoji="1" lang="ja-JP" altLang="en-US" sz="2800" dirty="0"/>
          </a:p>
        </p:txBody>
      </p:sp>
      <p:pic>
        <p:nvPicPr>
          <p:cNvPr id="2" name="図 1"/>
          <p:cNvPicPr>
            <a:picLocks noChangeAspect="1"/>
          </p:cNvPicPr>
          <p:nvPr/>
        </p:nvPicPr>
        <p:blipFill rotWithShape="1">
          <a:blip r:embed="rId2" cstate="print">
            <a:extLst>
              <a:ext uri="{28A0092B-C50C-407E-A947-70E740481C1C}">
                <a14:useLocalDpi xmlns:a14="http://schemas.microsoft.com/office/drawing/2010/main" val="0"/>
              </a:ext>
            </a:extLst>
          </a:blip>
          <a:srcRect b="4903"/>
          <a:stretch/>
        </p:blipFill>
        <p:spPr>
          <a:xfrm>
            <a:off x="593386" y="844822"/>
            <a:ext cx="7455115" cy="5727427"/>
          </a:xfrm>
          <a:prstGeom prst="rect">
            <a:avLst/>
          </a:prstGeom>
          <a:ln w="12700">
            <a:solidFill>
              <a:schemeClr val="tx1"/>
            </a:solidFill>
          </a:ln>
        </p:spPr>
      </p:pic>
    </p:spTree>
    <p:extLst>
      <p:ext uri="{BB962C8B-B14F-4D97-AF65-F5344CB8AC3E}">
        <p14:creationId xmlns:p14="http://schemas.microsoft.com/office/powerpoint/2010/main" val="351838726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p:nvPr/>
        </p:nvPicPr>
        <p:blipFill>
          <a:blip r:embed="rId2">
            <a:extLst>
              <a:ext uri="{28A0092B-C50C-407E-A947-70E740481C1C}">
                <a14:useLocalDpi xmlns:a14="http://schemas.microsoft.com/office/drawing/2010/main" val="0"/>
              </a:ext>
            </a:extLst>
          </a:blip>
          <a:stretch>
            <a:fillRect/>
          </a:stretch>
        </p:blipFill>
        <p:spPr>
          <a:xfrm>
            <a:off x="280669" y="501102"/>
            <a:ext cx="8297533" cy="6196878"/>
          </a:xfrm>
          <a:prstGeom prst="rect">
            <a:avLst/>
          </a:prstGeom>
        </p:spPr>
      </p:pic>
      <p:sp>
        <p:nvSpPr>
          <p:cNvPr id="2" name="コンテンツ プレースホルダー 1"/>
          <p:cNvSpPr>
            <a:spLocks noGrp="1"/>
          </p:cNvSpPr>
          <p:nvPr>
            <p:ph idx="1"/>
          </p:nvPr>
        </p:nvSpPr>
        <p:spPr/>
        <p:txBody>
          <a:bodyPr/>
          <a:lstStyle/>
          <a:p>
            <a:r>
              <a:rPr kumimoji="1" lang="ja-JP" altLang="en-US" dirty="0" smtClean="0"/>
              <a:t>危害要因（ハザード）を見つけ出そう＜農産物取扱工程＞</a:t>
            </a:r>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94</a:t>
            </a:fld>
            <a:endParaRPr lang="en-US" altLang="ja-JP" dirty="0">
              <a:solidFill>
                <a:prstClr val="black"/>
              </a:solidFill>
            </a:endParaRPr>
          </a:p>
        </p:txBody>
      </p:sp>
    </p:spTree>
    <p:extLst>
      <p:ext uri="{BB962C8B-B14F-4D97-AF65-F5344CB8AC3E}">
        <p14:creationId xmlns:p14="http://schemas.microsoft.com/office/powerpoint/2010/main" val="56480680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95</a:t>
            </a:fld>
            <a:endParaRPr lang="en-US" altLang="ja-JP" dirty="0">
              <a:solidFill>
                <a:prstClr val="black"/>
              </a:solidFill>
            </a:endParaRPr>
          </a:p>
        </p:txBody>
      </p:sp>
      <p:sp>
        <p:nvSpPr>
          <p:cNvPr id="38" name="テキスト ボックス 37"/>
          <p:cNvSpPr txBox="1"/>
          <p:nvPr/>
        </p:nvSpPr>
        <p:spPr>
          <a:xfrm>
            <a:off x="593387" y="184826"/>
            <a:ext cx="1498060" cy="523220"/>
          </a:xfrm>
          <a:prstGeom prst="rect">
            <a:avLst/>
          </a:prstGeom>
          <a:noFill/>
        </p:spPr>
        <p:txBody>
          <a:bodyPr wrap="square" rtlCol="0">
            <a:spAutoFit/>
          </a:bodyPr>
          <a:lstStyle/>
          <a:p>
            <a:r>
              <a:rPr kumimoji="1" lang="ja-JP" altLang="en-US" sz="2800" dirty="0" smtClean="0"/>
              <a:t>解答例</a:t>
            </a:r>
            <a:endParaRPr kumimoji="1" lang="ja-JP" altLang="en-US" sz="2800" dirty="0"/>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956" y="821727"/>
            <a:ext cx="7107175" cy="6042478"/>
          </a:xfrm>
          <a:prstGeom prst="rect">
            <a:avLst/>
          </a:prstGeom>
        </p:spPr>
      </p:pic>
    </p:spTree>
    <p:extLst>
      <p:ext uri="{BB962C8B-B14F-4D97-AF65-F5344CB8AC3E}">
        <p14:creationId xmlns:p14="http://schemas.microsoft.com/office/powerpoint/2010/main" val="190354239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631370" y="0"/>
            <a:ext cx="8512629" cy="6858000"/>
          </a:xfrm>
        </p:spPr>
        <p:txBody>
          <a:bodyPr/>
          <a:lstStyle/>
          <a:p>
            <a:pPr marL="0" indent="0">
              <a:buNone/>
            </a:pPr>
            <a:endParaRPr kumimoji="1" lang="en-US" altLang="ja-JP" sz="8000" dirty="0" smtClean="0"/>
          </a:p>
          <a:p>
            <a:pPr marL="0" indent="0">
              <a:buNone/>
            </a:pPr>
            <a:r>
              <a:rPr kumimoji="1" lang="ja-JP" altLang="en-US" sz="8800" dirty="0" smtClean="0"/>
              <a:t>農場（エリア）ごとの目線で見る</a:t>
            </a:r>
            <a:endParaRPr kumimoji="1" lang="en-US" altLang="ja-JP" sz="8800" dirty="0" smtClean="0"/>
          </a:p>
          <a:p>
            <a:pPr marL="0" indent="0">
              <a:buNone/>
            </a:pPr>
            <a:r>
              <a:rPr kumimoji="1" lang="ja-JP" altLang="en-US" sz="8800" dirty="0" smtClean="0"/>
              <a:t>危害要因</a:t>
            </a:r>
            <a:endParaRPr kumimoji="1" lang="en-US" altLang="ja-JP" sz="8800" dirty="0" smtClean="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96</a:t>
            </a:fld>
            <a:endParaRPr lang="en-US" altLang="ja-JP" dirty="0">
              <a:solidFill>
                <a:prstClr val="black"/>
              </a:solidFill>
            </a:endParaRPr>
          </a:p>
        </p:txBody>
      </p:sp>
    </p:spTree>
    <p:extLst>
      <p:ext uri="{BB962C8B-B14F-4D97-AF65-F5344CB8AC3E}">
        <p14:creationId xmlns:p14="http://schemas.microsoft.com/office/powerpoint/2010/main" val="336443652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smtClean="0"/>
              <a:t>圃場</a:t>
            </a:r>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97</a:t>
            </a:fld>
            <a:endParaRPr lang="en-US" altLang="ja-JP" dirty="0">
              <a:solidFill>
                <a:prstClr val="black"/>
              </a:solidFill>
            </a:endParaRPr>
          </a:p>
        </p:txBody>
      </p:sp>
      <p:pic>
        <p:nvPicPr>
          <p:cNvPr id="4" name="図 3"/>
          <p:cNvPicPr/>
          <p:nvPr/>
        </p:nvPicPr>
        <p:blipFill>
          <a:blip r:embed="rId2">
            <a:extLst>
              <a:ext uri="{28A0092B-C50C-407E-A947-70E740481C1C}">
                <a14:useLocalDpi xmlns:a14="http://schemas.microsoft.com/office/drawing/2010/main" val="0"/>
              </a:ext>
            </a:extLst>
          </a:blip>
          <a:srcRect/>
          <a:stretch>
            <a:fillRect/>
          </a:stretch>
        </p:blipFill>
        <p:spPr bwMode="auto">
          <a:xfrm>
            <a:off x="389778" y="850602"/>
            <a:ext cx="7896972" cy="5378076"/>
          </a:xfrm>
          <a:prstGeom prst="rect">
            <a:avLst/>
          </a:prstGeom>
          <a:noFill/>
          <a:extLst/>
        </p:spPr>
      </p:pic>
      <p:sp>
        <p:nvSpPr>
          <p:cNvPr id="5" name="正方形/長方形 4"/>
          <p:cNvSpPr/>
          <p:nvPr/>
        </p:nvSpPr>
        <p:spPr>
          <a:xfrm>
            <a:off x="1640541" y="204271"/>
            <a:ext cx="6502997" cy="646331"/>
          </a:xfrm>
          <a:prstGeom prst="rect">
            <a:avLst/>
          </a:prstGeom>
        </p:spPr>
        <p:txBody>
          <a:bodyPr wrap="square">
            <a:spAutoFit/>
          </a:bodyPr>
          <a:lstStyle/>
          <a:p>
            <a:r>
              <a:rPr lang="ja-JP" altLang="ja-JP" kern="0" dirty="0">
                <a:solidFill>
                  <a:srgbClr val="000000"/>
                </a:solidFill>
                <a:ea typeface="UD デジタル 教科書体 N-R" panose="02020400000000000000" pitchFamily="17" charset="-128"/>
                <a:cs typeface="ＭＳ 明朝" panose="02020609040205080304" pitchFamily="17" charset="-128"/>
              </a:rPr>
              <a:t>圃場の</a:t>
            </a:r>
            <a:r>
              <a:rPr lang="ja-JP" altLang="ja-JP" kern="0" dirty="0" smtClean="0">
                <a:solidFill>
                  <a:srgbClr val="000000"/>
                </a:solidFill>
                <a:ea typeface="UD デジタル 教科書体 N-R" panose="02020400000000000000" pitchFamily="17" charset="-128"/>
                <a:cs typeface="ＭＳ 明朝" panose="02020609040205080304" pitchFamily="17" charset="-128"/>
              </a:rPr>
              <a:t>場所</a:t>
            </a:r>
            <a:r>
              <a:rPr lang="ja-JP" altLang="en-US" kern="0" dirty="0" smtClean="0">
                <a:solidFill>
                  <a:srgbClr val="000000"/>
                </a:solidFill>
                <a:ea typeface="UD デジタル 教科書体 N-R" panose="02020400000000000000" pitchFamily="17" charset="-128"/>
                <a:cs typeface="ＭＳ 明朝" panose="02020609040205080304" pitchFamily="17" charset="-128"/>
              </a:rPr>
              <a:t>（外部環境）</a:t>
            </a:r>
            <a:r>
              <a:rPr lang="ja-JP" altLang="ja-JP" kern="0" dirty="0" smtClean="0">
                <a:solidFill>
                  <a:srgbClr val="000000"/>
                </a:solidFill>
                <a:ea typeface="UD デジタル 教科書体 N-R" panose="02020400000000000000" pitchFamily="17" charset="-128"/>
                <a:cs typeface="ＭＳ 明朝" panose="02020609040205080304" pitchFamily="17" charset="-128"/>
              </a:rPr>
              <a:t>に</a:t>
            </a:r>
            <a:r>
              <a:rPr lang="ja-JP" altLang="ja-JP" kern="0" dirty="0">
                <a:solidFill>
                  <a:srgbClr val="000000"/>
                </a:solidFill>
                <a:ea typeface="UD デジタル 教科書体 N-R" panose="02020400000000000000" pitchFamily="17" charset="-128"/>
                <a:cs typeface="ＭＳ 明朝" panose="02020609040205080304" pitchFamily="17" charset="-128"/>
              </a:rPr>
              <a:t>よって影響を受けやすい危害</a:t>
            </a:r>
            <a:r>
              <a:rPr lang="ja-JP" altLang="ja-JP" kern="0" dirty="0" smtClean="0">
                <a:solidFill>
                  <a:srgbClr val="000000"/>
                </a:solidFill>
                <a:ea typeface="UD デジタル 教科書体 N-R" panose="02020400000000000000" pitchFamily="17" charset="-128"/>
                <a:cs typeface="ＭＳ 明朝" panose="02020609040205080304" pitchFamily="17" charset="-128"/>
              </a:rPr>
              <a:t>要因</a:t>
            </a:r>
            <a:r>
              <a:rPr lang="ja-JP" altLang="en-US" kern="0" dirty="0" smtClean="0">
                <a:solidFill>
                  <a:srgbClr val="000000"/>
                </a:solidFill>
                <a:ea typeface="UD デジタル 教科書体 N-R" panose="02020400000000000000" pitchFamily="17" charset="-128"/>
                <a:cs typeface="ＭＳ 明朝" panose="02020609040205080304" pitchFamily="17" charset="-128"/>
              </a:rPr>
              <a:t>が異なる</a:t>
            </a:r>
            <a:endParaRPr lang="ja-JP" altLang="en-US" dirty="0"/>
          </a:p>
        </p:txBody>
      </p:sp>
      <p:sp>
        <p:nvSpPr>
          <p:cNvPr id="8" name="正方形/長方形 7"/>
          <p:cNvSpPr/>
          <p:nvPr/>
        </p:nvSpPr>
        <p:spPr>
          <a:xfrm>
            <a:off x="1930997" y="6369734"/>
            <a:ext cx="6502997" cy="369332"/>
          </a:xfrm>
          <a:prstGeom prst="rect">
            <a:avLst/>
          </a:prstGeom>
        </p:spPr>
        <p:txBody>
          <a:bodyPr wrap="square">
            <a:spAutoFit/>
          </a:bodyPr>
          <a:lstStyle/>
          <a:p>
            <a:r>
              <a:rPr lang="ja-JP" altLang="en-US" dirty="0" smtClean="0"/>
              <a:t>私達の農場ではどうだろう？</a:t>
            </a:r>
            <a:endParaRPr lang="ja-JP" altLang="en-US" dirty="0"/>
          </a:p>
        </p:txBody>
      </p:sp>
    </p:spTree>
    <p:extLst>
      <p:ext uri="{BB962C8B-B14F-4D97-AF65-F5344CB8AC3E}">
        <p14:creationId xmlns:p14="http://schemas.microsoft.com/office/powerpoint/2010/main" val="385840060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smtClean="0"/>
              <a:t>農産物取扱施設・倉庫</a:t>
            </a:r>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98</a:t>
            </a:fld>
            <a:endParaRPr lang="en-US" altLang="ja-JP" dirty="0">
              <a:solidFill>
                <a:prstClr val="black"/>
              </a:solidFill>
            </a:endParaRPr>
          </a:p>
        </p:txBody>
      </p:sp>
      <p:pic>
        <p:nvPicPr>
          <p:cNvPr id="4" name="図 3"/>
          <p:cNvPicPr/>
          <p:nvPr/>
        </p:nvPicPr>
        <p:blipFill rotWithShape="1">
          <a:blip r:embed="rId2" cstate="print">
            <a:extLst>
              <a:ext uri="{28A0092B-C50C-407E-A947-70E740481C1C}">
                <a14:useLocalDpi xmlns:a14="http://schemas.microsoft.com/office/drawing/2010/main" val="0"/>
              </a:ext>
            </a:extLst>
          </a:blip>
          <a:srcRect/>
          <a:stretch/>
        </p:blipFill>
        <p:spPr bwMode="auto">
          <a:xfrm>
            <a:off x="926082" y="655645"/>
            <a:ext cx="7218811" cy="4547665"/>
          </a:xfrm>
          <a:prstGeom prst="rect">
            <a:avLst/>
          </a:prstGeom>
          <a:ln>
            <a:noFill/>
          </a:ln>
          <a:extLst>
            <a:ext uri="{53640926-AAD7-44D8-BBD7-CCE9431645EC}">
              <a14:shadowObscured xmlns:a14="http://schemas.microsoft.com/office/drawing/2010/main"/>
            </a:ext>
          </a:extLst>
        </p:spPr>
      </p:pic>
      <p:sp>
        <p:nvSpPr>
          <p:cNvPr id="5" name="正方形/長方形 4"/>
          <p:cNvSpPr/>
          <p:nvPr/>
        </p:nvSpPr>
        <p:spPr>
          <a:xfrm>
            <a:off x="1594168" y="5364230"/>
            <a:ext cx="6248933" cy="1449320"/>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eaLnBrk="0" latinLnBrk="1" hangingPunct="0">
              <a:spcAft>
                <a:spcPts val="0"/>
              </a:spcAft>
            </a:pPr>
            <a:r>
              <a:rPr lang="ja-JP" sz="16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交差汚染の恐れがあるところは？</a:t>
            </a:r>
          </a:p>
          <a:p>
            <a:pPr eaLnBrk="0" latinLnBrk="1" hangingPunct="0">
              <a:spcAft>
                <a:spcPts val="0"/>
              </a:spcAft>
            </a:pPr>
            <a:r>
              <a:rPr lang="en-US" sz="105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 </a:t>
            </a:r>
            <a:endParaRPr lang="ja-JP" sz="105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p>
            <a:pPr eaLnBrk="0" latinLnBrk="1" hangingPunct="0">
              <a:spcAft>
                <a:spcPts val="0"/>
              </a:spcAft>
            </a:pPr>
            <a:r>
              <a:rPr lang="en-US" sz="105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 </a:t>
            </a:r>
            <a:endParaRPr lang="ja-JP" sz="105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p>
            <a:pPr eaLnBrk="0" latinLnBrk="1" hangingPunct="0">
              <a:spcAft>
                <a:spcPts val="0"/>
              </a:spcAft>
            </a:pPr>
            <a:r>
              <a:rPr lang="en-US" sz="105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 </a:t>
            </a:r>
            <a:endParaRPr lang="ja-JP" sz="105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p>
            <a:pPr eaLnBrk="0" latinLnBrk="1" hangingPunct="0">
              <a:spcAft>
                <a:spcPts val="0"/>
              </a:spcAft>
            </a:pPr>
            <a:r>
              <a:rPr lang="en-US" sz="105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 </a:t>
            </a:r>
            <a:endParaRPr lang="ja-JP" sz="105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p>
            <a:pPr eaLnBrk="0" latinLnBrk="1" hangingPunct="0">
              <a:spcAft>
                <a:spcPts val="0"/>
              </a:spcAft>
            </a:pPr>
            <a:r>
              <a:rPr lang="en-US" sz="105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 </a:t>
            </a:r>
            <a:endParaRPr lang="ja-JP" sz="105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p:txBody>
      </p:sp>
    </p:spTree>
    <p:extLst>
      <p:ext uri="{BB962C8B-B14F-4D97-AF65-F5344CB8AC3E}">
        <p14:creationId xmlns:p14="http://schemas.microsoft.com/office/powerpoint/2010/main" val="160172932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smtClean="0"/>
              <a:t>レイアウト案を考えてみよう</a:t>
            </a:r>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99</a:t>
            </a:fld>
            <a:endParaRPr lang="en-US" altLang="ja-JP" dirty="0">
              <a:solidFill>
                <a:prstClr val="black"/>
              </a:solidFill>
            </a:endParaRPr>
          </a:p>
        </p:txBody>
      </p:sp>
      <p:pic>
        <p:nvPicPr>
          <p:cNvPr id="5" name="図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8820" y="1516567"/>
            <a:ext cx="5833335" cy="4303320"/>
          </a:xfrm>
          <a:prstGeom prst="rect">
            <a:avLst/>
          </a:prstGeom>
          <a:noFill/>
          <a:ln>
            <a:noFill/>
          </a:ln>
        </p:spPr>
      </p:pic>
      <p:pic>
        <p:nvPicPr>
          <p:cNvPr id="6" name="図 5"/>
          <p:cNvPicPr/>
          <p:nvPr/>
        </p:nvPicPr>
        <p:blipFill rotWithShape="1">
          <a:blip r:embed="rId3" cstate="print">
            <a:extLst>
              <a:ext uri="{28A0092B-C50C-407E-A947-70E740481C1C}">
                <a14:useLocalDpi xmlns:a14="http://schemas.microsoft.com/office/drawing/2010/main" val="0"/>
              </a:ext>
            </a:extLst>
          </a:blip>
          <a:srcRect b="-329"/>
          <a:stretch/>
        </p:blipFill>
        <p:spPr bwMode="auto">
          <a:xfrm>
            <a:off x="1848101" y="5819887"/>
            <a:ext cx="5177859" cy="59918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98341619"/>
      </p:ext>
    </p:extLst>
  </p:cSld>
  <p:clrMapOvr>
    <a:masterClrMapping/>
  </p:clrMapOvr>
  <p:timing>
    <p:tnLst>
      <p:par>
        <p:cTn id="1" dur="indefinite" restart="never" nodeType="tmRoot"/>
      </p:par>
    </p:tnLst>
  </p:timing>
</p:sld>
</file>

<file path=ppt/theme/theme1.xml><?xml version="1.0" encoding="utf-8"?>
<a:theme xmlns:a="http://schemas.openxmlformats.org/drawingml/2006/main" name="山大スライド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_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0000"/>
        </a:solidFill>
      </a:spPr>
      <a:bodyPr rtlCol="0" anchor="ctr"/>
      <a:lstStyle>
        <a:defPPr algn="ctr">
          <a:defRPr kumimoji="1">
            <a:solidFill>
              <a:schemeClr val="tx1"/>
            </a:solidFill>
          </a:defRPr>
        </a:defPPr>
      </a:lstStyle>
      <a:style>
        <a:lnRef idx="2">
          <a:schemeClr val="accent2">
            <a:shade val="50000"/>
          </a:schemeClr>
        </a:lnRef>
        <a:fillRef idx="1">
          <a:schemeClr val="accent2"/>
        </a:fillRef>
        <a:effectRef idx="0">
          <a:schemeClr val="accent2"/>
        </a:effectRef>
        <a:fontRef idx="minor">
          <a:schemeClr val="lt1"/>
        </a:fontRef>
      </a:style>
    </a:spDef>
  </a:objectDefaults>
  <a:extraClrSchemeLst>
    <a:extraClrScheme>
      <a:clrScheme name="2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プレゼンテーション3" id="{C97CEE1F-FF1E-4624-9CF1-4166B137B898}" vid="{0C39EF55-744D-4F65-9A49-A39BF2B27271}"/>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41583</TotalTime>
  <Words>3309</Words>
  <Application>Microsoft Office PowerPoint</Application>
  <PresentationFormat>画面に合わせる (4:3)</PresentationFormat>
  <Paragraphs>644</Paragraphs>
  <Slides>114</Slides>
  <Notes>5</Notes>
  <HiddenSlides>0</HiddenSlides>
  <MMClips>0</MMClips>
  <ScaleCrop>false</ScaleCrop>
  <HeadingPairs>
    <vt:vector size="8" baseType="variant">
      <vt:variant>
        <vt:lpstr>使用されているフォント</vt:lpstr>
      </vt:variant>
      <vt:variant>
        <vt:i4>12</vt:i4>
      </vt:variant>
      <vt:variant>
        <vt:lpstr>テーマ</vt:lpstr>
      </vt:variant>
      <vt:variant>
        <vt:i4>1</vt:i4>
      </vt:variant>
      <vt:variant>
        <vt:lpstr>埋め込まれた OLE サーバー</vt:lpstr>
      </vt:variant>
      <vt:variant>
        <vt:i4>0</vt:i4>
      </vt:variant>
      <vt:variant>
        <vt:lpstr>スライド タイトル</vt:lpstr>
      </vt:variant>
      <vt:variant>
        <vt:i4>114</vt:i4>
      </vt:variant>
    </vt:vector>
  </HeadingPairs>
  <TitlesOfParts>
    <vt:vector size="127" baseType="lpstr">
      <vt:lpstr>HGSｺﾞｼｯｸM</vt:lpstr>
      <vt:lpstr>HG丸ｺﾞｼｯｸM-PRO</vt:lpstr>
      <vt:lpstr>ＭＳ Ｐゴシック</vt:lpstr>
      <vt:lpstr>ＭＳ ゴシック</vt:lpstr>
      <vt:lpstr>ＭＳ 明朝</vt:lpstr>
      <vt:lpstr>UD デジタル 教科書体 N-R</vt:lpstr>
      <vt:lpstr>Arial</vt:lpstr>
      <vt:lpstr>Calibri</vt:lpstr>
      <vt:lpstr>Segoe UI Emoji</vt:lpstr>
      <vt:lpstr>Tahoma</vt:lpstr>
      <vt:lpstr>Times New Roman</vt:lpstr>
      <vt:lpstr>Wingdings</vt:lpstr>
      <vt:lpstr>山大スライドテーマ</vt:lpstr>
      <vt:lpstr>PowerPoint プレゼンテーション</vt:lpstr>
      <vt:lpstr>2020東京オリンピック・パラリンピックを契機に 注目を浴び始めたGAP</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Ｂ２　知財展開科目「農業と知的財産」</dc:title>
  <dc:creator>陳内秀樹</dc:creator>
  <cp:lastModifiedBy>jinnai</cp:lastModifiedBy>
  <cp:revision>372</cp:revision>
  <cp:lastPrinted>2019-03-11T04:03:28Z</cp:lastPrinted>
  <dcterms:created xsi:type="dcterms:W3CDTF">2014-08-21T02:32:22Z</dcterms:created>
  <dcterms:modified xsi:type="dcterms:W3CDTF">2019-04-01T05:59:04Z</dcterms:modified>
</cp:coreProperties>
</file>