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28"/>
  </p:notesMasterIdLst>
  <p:sldIdLst>
    <p:sldId id="256" r:id="rId2"/>
    <p:sldId id="257" r:id="rId3"/>
    <p:sldId id="459" r:id="rId4"/>
    <p:sldId id="460" r:id="rId5"/>
    <p:sldId id="258" r:id="rId6"/>
    <p:sldId id="362" r:id="rId7"/>
    <p:sldId id="368" r:id="rId8"/>
    <p:sldId id="411" r:id="rId9"/>
    <p:sldId id="265" r:id="rId10"/>
    <p:sldId id="565" r:id="rId11"/>
    <p:sldId id="261" r:id="rId12"/>
    <p:sldId id="266" r:id="rId13"/>
    <p:sldId id="461" r:id="rId14"/>
    <p:sldId id="462" r:id="rId15"/>
    <p:sldId id="470" r:id="rId16"/>
    <p:sldId id="463" r:id="rId17"/>
    <p:sldId id="464" r:id="rId18"/>
    <p:sldId id="465" r:id="rId19"/>
    <p:sldId id="466" r:id="rId20"/>
    <p:sldId id="467" r:id="rId21"/>
    <p:sldId id="471" r:id="rId22"/>
    <p:sldId id="472" r:id="rId23"/>
    <p:sldId id="468" r:id="rId24"/>
    <p:sldId id="473" r:id="rId25"/>
    <p:sldId id="474" r:id="rId26"/>
    <p:sldId id="475" r:id="rId27"/>
    <p:sldId id="580" r:id="rId28"/>
    <p:sldId id="476" r:id="rId29"/>
    <p:sldId id="477" r:id="rId30"/>
    <p:sldId id="557" r:id="rId31"/>
    <p:sldId id="478" r:id="rId32"/>
    <p:sldId id="480" r:id="rId33"/>
    <p:sldId id="479" r:id="rId34"/>
    <p:sldId id="558" r:id="rId35"/>
    <p:sldId id="566" r:id="rId36"/>
    <p:sldId id="482" r:id="rId37"/>
    <p:sldId id="483" r:id="rId38"/>
    <p:sldId id="485" r:id="rId39"/>
    <p:sldId id="487" r:id="rId40"/>
    <p:sldId id="486" r:id="rId41"/>
    <p:sldId id="489" r:id="rId42"/>
    <p:sldId id="559" r:id="rId43"/>
    <p:sldId id="567" r:id="rId44"/>
    <p:sldId id="571" r:id="rId45"/>
    <p:sldId id="408" r:id="rId46"/>
    <p:sldId id="568" r:id="rId47"/>
    <p:sldId id="490" r:id="rId48"/>
    <p:sldId id="491" r:id="rId49"/>
    <p:sldId id="492" r:id="rId50"/>
    <p:sldId id="569" r:id="rId51"/>
    <p:sldId id="406" r:id="rId52"/>
    <p:sldId id="572" r:id="rId53"/>
    <p:sldId id="573" r:id="rId54"/>
    <p:sldId id="574" r:id="rId55"/>
    <p:sldId id="496" r:id="rId56"/>
    <p:sldId id="494" r:id="rId57"/>
    <p:sldId id="497" r:id="rId58"/>
    <p:sldId id="493" r:id="rId59"/>
    <p:sldId id="570" r:id="rId60"/>
    <p:sldId id="495" r:id="rId61"/>
    <p:sldId id="498" r:id="rId62"/>
    <p:sldId id="500" r:id="rId63"/>
    <p:sldId id="499" r:id="rId64"/>
    <p:sldId id="502" r:id="rId65"/>
    <p:sldId id="501" r:id="rId66"/>
    <p:sldId id="503" r:id="rId67"/>
    <p:sldId id="504" r:id="rId68"/>
    <p:sldId id="505" r:id="rId69"/>
    <p:sldId id="506" r:id="rId70"/>
    <p:sldId id="507" r:id="rId71"/>
    <p:sldId id="575" r:id="rId72"/>
    <p:sldId id="508" r:id="rId73"/>
    <p:sldId id="509" r:id="rId74"/>
    <p:sldId id="510" r:id="rId75"/>
    <p:sldId id="511" r:id="rId76"/>
    <p:sldId id="512" r:id="rId77"/>
    <p:sldId id="513" r:id="rId78"/>
    <p:sldId id="514" r:id="rId79"/>
    <p:sldId id="515" r:id="rId80"/>
    <p:sldId id="516" r:id="rId81"/>
    <p:sldId id="517" r:id="rId82"/>
    <p:sldId id="518" r:id="rId83"/>
    <p:sldId id="519" r:id="rId84"/>
    <p:sldId id="520" r:id="rId85"/>
    <p:sldId id="521" r:id="rId86"/>
    <p:sldId id="522" r:id="rId87"/>
    <p:sldId id="523" r:id="rId88"/>
    <p:sldId id="562" r:id="rId89"/>
    <p:sldId id="414" r:id="rId90"/>
    <p:sldId id="560" r:id="rId91"/>
    <p:sldId id="561" r:id="rId92"/>
    <p:sldId id="526" r:id="rId93"/>
    <p:sldId id="527" r:id="rId94"/>
    <p:sldId id="528" r:id="rId95"/>
    <p:sldId id="533" r:id="rId96"/>
    <p:sldId id="529" r:id="rId97"/>
    <p:sldId id="576" r:id="rId98"/>
    <p:sldId id="534" r:id="rId99"/>
    <p:sldId id="530" r:id="rId100"/>
    <p:sldId id="577" r:id="rId101"/>
    <p:sldId id="535" r:id="rId102"/>
    <p:sldId id="531" r:id="rId103"/>
    <p:sldId id="578" r:id="rId104"/>
    <p:sldId id="536" r:id="rId105"/>
    <p:sldId id="532" r:id="rId106"/>
    <p:sldId id="579" r:id="rId107"/>
    <p:sldId id="538" r:id="rId108"/>
    <p:sldId id="537" r:id="rId109"/>
    <p:sldId id="539" r:id="rId110"/>
    <p:sldId id="540" r:id="rId111"/>
    <p:sldId id="541" r:id="rId112"/>
    <p:sldId id="542" r:id="rId113"/>
    <p:sldId id="543" r:id="rId114"/>
    <p:sldId id="544" r:id="rId115"/>
    <p:sldId id="545" r:id="rId116"/>
    <p:sldId id="546" r:id="rId117"/>
    <p:sldId id="547" r:id="rId118"/>
    <p:sldId id="548" r:id="rId119"/>
    <p:sldId id="549" r:id="rId120"/>
    <p:sldId id="550" r:id="rId121"/>
    <p:sldId id="551" r:id="rId122"/>
    <p:sldId id="581" r:id="rId123"/>
    <p:sldId id="553" r:id="rId124"/>
    <p:sldId id="554" r:id="rId125"/>
    <p:sldId id="555" r:id="rId126"/>
    <p:sldId id="556" r:id="rId127"/>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349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陳内秀樹" initials="陳内秀樹" lastIdx="1" clrIdx="0">
    <p:extLst>
      <p:ext uri="{19B8F6BF-5375-455C-9EA6-DF929625EA0E}">
        <p15:presenceInfo xmlns:p15="http://schemas.microsoft.com/office/powerpoint/2012/main" userId="c8b65065046af0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51" autoAdjust="0"/>
    <p:restoredTop sz="91263" autoAdjust="0"/>
  </p:normalViewPr>
  <p:slideViewPr>
    <p:cSldViewPr snapToGrid="0" showGuides="1">
      <p:cViewPr varScale="1">
        <p:scale>
          <a:sx n="104" d="100"/>
          <a:sy n="104" d="100"/>
        </p:scale>
        <p:origin x="1422" y="72"/>
      </p:cViewPr>
      <p:guideLst>
        <p:guide orient="horz" pos="3498"/>
        <p:guide pos="2880"/>
      </p:guideLst>
    </p:cSldViewPr>
  </p:slideViewPr>
  <p:notesTextViewPr>
    <p:cViewPr>
      <p:scale>
        <a:sx n="1" d="1"/>
        <a:sy n="1" d="1"/>
      </p:scale>
      <p:origin x="0" y="0"/>
    </p:cViewPr>
  </p:notesTextViewPr>
  <p:sorterViewPr>
    <p:cViewPr>
      <p:scale>
        <a:sx n="125" d="100"/>
        <a:sy n="125" d="100"/>
      </p:scale>
      <p:origin x="0" y="-36654"/>
    </p:cViewPr>
  </p:sorterViewPr>
  <p:notesViewPr>
    <p:cSldViewPr snapToGrid="0" showGuides="1">
      <p:cViewPr varScale="1">
        <p:scale>
          <a:sx n="66" d="100"/>
          <a:sy n="66" d="100"/>
        </p:scale>
        <p:origin x="0" y="0"/>
      </p:cViewPr>
      <p:guideLst>
        <p:guide orient="horz" pos="3223"/>
        <p:guide pos="2235"/>
      </p:guideLst>
    </p:cSldViewPr>
  </p:notesViewPr>
  <p:gridSpacing cx="1828800" cy="18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8CF8DD-28AC-4F99-8F4E-0B11481E92B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kumimoji="1" lang="ja-JP" altLang="en-US"/>
        </a:p>
      </dgm:t>
    </dgm:pt>
    <dgm:pt modelId="{E290EDC5-A946-45C6-96C2-CB25DA904922}">
      <dgm:prSet phldrT="[テキスト]"/>
      <dgm:spPr/>
      <dgm:t>
        <a:bodyPr/>
        <a:lstStyle/>
        <a:p>
          <a:r>
            <a:rPr kumimoji="1" lang="ja-JP" altLang="en-US" dirty="0"/>
            <a:t>収穫</a:t>
          </a:r>
        </a:p>
      </dgm:t>
    </dgm:pt>
    <dgm:pt modelId="{5B421A78-E016-47C0-AE94-26CB645EDC3C}" type="parTrans" cxnId="{366E3A7A-EBBB-425B-8942-DFDA5D105272}">
      <dgm:prSet/>
      <dgm:spPr/>
      <dgm:t>
        <a:bodyPr/>
        <a:lstStyle/>
        <a:p>
          <a:endParaRPr kumimoji="1" lang="ja-JP" altLang="en-US"/>
        </a:p>
      </dgm:t>
    </dgm:pt>
    <dgm:pt modelId="{CF32A7BF-1546-4DD3-B52E-6E92F020AB83}" type="sibTrans" cxnId="{366E3A7A-EBBB-425B-8942-DFDA5D105272}">
      <dgm:prSet/>
      <dgm:spPr/>
      <dgm:t>
        <a:bodyPr/>
        <a:lstStyle/>
        <a:p>
          <a:endParaRPr kumimoji="1" lang="ja-JP" altLang="en-US"/>
        </a:p>
      </dgm:t>
    </dgm:pt>
    <dgm:pt modelId="{B341470E-D33E-417A-B7D9-B30FDBF34315}">
      <dgm:prSet phldrT="[テキスト]"/>
      <dgm:spPr/>
      <dgm:t>
        <a:bodyPr/>
        <a:lstStyle/>
        <a:p>
          <a:r>
            <a:rPr kumimoji="1" lang="ja-JP" altLang="en-US" dirty="0"/>
            <a:t>調整</a:t>
          </a:r>
        </a:p>
      </dgm:t>
    </dgm:pt>
    <dgm:pt modelId="{7FB7FA83-5441-4AEA-A8FB-C9C1A3D2CF9E}" type="parTrans" cxnId="{A1CD3809-2D14-4FFB-B55B-E3EBE34B1A0A}">
      <dgm:prSet/>
      <dgm:spPr/>
      <dgm:t>
        <a:bodyPr/>
        <a:lstStyle/>
        <a:p>
          <a:endParaRPr kumimoji="1" lang="ja-JP" altLang="en-US"/>
        </a:p>
      </dgm:t>
    </dgm:pt>
    <dgm:pt modelId="{E59A2607-D169-4CF5-95FD-2FDA2B6CA446}" type="sibTrans" cxnId="{A1CD3809-2D14-4FFB-B55B-E3EBE34B1A0A}">
      <dgm:prSet/>
      <dgm:spPr/>
      <dgm:t>
        <a:bodyPr/>
        <a:lstStyle/>
        <a:p>
          <a:endParaRPr kumimoji="1" lang="ja-JP" altLang="en-US"/>
        </a:p>
      </dgm:t>
    </dgm:pt>
    <dgm:pt modelId="{B5E636BE-C399-4545-A563-ACFEBE248C8E}">
      <dgm:prSet phldrT="[テキスト]"/>
      <dgm:spPr/>
      <dgm:t>
        <a:bodyPr/>
        <a:lstStyle/>
        <a:p>
          <a:r>
            <a:rPr kumimoji="1" lang="en-US" altLang="ja-JP" dirty="0"/>
            <a:t>※※</a:t>
          </a:r>
          <a:r>
            <a:rPr kumimoji="1" lang="ja-JP" altLang="en-US" dirty="0"/>
            <a:t>と同じ場所で保管</a:t>
          </a:r>
        </a:p>
      </dgm:t>
    </dgm:pt>
    <dgm:pt modelId="{A6F9678D-EB97-4686-8FB3-3B0CBABC0358}" type="sibTrans" cxnId="{5B86101D-5C43-4FDD-BDEB-2ED91DA2E790}">
      <dgm:prSet/>
      <dgm:spPr/>
      <dgm:t>
        <a:bodyPr/>
        <a:lstStyle/>
        <a:p>
          <a:endParaRPr kumimoji="1" lang="ja-JP" altLang="en-US"/>
        </a:p>
      </dgm:t>
    </dgm:pt>
    <dgm:pt modelId="{DAF3293C-14BB-4FC1-B128-E4CA435A1363}" type="parTrans" cxnId="{5B86101D-5C43-4FDD-BDEB-2ED91DA2E790}">
      <dgm:prSet/>
      <dgm:spPr/>
      <dgm:t>
        <a:bodyPr/>
        <a:lstStyle/>
        <a:p>
          <a:endParaRPr kumimoji="1" lang="ja-JP" altLang="en-US"/>
        </a:p>
      </dgm:t>
    </dgm:pt>
    <dgm:pt modelId="{1A80445F-063A-4E2F-9434-8790B86F91D2}">
      <dgm:prSet phldrT="[テキスト]"/>
      <dgm:spPr/>
      <dgm:t>
        <a:bodyPr/>
        <a:lstStyle/>
        <a:p>
          <a:r>
            <a:rPr kumimoji="1" lang="en-US" altLang="ja-JP" dirty="0"/>
            <a:t>※※</a:t>
          </a:r>
          <a:r>
            <a:rPr kumimoji="1" lang="ja-JP" altLang="en-US" dirty="0"/>
            <a:t>手袋のパウダーが</a:t>
          </a:r>
          <a:r>
            <a:rPr kumimoji="1" lang="en-US" altLang="ja-JP" dirty="0"/>
            <a:t>…</a:t>
          </a:r>
          <a:endParaRPr kumimoji="1" lang="ja-JP" altLang="en-US" dirty="0"/>
        </a:p>
      </dgm:t>
    </dgm:pt>
    <dgm:pt modelId="{AC043B42-2D65-4B7A-A366-2AAC16F855CC}" type="sibTrans" cxnId="{30C79C91-3C75-4F02-9948-1734C1F4AD29}">
      <dgm:prSet/>
      <dgm:spPr/>
      <dgm:t>
        <a:bodyPr/>
        <a:lstStyle/>
        <a:p>
          <a:endParaRPr kumimoji="1" lang="ja-JP" altLang="en-US"/>
        </a:p>
      </dgm:t>
    </dgm:pt>
    <dgm:pt modelId="{C75A1EED-32A3-42C8-BB0B-9EB6F98D543D}" type="parTrans" cxnId="{30C79C91-3C75-4F02-9948-1734C1F4AD29}">
      <dgm:prSet/>
      <dgm:spPr/>
      <dgm:t>
        <a:bodyPr/>
        <a:lstStyle/>
        <a:p>
          <a:endParaRPr kumimoji="1" lang="ja-JP" altLang="en-US"/>
        </a:p>
      </dgm:t>
    </dgm:pt>
    <dgm:pt modelId="{A076A425-B3D3-4352-BA56-BFFBB75D9798}">
      <dgm:prSet phldrT="[テキスト]"/>
      <dgm:spPr/>
      <dgm:t>
        <a:bodyPr/>
        <a:lstStyle/>
        <a:p>
          <a:r>
            <a:rPr kumimoji="1" lang="en-US" altLang="ja-JP" dirty="0"/>
            <a:t>※※</a:t>
          </a:r>
          <a:r>
            <a:rPr kumimoji="1" lang="ja-JP" altLang="en-US" dirty="0"/>
            <a:t>の収穫に使ったコンテナを</a:t>
          </a:r>
          <a:r>
            <a:rPr kumimoji="1" lang="en-US" altLang="ja-JP" dirty="0"/>
            <a:t>…</a:t>
          </a:r>
          <a:endParaRPr kumimoji="1" lang="ja-JP" altLang="en-US" dirty="0"/>
        </a:p>
      </dgm:t>
    </dgm:pt>
    <dgm:pt modelId="{057B7853-1A29-4CD0-91ED-72D008E7C27A}" type="sibTrans" cxnId="{FF7FF978-AFAC-4379-9219-A50475DC2864}">
      <dgm:prSet/>
      <dgm:spPr/>
      <dgm:t>
        <a:bodyPr/>
        <a:lstStyle/>
        <a:p>
          <a:endParaRPr kumimoji="1" lang="ja-JP" altLang="en-US"/>
        </a:p>
      </dgm:t>
    </dgm:pt>
    <dgm:pt modelId="{567E5DA5-B775-4677-AAF6-3F730162EFA0}" type="parTrans" cxnId="{FF7FF978-AFAC-4379-9219-A50475DC2864}">
      <dgm:prSet/>
      <dgm:spPr/>
      <dgm:t>
        <a:bodyPr/>
        <a:lstStyle/>
        <a:p>
          <a:endParaRPr kumimoji="1" lang="ja-JP" altLang="en-US"/>
        </a:p>
      </dgm:t>
    </dgm:pt>
    <dgm:pt modelId="{E336D19A-592E-4D48-A28B-EDC2CD82A546}">
      <dgm:prSet phldrT="[テキスト]"/>
      <dgm:spPr/>
      <dgm:t>
        <a:bodyPr/>
        <a:lstStyle/>
        <a:p>
          <a:r>
            <a:rPr kumimoji="1" lang="ja-JP" altLang="en-US" dirty="0"/>
            <a:t>保管</a:t>
          </a:r>
        </a:p>
      </dgm:t>
    </dgm:pt>
    <dgm:pt modelId="{1BEAC492-CF06-4DE0-8ABE-82124822663D}" type="sibTrans" cxnId="{EF800993-541A-4CDF-BCDE-9289DB195FD3}">
      <dgm:prSet/>
      <dgm:spPr/>
      <dgm:t>
        <a:bodyPr/>
        <a:lstStyle/>
        <a:p>
          <a:endParaRPr kumimoji="1" lang="ja-JP" altLang="en-US"/>
        </a:p>
      </dgm:t>
    </dgm:pt>
    <dgm:pt modelId="{3F729521-3B10-4518-B076-6C34386819B1}" type="parTrans" cxnId="{EF800993-541A-4CDF-BCDE-9289DB195FD3}">
      <dgm:prSet/>
      <dgm:spPr/>
      <dgm:t>
        <a:bodyPr/>
        <a:lstStyle/>
        <a:p>
          <a:endParaRPr kumimoji="1" lang="ja-JP" altLang="en-US"/>
        </a:p>
      </dgm:t>
    </dgm:pt>
    <dgm:pt modelId="{6952C18A-B47D-411E-AC89-3826835461A1}" type="pres">
      <dgm:prSet presAssocID="{2E8CF8DD-28AC-4F99-8F4E-0B11481E92B0}" presName="linearFlow" presStyleCnt="0">
        <dgm:presLayoutVars>
          <dgm:dir/>
          <dgm:animLvl val="lvl"/>
          <dgm:resizeHandles val="exact"/>
        </dgm:presLayoutVars>
      </dgm:prSet>
      <dgm:spPr/>
    </dgm:pt>
    <dgm:pt modelId="{6AB5394E-F8C9-4FC9-A5C2-79F534FDEE38}" type="pres">
      <dgm:prSet presAssocID="{E290EDC5-A946-45C6-96C2-CB25DA904922}" presName="composite" presStyleCnt="0"/>
      <dgm:spPr/>
    </dgm:pt>
    <dgm:pt modelId="{D8BE0670-9785-4EFE-8388-F9BC93494EF4}" type="pres">
      <dgm:prSet presAssocID="{E290EDC5-A946-45C6-96C2-CB25DA904922}" presName="parentText" presStyleLbl="alignNode1" presStyleIdx="0" presStyleCnt="3">
        <dgm:presLayoutVars>
          <dgm:chMax val="1"/>
          <dgm:bulletEnabled val="1"/>
        </dgm:presLayoutVars>
      </dgm:prSet>
      <dgm:spPr/>
    </dgm:pt>
    <dgm:pt modelId="{86901F69-6E98-4320-9632-9088C1FC4F57}" type="pres">
      <dgm:prSet presAssocID="{E290EDC5-A946-45C6-96C2-CB25DA904922}" presName="descendantText" presStyleLbl="alignAcc1" presStyleIdx="0" presStyleCnt="3">
        <dgm:presLayoutVars>
          <dgm:bulletEnabled val="1"/>
        </dgm:presLayoutVars>
      </dgm:prSet>
      <dgm:spPr/>
    </dgm:pt>
    <dgm:pt modelId="{EBD40DB9-956B-473E-B78F-806D941B6C35}" type="pres">
      <dgm:prSet presAssocID="{CF32A7BF-1546-4DD3-B52E-6E92F020AB83}" presName="sp" presStyleCnt="0"/>
      <dgm:spPr/>
    </dgm:pt>
    <dgm:pt modelId="{F66879C4-326F-4F04-B596-0207290306BE}" type="pres">
      <dgm:prSet presAssocID="{B341470E-D33E-417A-B7D9-B30FDBF34315}" presName="composite" presStyleCnt="0"/>
      <dgm:spPr/>
    </dgm:pt>
    <dgm:pt modelId="{9C72641D-5FE7-4246-8D2D-24D9A8D45B89}" type="pres">
      <dgm:prSet presAssocID="{B341470E-D33E-417A-B7D9-B30FDBF34315}" presName="parentText" presStyleLbl="alignNode1" presStyleIdx="1" presStyleCnt="3">
        <dgm:presLayoutVars>
          <dgm:chMax val="1"/>
          <dgm:bulletEnabled val="1"/>
        </dgm:presLayoutVars>
      </dgm:prSet>
      <dgm:spPr/>
    </dgm:pt>
    <dgm:pt modelId="{C6E2ADF5-1AC8-4C6F-8C4D-328F26BC3997}" type="pres">
      <dgm:prSet presAssocID="{B341470E-D33E-417A-B7D9-B30FDBF34315}" presName="descendantText" presStyleLbl="alignAcc1" presStyleIdx="1" presStyleCnt="3">
        <dgm:presLayoutVars>
          <dgm:bulletEnabled val="1"/>
        </dgm:presLayoutVars>
      </dgm:prSet>
      <dgm:spPr/>
    </dgm:pt>
    <dgm:pt modelId="{4D972FA7-9DDA-474B-96D0-439010687779}" type="pres">
      <dgm:prSet presAssocID="{E59A2607-D169-4CF5-95FD-2FDA2B6CA446}" presName="sp" presStyleCnt="0"/>
      <dgm:spPr/>
    </dgm:pt>
    <dgm:pt modelId="{84BC8A9F-CAB7-410B-8BA7-C3C21B840140}" type="pres">
      <dgm:prSet presAssocID="{E336D19A-592E-4D48-A28B-EDC2CD82A546}" presName="composite" presStyleCnt="0"/>
      <dgm:spPr/>
    </dgm:pt>
    <dgm:pt modelId="{BEDB8B44-C660-4E59-B92A-60A53E4D72A6}" type="pres">
      <dgm:prSet presAssocID="{E336D19A-592E-4D48-A28B-EDC2CD82A546}" presName="parentText" presStyleLbl="alignNode1" presStyleIdx="2" presStyleCnt="3">
        <dgm:presLayoutVars>
          <dgm:chMax val="1"/>
          <dgm:bulletEnabled val="1"/>
        </dgm:presLayoutVars>
      </dgm:prSet>
      <dgm:spPr/>
    </dgm:pt>
    <dgm:pt modelId="{FCAD92EF-03FC-4BDD-8E1D-1137F37504D3}" type="pres">
      <dgm:prSet presAssocID="{E336D19A-592E-4D48-A28B-EDC2CD82A546}" presName="descendantText" presStyleLbl="alignAcc1" presStyleIdx="2" presStyleCnt="3">
        <dgm:presLayoutVars>
          <dgm:bulletEnabled val="1"/>
        </dgm:presLayoutVars>
      </dgm:prSet>
      <dgm:spPr/>
    </dgm:pt>
  </dgm:ptLst>
  <dgm:cxnLst>
    <dgm:cxn modelId="{A1CD3809-2D14-4FFB-B55B-E3EBE34B1A0A}" srcId="{2E8CF8DD-28AC-4F99-8F4E-0B11481E92B0}" destId="{B341470E-D33E-417A-B7D9-B30FDBF34315}" srcOrd="1" destOrd="0" parTransId="{7FB7FA83-5441-4AEA-A8FB-C9C1A3D2CF9E}" sibTransId="{E59A2607-D169-4CF5-95FD-2FDA2B6CA446}"/>
    <dgm:cxn modelId="{5B86101D-5C43-4FDD-BDEB-2ED91DA2E790}" srcId="{E336D19A-592E-4D48-A28B-EDC2CD82A546}" destId="{B5E636BE-C399-4545-A563-ACFEBE248C8E}" srcOrd="0" destOrd="0" parTransId="{DAF3293C-14BB-4FC1-B128-E4CA435A1363}" sibTransId="{A6F9678D-EB97-4686-8FB3-3B0CBABC0358}"/>
    <dgm:cxn modelId="{A13E7363-93AF-452A-9B01-A061F781AC8C}" type="presOf" srcId="{B5E636BE-C399-4545-A563-ACFEBE248C8E}" destId="{FCAD92EF-03FC-4BDD-8E1D-1137F37504D3}" srcOrd="0" destOrd="0" presId="urn:microsoft.com/office/officeart/2005/8/layout/chevron2"/>
    <dgm:cxn modelId="{B91B926A-CA84-4BA6-A00C-F4AC5B349E76}" type="presOf" srcId="{1A80445F-063A-4E2F-9434-8790B86F91D2}" destId="{C6E2ADF5-1AC8-4C6F-8C4D-328F26BC3997}" srcOrd="0" destOrd="0" presId="urn:microsoft.com/office/officeart/2005/8/layout/chevron2"/>
    <dgm:cxn modelId="{4EF52A77-FE74-4E41-97F7-27DEB33ABC8A}" type="presOf" srcId="{B341470E-D33E-417A-B7D9-B30FDBF34315}" destId="{9C72641D-5FE7-4246-8D2D-24D9A8D45B89}" srcOrd="0" destOrd="0" presId="urn:microsoft.com/office/officeart/2005/8/layout/chevron2"/>
    <dgm:cxn modelId="{B3ED9E78-ED2E-4580-B7D4-A3E732520746}" type="presOf" srcId="{E290EDC5-A946-45C6-96C2-CB25DA904922}" destId="{D8BE0670-9785-4EFE-8388-F9BC93494EF4}" srcOrd="0" destOrd="0" presId="urn:microsoft.com/office/officeart/2005/8/layout/chevron2"/>
    <dgm:cxn modelId="{FF7FF978-AFAC-4379-9219-A50475DC2864}" srcId="{E290EDC5-A946-45C6-96C2-CB25DA904922}" destId="{A076A425-B3D3-4352-BA56-BFFBB75D9798}" srcOrd="0" destOrd="0" parTransId="{567E5DA5-B775-4677-AAF6-3F730162EFA0}" sibTransId="{057B7853-1A29-4CD0-91ED-72D008E7C27A}"/>
    <dgm:cxn modelId="{366E3A7A-EBBB-425B-8942-DFDA5D105272}" srcId="{2E8CF8DD-28AC-4F99-8F4E-0B11481E92B0}" destId="{E290EDC5-A946-45C6-96C2-CB25DA904922}" srcOrd="0" destOrd="0" parTransId="{5B421A78-E016-47C0-AE94-26CB645EDC3C}" sibTransId="{CF32A7BF-1546-4DD3-B52E-6E92F020AB83}"/>
    <dgm:cxn modelId="{EA5F0D7D-80DE-492A-848D-2F71590D79C0}" type="presOf" srcId="{2E8CF8DD-28AC-4F99-8F4E-0B11481E92B0}" destId="{6952C18A-B47D-411E-AC89-3826835461A1}" srcOrd="0" destOrd="0" presId="urn:microsoft.com/office/officeart/2005/8/layout/chevron2"/>
    <dgm:cxn modelId="{8B818081-03F2-4357-A4C9-B4B4A8DA12C1}" type="presOf" srcId="{E336D19A-592E-4D48-A28B-EDC2CD82A546}" destId="{BEDB8B44-C660-4E59-B92A-60A53E4D72A6}" srcOrd="0" destOrd="0" presId="urn:microsoft.com/office/officeart/2005/8/layout/chevron2"/>
    <dgm:cxn modelId="{30C79C91-3C75-4F02-9948-1734C1F4AD29}" srcId="{B341470E-D33E-417A-B7D9-B30FDBF34315}" destId="{1A80445F-063A-4E2F-9434-8790B86F91D2}" srcOrd="0" destOrd="0" parTransId="{C75A1EED-32A3-42C8-BB0B-9EB6F98D543D}" sibTransId="{AC043B42-2D65-4B7A-A366-2AAC16F855CC}"/>
    <dgm:cxn modelId="{EF800993-541A-4CDF-BCDE-9289DB195FD3}" srcId="{2E8CF8DD-28AC-4F99-8F4E-0B11481E92B0}" destId="{E336D19A-592E-4D48-A28B-EDC2CD82A546}" srcOrd="2" destOrd="0" parTransId="{3F729521-3B10-4518-B076-6C34386819B1}" sibTransId="{1BEAC492-CF06-4DE0-8ABE-82124822663D}"/>
    <dgm:cxn modelId="{BB5C7CE7-1FF9-4250-B363-698F7F435B4B}" type="presOf" srcId="{A076A425-B3D3-4352-BA56-BFFBB75D9798}" destId="{86901F69-6E98-4320-9632-9088C1FC4F57}" srcOrd="0" destOrd="0" presId="urn:microsoft.com/office/officeart/2005/8/layout/chevron2"/>
    <dgm:cxn modelId="{CBC863AB-4909-4B38-8C54-FB6632530514}" type="presParOf" srcId="{6952C18A-B47D-411E-AC89-3826835461A1}" destId="{6AB5394E-F8C9-4FC9-A5C2-79F534FDEE38}" srcOrd="0" destOrd="0" presId="urn:microsoft.com/office/officeart/2005/8/layout/chevron2"/>
    <dgm:cxn modelId="{8157BC81-BAB2-4E01-918A-F56174CC800D}" type="presParOf" srcId="{6AB5394E-F8C9-4FC9-A5C2-79F534FDEE38}" destId="{D8BE0670-9785-4EFE-8388-F9BC93494EF4}" srcOrd="0" destOrd="0" presId="urn:microsoft.com/office/officeart/2005/8/layout/chevron2"/>
    <dgm:cxn modelId="{A6899FE5-B208-45E2-A46D-D932D91502F8}" type="presParOf" srcId="{6AB5394E-F8C9-4FC9-A5C2-79F534FDEE38}" destId="{86901F69-6E98-4320-9632-9088C1FC4F57}" srcOrd="1" destOrd="0" presId="urn:microsoft.com/office/officeart/2005/8/layout/chevron2"/>
    <dgm:cxn modelId="{79B33C63-67F3-4F65-8127-E79BB835D7DB}" type="presParOf" srcId="{6952C18A-B47D-411E-AC89-3826835461A1}" destId="{EBD40DB9-956B-473E-B78F-806D941B6C35}" srcOrd="1" destOrd="0" presId="urn:microsoft.com/office/officeart/2005/8/layout/chevron2"/>
    <dgm:cxn modelId="{2DDE4DCA-FD5D-42B3-B53E-23BEC0487459}" type="presParOf" srcId="{6952C18A-B47D-411E-AC89-3826835461A1}" destId="{F66879C4-326F-4F04-B596-0207290306BE}" srcOrd="2" destOrd="0" presId="urn:microsoft.com/office/officeart/2005/8/layout/chevron2"/>
    <dgm:cxn modelId="{978A7849-CA48-432C-AD07-82AB1DDAEA99}" type="presParOf" srcId="{F66879C4-326F-4F04-B596-0207290306BE}" destId="{9C72641D-5FE7-4246-8D2D-24D9A8D45B89}" srcOrd="0" destOrd="0" presId="urn:microsoft.com/office/officeart/2005/8/layout/chevron2"/>
    <dgm:cxn modelId="{8E6DD7B5-387F-411F-8343-559B13ADF25F}" type="presParOf" srcId="{F66879C4-326F-4F04-B596-0207290306BE}" destId="{C6E2ADF5-1AC8-4C6F-8C4D-328F26BC3997}" srcOrd="1" destOrd="0" presId="urn:microsoft.com/office/officeart/2005/8/layout/chevron2"/>
    <dgm:cxn modelId="{9C5A7148-B944-4C75-9281-D767298850CE}" type="presParOf" srcId="{6952C18A-B47D-411E-AC89-3826835461A1}" destId="{4D972FA7-9DDA-474B-96D0-439010687779}" srcOrd="3" destOrd="0" presId="urn:microsoft.com/office/officeart/2005/8/layout/chevron2"/>
    <dgm:cxn modelId="{E5EFE377-1223-46CB-9732-721D1B178AC0}" type="presParOf" srcId="{6952C18A-B47D-411E-AC89-3826835461A1}" destId="{84BC8A9F-CAB7-410B-8BA7-C3C21B840140}" srcOrd="4" destOrd="0" presId="urn:microsoft.com/office/officeart/2005/8/layout/chevron2"/>
    <dgm:cxn modelId="{E78425B5-C084-4C01-ADFF-6ACF92CE19FA}" type="presParOf" srcId="{84BC8A9F-CAB7-410B-8BA7-C3C21B840140}" destId="{BEDB8B44-C660-4E59-B92A-60A53E4D72A6}" srcOrd="0" destOrd="0" presId="urn:microsoft.com/office/officeart/2005/8/layout/chevron2"/>
    <dgm:cxn modelId="{8050416D-8690-451A-9993-68C6EF403379}" type="presParOf" srcId="{84BC8A9F-CAB7-410B-8BA7-C3C21B840140}" destId="{FCAD92EF-03FC-4BDD-8E1D-1137F37504D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5A5EB3-4725-4CE5-9C8C-C22AC1475632}" type="doc">
      <dgm:prSet loTypeId="urn:microsoft.com/office/officeart/2005/8/layout/process2" loCatId="process" qsTypeId="urn:microsoft.com/office/officeart/2005/8/quickstyle/simple1" qsCatId="simple" csTypeId="urn:microsoft.com/office/officeart/2005/8/colors/accent1_2" csCatId="accent1" phldr="1"/>
      <dgm:spPr/>
    </dgm:pt>
    <dgm:pt modelId="{D3B9F70A-4E60-46F9-A347-E8536DF5A8B5}">
      <dgm:prSet phldrT="[テキスト]" custT="1">
        <dgm:style>
          <a:lnRef idx="2">
            <a:schemeClr val="dk1"/>
          </a:lnRef>
          <a:fillRef idx="1">
            <a:schemeClr val="lt1"/>
          </a:fillRef>
          <a:effectRef idx="0">
            <a:schemeClr val="dk1"/>
          </a:effectRef>
          <a:fontRef idx="minor">
            <a:schemeClr val="dk1"/>
          </a:fontRef>
        </dgm:style>
      </dgm:prSet>
      <dgm:spPr/>
      <dgm:t>
        <a:bodyPr anchor="t"/>
        <a:lstStyle/>
        <a:p>
          <a:pPr algn="l"/>
          <a:r>
            <a:rPr kumimoji="1" lang="ja-JP" altLang="en-US" sz="1800" dirty="0"/>
            <a:t>　新潟市保健所の除去検査でホスチアゼート（商品名ネマトリンエース粒剤）が残留基準</a:t>
          </a:r>
          <a:r>
            <a:rPr kumimoji="1" lang="en-US" altLang="ja-JP" sz="1800" dirty="0"/>
            <a:t>0.05ppm</a:t>
          </a:r>
          <a:r>
            <a:rPr kumimoji="1" lang="ja-JP" altLang="en-US" sz="1800" dirty="0"/>
            <a:t>のところ</a:t>
          </a:r>
          <a:r>
            <a:rPr kumimoji="1" lang="en-US" altLang="ja-JP" sz="1800" dirty="0"/>
            <a:t>0.44ppm</a:t>
          </a:r>
          <a:r>
            <a:rPr kumimoji="1" lang="ja-JP" altLang="en-US" sz="1800" dirty="0"/>
            <a:t>検出された。</a:t>
          </a:r>
        </a:p>
      </dgm:t>
    </dgm:pt>
    <dgm:pt modelId="{8DF80173-07F7-4CDD-90FA-04E0B45C0014}" type="parTrans" cxnId="{1857DCA0-FD50-428C-93C4-347FE7A62958}">
      <dgm:prSet/>
      <dgm:spPr/>
      <dgm:t>
        <a:bodyPr/>
        <a:lstStyle/>
        <a:p>
          <a:endParaRPr kumimoji="1" lang="ja-JP" altLang="en-US" sz="2000"/>
        </a:p>
      </dgm:t>
    </dgm:pt>
    <dgm:pt modelId="{70410262-DCE7-49E5-A993-25B076D966E0}" type="sibTrans" cxnId="{1857DCA0-FD50-428C-93C4-347FE7A62958}">
      <dgm:prSet custT="1"/>
      <dgm:spPr/>
      <dgm:t>
        <a:bodyPr/>
        <a:lstStyle/>
        <a:p>
          <a:endParaRPr kumimoji="1" lang="ja-JP" altLang="en-US" sz="1800"/>
        </a:p>
      </dgm:t>
    </dgm:pt>
    <dgm:pt modelId="{558850A2-0362-45CB-AE1C-DB05D4F8EBC0}">
      <dgm:prSet phldrT="[テキスト]" custT="1">
        <dgm:style>
          <a:lnRef idx="2">
            <a:schemeClr val="dk1"/>
          </a:lnRef>
          <a:fillRef idx="1">
            <a:schemeClr val="lt1"/>
          </a:fillRef>
          <a:effectRef idx="0">
            <a:schemeClr val="dk1"/>
          </a:effectRef>
          <a:fontRef idx="minor">
            <a:schemeClr val="dk1"/>
          </a:fontRef>
        </dgm:style>
      </dgm:prSet>
      <dgm:spPr/>
      <dgm:t>
        <a:bodyPr anchor="t"/>
        <a:lstStyle/>
        <a:p>
          <a:pPr algn="l"/>
          <a:r>
            <a:rPr kumimoji="1" lang="ja-JP" altLang="en-US" sz="1800" dirty="0"/>
            <a:t>　この結果を受けた栃木</a:t>
          </a:r>
          <a:r>
            <a:rPr kumimoji="1" lang="en-US" altLang="ja-JP" sz="1800" dirty="0"/>
            <a:t>JA</a:t>
          </a:r>
          <a:r>
            <a:rPr kumimoji="1" lang="ja-JP" altLang="en-US" sz="1800" dirty="0"/>
            <a:t>かみつがは、同日出荷分の全量回収、処分、生産者</a:t>
          </a:r>
          <a:r>
            <a:rPr kumimoji="1" lang="en-US" altLang="ja-JP" sz="1800" dirty="0"/>
            <a:t>179</a:t>
          </a:r>
          <a:r>
            <a:rPr kumimoji="1" lang="ja-JP" altLang="en-US" sz="1800" dirty="0"/>
            <a:t>人の圃場ごとに農薬検査実施、安全性を確認するまで全員自主出荷停止などの素早い対応策を決定。</a:t>
          </a:r>
          <a:br>
            <a:rPr kumimoji="1" lang="en-US" altLang="ja-JP" sz="1800" dirty="0"/>
          </a:br>
          <a:r>
            <a:rPr kumimoji="1" lang="ja-JP" altLang="en-US" sz="1800" dirty="0"/>
            <a:t>　生産者</a:t>
          </a:r>
          <a:r>
            <a:rPr kumimoji="1" lang="en-US" altLang="ja-JP" sz="1800" dirty="0"/>
            <a:t>179</a:t>
          </a:r>
          <a:r>
            <a:rPr kumimoji="1" lang="ja-JP" altLang="en-US" sz="1800" dirty="0"/>
            <a:t>人中</a:t>
          </a:r>
          <a:r>
            <a:rPr kumimoji="1" lang="en-US" altLang="ja-JP" sz="1800" dirty="0"/>
            <a:t>38</a:t>
          </a:r>
          <a:r>
            <a:rPr kumimoji="1" lang="ja-JP" altLang="en-US" sz="1800" dirty="0"/>
            <a:t>人がホスチアゼートを使用。再検査の結果</a:t>
          </a:r>
          <a:r>
            <a:rPr kumimoji="1" lang="en-US" altLang="ja-JP" sz="1800" dirty="0"/>
            <a:t>38</a:t>
          </a:r>
          <a:r>
            <a:rPr kumimoji="1" lang="ja-JP" altLang="en-US" sz="1800" dirty="0"/>
            <a:t>人中</a:t>
          </a:r>
          <a:r>
            <a:rPr kumimoji="1" lang="en-US" altLang="ja-JP" sz="1800" dirty="0"/>
            <a:t>4</a:t>
          </a:r>
          <a:r>
            <a:rPr kumimoji="1" lang="ja-JP" altLang="en-US" sz="1800" dirty="0"/>
            <a:t>人が基準値を超過していた。</a:t>
          </a:r>
          <a:r>
            <a:rPr kumimoji="1" lang="en-US" altLang="ja-JP" sz="1800" dirty="0"/>
            <a:t>4</a:t>
          </a:r>
          <a:r>
            <a:rPr kumimoji="1" lang="ja-JP" altLang="en-US" sz="1800" dirty="0"/>
            <a:t>人は安全性が確認されるまで無期限の自主的出荷停止、残り</a:t>
          </a:r>
          <a:r>
            <a:rPr kumimoji="1" lang="en-US" altLang="ja-JP" sz="1800" dirty="0"/>
            <a:t>175</a:t>
          </a:r>
          <a:r>
            <a:rPr kumimoji="1" lang="ja-JP" altLang="en-US" sz="1800" dirty="0"/>
            <a:t>人は</a:t>
          </a:r>
          <a:r>
            <a:rPr kumimoji="1" lang="en-US" altLang="ja-JP" sz="1800" dirty="0"/>
            <a:t>6</a:t>
          </a:r>
          <a:r>
            <a:rPr kumimoji="1" lang="ja-JP" altLang="en-US" sz="1800" dirty="0"/>
            <a:t>日間の出荷自粛後ようやく出荷再開。</a:t>
          </a:r>
          <a:br>
            <a:rPr kumimoji="1" lang="en-US" altLang="ja-JP" sz="1800" dirty="0"/>
          </a:br>
          <a:r>
            <a:rPr kumimoji="1" lang="ja-JP" altLang="en-US" sz="1800" dirty="0"/>
            <a:t>　自主回収と出荷自粛による損害額は約</a:t>
          </a:r>
          <a:r>
            <a:rPr kumimoji="1" lang="en-US" altLang="ja-JP" sz="1800" dirty="0"/>
            <a:t>1</a:t>
          </a:r>
          <a:r>
            <a:rPr kumimoji="1" lang="ja-JP" altLang="en-US" sz="1800" dirty="0"/>
            <a:t>億</a:t>
          </a:r>
          <a:r>
            <a:rPr kumimoji="1" lang="en-US" altLang="ja-JP" sz="1800" dirty="0"/>
            <a:t>8000</a:t>
          </a:r>
          <a:r>
            <a:rPr kumimoji="1" lang="ja-JP" altLang="en-US" sz="1800" dirty="0"/>
            <a:t>万円に上った。</a:t>
          </a:r>
        </a:p>
      </dgm:t>
    </dgm:pt>
    <dgm:pt modelId="{A16B7CE7-D845-4CA2-9FB1-001CDA14F084}" type="parTrans" cxnId="{5B538858-610C-4482-8CC3-CAED49423C05}">
      <dgm:prSet/>
      <dgm:spPr/>
      <dgm:t>
        <a:bodyPr/>
        <a:lstStyle/>
        <a:p>
          <a:endParaRPr kumimoji="1" lang="ja-JP" altLang="en-US" sz="2000"/>
        </a:p>
      </dgm:t>
    </dgm:pt>
    <dgm:pt modelId="{B5E21DD2-1DD5-4610-8C52-367CB0AD0B9B}" type="sibTrans" cxnId="{5B538858-610C-4482-8CC3-CAED49423C05}">
      <dgm:prSet custT="1"/>
      <dgm:spPr/>
      <dgm:t>
        <a:bodyPr/>
        <a:lstStyle/>
        <a:p>
          <a:endParaRPr kumimoji="1" lang="ja-JP" altLang="en-US" sz="1800"/>
        </a:p>
      </dgm:t>
    </dgm:pt>
    <dgm:pt modelId="{D5D44C58-E21D-4C8D-8D80-E29B2BB8BFD8}">
      <dgm:prSet phldrT="[テキスト]" custT="1">
        <dgm:style>
          <a:lnRef idx="2">
            <a:schemeClr val="dk1"/>
          </a:lnRef>
          <a:fillRef idx="1">
            <a:schemeClr val="lt1"/>
          </a:fillRef>
          <a:effectRef idx="0">
            <a:schemeClr val="dk1"/>
          </a:effectRef>
          <a:fontRef idx="minor">
            <a:schemeClr val="dk1"/>
          </a:fontRef>
        </dgm:style>
      </dgm:prSet>
      <dgm:spPr/>
      <dgm:t>
        <a:bodyPr anchor="t"/>
        <a:lstStyle/>
        <a:p>
          <a:pPr algn="l"/>
          <a:r>
            <a:rPr kumimoji="1" lang="ja-JP" altLang="en-US" sz="1800" dirty="0"/>
            <a:t>　その後「とちおとめ」ブランドが信頼回復するまでには時間がかかった。</a:t>
          </a:r>
          <a:br>
            <a:rPr kumimoji="1" lang="en-US" altLang="ja-JP" sz="1800" dirty="0"/>
          </a:br>
          <a:r>
            <a:rPr kumimoji="1" lang="ja-JP" altLang="en-US" sz="1800" dirty="0"/>
            <a:t>　産地全体が大きな経済的損失を受けることになってしまった</a:t>
          </a:r>
        </a:p>
      </dgm:t>
    </dgm:pt>
    <dgm:pt modelId="{4CE425BF-9566-4A07-96D3-8E25792CD9A3}" type="parTrans" cxnId="{2F965489-8374-45ED-A9DC-B4B1165BA8D7}">
      <dgm:prSet/>
      <dgm:spPr/>
      <dgm:t>
        <a:bodyPr/>
        <a:lstStyle/>
        <a:p>
          <a:endParaRPr kumimoji="1" lang="ja-JP" altLang="en-US" sz="2000"/>
        </a:p>
      </dgm:t>
    </dgm:pt>
    <dgm:pt modelId="{636F23A4-4909-49DB-9C96-3B8F47F9755E}" type="sibTrans" cxnId="{2F965489-8374-45ED-A9DC-B4B1165BA8D7}">
      <dgm:prSet/>
      <dgm:spPr/>
      <dgm:t>
        <a:bodyPr/>
        <a:lstStyle/>
        <a:p>
          <a:endParaRPr kumimoji="1" lang="ja-JP" altLang="en-US" sz="2000"/>
        </a:p>
      </dgm:t>
    </dgm:pt>
    <dgm:pt modelId="{8122F583-3815-48BA-9E01-A06934C4BD01}" type="pres">
      <dgm:prSet presAssocID="{485A5EB3-4725-4CE5-9C8C-C22AC1475632}" presName="linearFlow" presStyleCnt="0">
        <dgm:presLayoutVars>
          <dgm:resizeHandles val="exact"/>
        </dgm:presLayoutVars>
      </dgm:prSet>
      <dgm:spPr/>
    </dgm:pt>
    <dgm:pt modelId="{8E139ECF-24A6-424E-82D3-4AE175846482}" type="pres">
      <dgm:prSet presAssocID="{D3B9F70A-4E60-46F9-A347-E8536DF5A8B5}" presName="node" presStyleLbl="node1" presStyleIdx="0" presStyleCnt="3" custScaleX="333333" custScaleY="74168">
        <dgm:presLayoutVars>
          <dgm:bulletEnabled val="1"/>
        </dgm:presLayoutVars>
      </dgm:prSet>
      <dgm:spPr/>
    </dgm:pt>
    <dgm:pt modelId="{39D9DA19-584A-4706-A67A-B4F96142E65B}" type="pres">
      <dgm:prSet presAssocID="{70410262-DCE7-49E5-A993-25B076D966E0}" presName="sibTrans" presStyleLbl="sibTrans2D1" presStyleIdx="0" presStyleCnt="2"/>
      <dgm:spPr/>
    </dgm:pt>
    <dgm:pt modelId="{46EC436D-9A04-4BFF-AD2F-1965649F9E03}" type="pres">
      <dgm:prSet presAssocID="{70410262-DCE7-49E5-A993-25B076D966E0}" presName="connectorText" presStyleLbl="sibTrans2D1" presStyleIdx="0" presStyleCnt="2"/>
      <dgm:spPr/>
    </dgm:pt>
    <dgm:pt modelId="{622CF5AC-E101-430A-85F5-21475B10BC5B}" type="pres">
      <dgm:prSet presAssocID="{558850A2-0362-45CB-AE1C-DB05D4F8EBC0}" presName="node" presStyleLbl="node1" presStyleIdx="1" presStyleCnt="3" custScaleX="333333" custScaleY="229738">
        <dgm:presLayoutVars>
          <dgm:bulletEnabled val="1"/>
        </dgm:presLayoutVars>
      </dgm:prSet>
      <dgm:spPr/>
    </dgm:pt>
    <dgm:pt modelId="{9E893984-4A53-43E0-A913-5AE5C6122F23}" type="pres">
      <dgm:prSet presAssocID="{B5E21DD2-1DD5-4610-8C52-367CB0AD0B9B}" presName="sibTrans" presStyleLbl="sibTrans2D1" presStyleIdx="1" presStyleCnt="2"/>
      <dgm:spPr/>
    </dgm:pt>
    <dgm:pt modelId="{CF93BAD7-F0FB-4752-92E6-E2AEFB558BEE}" type="pres">
      <dgm:prSet presAssocID="{B5E21DD2-1DD5-4610-8C52-367CB0AD0B9B}" presName="connectorText" presStyleLbl="sibTrans2D1" presStyleIdx="1" presStyleCnt="2"/>
      <dgm:spPr/>
    </dgm:pt>
    <dgm:pt modelId="{CDD56436-3050-4BC4-B096-4645C3B4F505}" type="pres">
      <dgm:prSet presAssocID="{D5D44C58-E21D-4C8D-8D80-E29B2BB8BFD8}" presName="node" presStyleLbl="node1" presStyleIdx="2" presStyleCnt="3" custScaleX="333333">
        <dgm:presLayoutVars>
          <dgm:bulletEnabled val="1"/>
        </dgm:presLayoutVars>
      </dgm:prSet>
      <dgm:spPr/>
    </dgm:pt>
  </dgm:ptLst>
  <dgm:cxnLst>
    <dgm:cxn modelId="{7809C202-793E-4AA7-8D4B-25556EF91B6E}" type="presOf" srcId="{485A5EB3-4725-4CE5-9C8C-C22AC1475632}" destId="{8122F583-3815-48BA-9E01-A06934C4BD01}" srcOrd="0" destOrd="0" presId="urn:microsoft.com/office/officeart/2005/8/layout/process2"/>
    <dgm:cxn modelId="{5110EA0E-8F79-4B4F-AD7B-5E3B85B0DA96}" type="presOf" srcId="{D5D44C58-E21D-4C8D-8D80-E29B2BB8BFD8}" destId="{CDD56436-3050-4BC4-B096-4645C3B4F505}" srcOrd="0" destOrd="0" presId="urn:microsoft.com/office/officeart/2005/8/layout/process2"/>
    <dgm:cxn modelId="{3B9A5123-6802-4AE7-B2FF-1774948544EF}" type="presOf" srcId="{70410262-DCE7-49E5-A993-25B076D966E0}" destId="{46EC436D-9A04-4BFF-AD2F-1965649F9E03}" srcOrd="1" destOrd="0" presId="urn:microsoft.com/office/officeart/2005/8/layout/process2"/>
    <dgm:cxn modelId="{5B538858-610C-4482-8CC3-CAED49423C05}" srcId="{485A5EB3-4725-4CE5-9C8C-C22AC1475632}" destId="{558850A2-0362-45CB-AE1C-DB05D4F8EBC0}" srcOrd="1" destOrd="0" parTransId="{A16B7CE7-D845-4CA2-9FB1-001CDA14F084}" sibTransId="{B5E21DD2-1DD5-4610-8C52-367CB0AD0B9B}"/>
    <dgm:cxn modelId="{DCD16A7F-A202-4437-B853-3463B2AD41BA}" type="presOf" srcId="{B5E21DD2-1DD5-4610-8C52-367CB0AD0B9B}" destId="{CF93BAD7-F0FB-4752-92E6-E2AEFB558BEE}" srcOrd="1" destOrd="0" presId="urn:microsoft.com/office/officeart/2005/8/layout/process2"/>
    <dgm:cxn modelId="{2F965489-8374-45ED-A9DC-B4B1165BA8D7}" srcId="{485A5EB3-4725-4CE5-9C8C-C22AC1475632}" destId="{D5D44C58-E21D-4C8D-8D80-E29B2BB8BFD8}" srcOrd="2" destOrd="0" parTransId="{4CE425BF-9566-4A07-96D3-8E25792CD9A3}" sibTransId="{636F23A4-4909-49DB-9C96-3B8F47F9755E}"/>
    <dgm:cxn modelId="{72DE4D95-DFBC-491C-AA79-A9B98FA20BDA}" type="presOf" srcId="{70410262-DCE7-49E5-A993-25B076D966E0}" destId="{39D9DA19-584A-4706-A67A-B4F96142E65B}" srcOrd="0" destOrd="0" presId="urn:microsoft.com/office/officeart/2005/8/layout/process2"/>
    <dgm:cxn modelId="{044E759C-9BA0-4E12-96B3-5F10815185D9}" type="presOf" srcId="{558850A2-0362-45CB-AE1C-DB05D4F8EBC0}" destId="{622CF5AC-E101-430A-85F5-21475B10BC5B}" srcOrd="0" destOrd="0" presId="urn:microsoft.com/office/officeart/2005/8/layout/process2"/>
    <dgm:cxn modelId="{1857DCA0-FD50-428C-93C4-347FE7A62958}" srcId="{485A5EB3-4725-4CE5-9C8C-C22AC1475632}" destId="{D3B9F70A-4E60-46F9-A347-E8536DF5A8B5}" srcOrd="0" destOrd="0" parTransId="{8DF80173-07F7-4CDD-90FA-04E0B45C0014}" sibTransId="{70410262-DCE7-49E5-A993-25B076D966E0}"/>
    <dgm:cxn modelId="{F3554AD4-4C50-4EB3-8078-A9EFA358161A}" type="presOf" srcId="{D3B9F70A-4E60-46F9-A347-E8536DF5A8B5}" destId="{8E139ECF-24A6-424E-82D3-4AE175846482}" srcOrd="0" destOrd="0" presId="urn:microsoft.com/office/officeart/2005/8/layout/process2"/>
    <dgm:cxn modelId="{8E8F5AD6-96D4-43B2-8C6F-560C9734B765}" type="presOf" srcId="{B5E21DD2-1DD5-4610-8C52-367CB0AD0B9B}" destId="{9E893984-4A53-43E0-A913-5AE5C6122F23}" srcOrd="0" destOrd="0" presId="urn:microsoft.com/office/officeart/2005/8/layout/process2"/>
    <dgm:cxn modelId="{6B07DD37-6B6D-4393-8B38-3D654FD33BE8}" type="presParOf" srcId="{8122F583-3815-48BA-9E01-A06934C4BD01}" destId="{8E139ECF-24A6-424E-82D3-4AE175846482}" srcOrd="0" destOrd="0" presId="urn:microsoft.com/office/officeart/2005/8/layout/process2"/>
    <dgm:cxn modelId="{F44BA7AE-78D9-4F6B-AF74-2EBF34E17A05}" type="presParOf" srcId="{8122F583-3815-48BA-9E01-A06934C4BD01}" destId="{39D9DA19-584A-4706-A67A-B4F96142E65B}" srcOrd="1" destOrd="0" presId="urn:microsoft.com/office/officeart/2005/8/layout/process2"/>
    <dgm:cxn modelId="{213895D0-7EEE-4119-AB43-4A42C851A7A7}" type="presParOf" srcId="{39D9DA19-584A-4706-A67A-B4F96142E65B}" destId="{46EC436D-9A04-4BFF-AD2F-1965649F9E03}" srcOrd="0" destOrd="0" presId="urn:microsoft.com/office/officeart/2005/8/layout/process2"/>
    <dgm:cxn modelId="{55678170-389F-4EB5-8E27-9262E02B0216}" type="presParOf" srcId="{8122F583-3815-48BA-9E01-A06934C4BD01}" destId="{622CF5AC-E101-430A-85F5-21475B10BC5B}" srcOrd="2" destOrd="0" presId="urn:microsoft.com/office/officeart/2005/8/layout/process2"/>
    <dgm:cxn modelId="{BA9BC998-DAED-4630-8635-5967941D4AD1}" type="presParOf" srcId="{8122F583-3815-48BA-9E01-A06934C4BD01}" destId="{9E893984-4A53-43E0-A913-5AE5C6122F23}" srcOrd="3" destOrd="0" presId="urn:microsoft.com/office/officeart/2005/8/layout/process2"/>
    <dgm:cxn modelId="{305A048C-0810-4ABF-B3AA-C896D15AF8C8}" type="presParOf" srcId="{9E893984-4A53-43E0-A913-5AE5C6122F23}" destId="{CF93BAD7-F0FB-4752-92E6-E2AEFB558BEE}" srcOrd="0" destOrd="0" presId="urn:microsoft.com/office/officeart/2005/8/layout/process2"/>
    <dgm:cxn modelId="{850CA7AF-79EC-48A2-BE1C-D43E8E494A73}" type="presParOf" srcId="{8122F583-3815-48BA-9E01-A06934C4BD01}" destId="{CDD56436-3050-4BC4-B096-4645C3B4F505}"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205610-E8F4-49CF-8903-C6233F95A465}" type="doc">
      <dgm:prSet loTypeId="urn:microsoft.com/office/officeart/2005/8/layout/pyramid1" loCatId="pyramid" qsTypeId="urn:microsoft.com/office/officeart/2005/8/quickstyle/simple1" qsCatId="simple" csTypeId="urn:microsoft.com/office/officeart/2005/8/colors/colorful5" csCatId="colorful" phldr="1"/>
      <dgm:spPr/>
    </dgm:pt>
    <dgm:pt modelId="{5C89C385-D045-43C1-81D0-CB2D8FF14518}">
      <dgm:prSet phldrT="[テキスト]" custT="1"/>
      <dgm:spPr/>
      <dgm:t>
        <a:bodyPr/>
        <a:lstStyle/>
        <a:p>
          <a:endParaRPr kumimoji="1" lang="en-US" altLang="ja-JP" sz="3600" dirty="0">
            <a:solidFill>
              <a:schemeClr val="bg1"/>
            </a:solidFill>
          </a:endParaRPr>
        </a:p>
        <a:p>
          <a:endParaRPr kumimoji="1" lang="en-US" altLang="ja-JP" sz="3600" dirty="0">
            <a:solidFill>
              <a:schemeClr val="bg1"/>
            </a:solidFill>
          </a:endParaRPr>
        </a:p>
        <a:p>
          <a:r>
            <a:rPr kumimoji="1" lang="ja-JP" altLang="en-US" sz="3600" dirty="0">
              <a:solidFill>
                <a:schemeClr val="bg1"/>
              </a:solidFill>
            </a:rPr>
            <a:t>ブランド</a:t>
          </a:r>
          <a:br>
            <a:rPr kumimoji="1" lang="en-US" altLang="ja-JP" sz="3600" dirty="0">
              <a:solidFill>
                <a:schemeClr val="bg1"/>
              </a:solidFill>
            </a:rPr>
          </a:br>
          <a:r>
            <a:rPr kumimoji="1" lang="ja-JP" altLang="en-US" sz="2800" dirty="0">
              <a:solidFill>
                <a:schemeClr val="bg1"/>
              </a:solidFill>
            </a:rPr>
            <a:t>（魅力的品質）</a:t>
          </a:r>
          <a:endParaRPr kumimoji="1" lang="ja-JP" altLang="en-US" sz="3600" dirty="0">
            <a:solidFill>
              <a:schemeClr val="bg1"/>
            </a:solidFill>
          </a:endParaRPr>
        </a:p>
      </dgm:t>
    </dgm:pt>
    <dgm:pt modelId="{2BF8BA3C-3DD0-4967-A5BA-A89045830428}" type="parTrans" cxnId="{B8775E4E-48FE-4D23-934B-0415BA3CB28D}">
      <dgm:prSet/>
      <dgm:spPr/>
      <dgm:t>
        <a:bodyPr/>
        <a:lstStyle/>
        <a:p>
          <a:endParaRPr kumimoji="1" lang="ja-JP" altLang="en-US"/>
        </a:p>
      </dgm:t>
    </dgm:pt>
    <dgm:pt modelId="{71740E6D-5D50-4352-9070-93077B7B111B}" type="sibTrans" cxnId="{B8775E4E-48FE-4D23-934B-0415BA3CB28D}">
      <dgm:prSet/>
      <dgm:spPr/>
      <dgm:t>
        <a:bodyPr/>
        <a:lstStyle/>
        <a:p>
          <a:endParaRPr kumimoji="1" lang="ja-JP" altLang="en-US"/>
        </a:p>
      </dgm:t>
    </dgm:pt>
    <dgm:pt modelId="{A4F5DCB3-EFAD-40F9-9F29-4E497B832FA0}">
      <dgm:prSet phldrT="[テキスト]" custT="1"/>
      <dgm:spPr/>
      <dgm:t>
        <a:bodyPr/>
        <a:lstStyle/>
        <a:p>
          <a:r>
            <a:rPr kumimoji="1" lang="en-US" altLang="ja-JP" sz="3300" dirty="0">
              <a:solidFill>
                <a:schemeClr val="bg1"/>
              </a:solidFill>
            </a:rPr>
            <a:t>GAP</a:t>
          </a:r>
          <a:br>
            <a:rPr kumimoji="1" lang="en-US" altLang="ja-JP" sz="3300" dirty="0">
              <a:solidFill>
                <a:schemeClr val="bg1"/>
              </a:solidFill>
            </a:rPr>
          </a:br>
          <a:r>
            <a:rPr kumimoji="1" lang="ja-JP" altLang="en-US" sz="2800" dirty="0">
              <a:solidFill>
                <a:schemeClr val="bg1"/>
              </a:solidFill>
            </a:rPr>
            <a:t>（ｺﾝﾌﾟﾗｲｱﾝｽ</a:t>
          </a:r>
          <a:br>
            <a:rPr kumimoji="1" lang="en-US" altLang="ja-JP" sz="2800" dirty="0">
              <a:solidFill>
                <a:schemeClr val="bg1"/>
              </a:solidFill>
            </a:rPr>
          </a:br>
          <a:r>
            <a:rPr kumimoji="1" lang="ja-JP" altLang="en-US" sz="2800" dirty="0">
              <a:solidFill>
                <a:schemeClr val="bg1"/>
              </a:solidFill>
            </a:rPr>
            <a:t>・国際調和）</a:t>
          </a:r>
        </a:p>
      </dgm:t>
    </dgm:pt>
    <dgm:pt modelId="{229E8710-775A-4654-93D3-EDBBA2D8C1B3}" type="parTrans" cxnId="{CCABD001-37BF-483E-8299-139A8E42BC8A}">
      <dgm:prSet/>
      <dgm:spPr/>
      <dgm:t>
        <a:bodyPr/>
        <a:lstStyle/>
        <a:p>
          <a:endParaRPr kumimoji="1" lang="ja-JP" altLang="en-US"/>
        </a:p>
      </dgm:t>
    </dgm:pt>
    <dgm:pt modelId="{003D38FD-ACA9-46E8-AA52-5FF05940EFE3}" type="sibTrans" cxnId="{CCABD001-37BF-483E-8299-139A8E42BC8A}">
      <dgm:prSet/>
      <dgm:spPr/>
      <dgm:t>
        <a:bodyPr/>
        <a:lstStyle/>
        <a:p>
          <a:endParaRPr kumimoji="1" lang="ja-JP" altLang="en-US"/>
        </a:p>
      </dgm:t>
    </dgm:pt>
    <dgm:pt modelId="{B45B2452-A816-4246-82F8-692F939F3242}" type="pres">
      <dgm:prSet presAssocID="{BE205610-E8F4-49CF-8903-C6233F95A465}" presName="Name0" presStyleCnt="0">
        <dgm:presLayoutVars>
          <dgm:dir/>
          <dgm:animLvl val="lvl"/>
          <dgm:resizeHandles val="exact"/>
        </dgm:presLayoutVars>
      </dgm:prSet>
      <dgm:spPr/>
    </dgm:pt>
    <dgm:pt modelId="{CA7836B4-41EE-4EC9-BA05-7C4F14CB8003}" type="pres">
      <dgm:prSet presAssocID="{5C89C385-D045-43C1-81D0-CB2D8FF14518}" presName="Name8" presStyleCnt="0"/>
      <dgm:spPr/>
    </dgm:pt>
    <dgm:pt modelId="{B186A0BE-2E83-45BA-96CE-B84E3908A868}" type="pres">
      <dgm:prSet presAssocID="{5C89C385-D045-43C1-81D0-CB2D8FF14518}" presName="level" presStyleLbl="node1" presStyleIdx="0" presStyleCnt="2" custScaleY="154069">
        <dgm:presLayoutVars>
          <dgm:chMax val="1"/>
          <dgm:bulletEnabled val="1"/>
        </dgm:presLayoutVars>
      </dgm:prSet>
      <dgm:spPr/>
    </dgm:pt>
    <dgm:pt modelId="{D0A5FBE6-2B0C-4EFA-AE2D-92D6AD60162B}" type="pres">
      <dgm:prSet presAssocID="{5C89C385-D045-43C1-81D0-CB2D8FF14518}" presName="levelTx" presStyleLbl="revTx" presStyleIdx="0" presStyleCnt="0">
        <dgm:presLayoutVars>
          <dgm:chMax val="1"/>
          <dgm:bulletEnabled val="1"/>
        </dgm:presLayoutVars>
      </dgm:prSet>
      <dgm:spPr/>
    </dgm:pt>
    <dgm:pt modelId="{16EDB892-6DB2-4B2C-82B8-01B9DD2A49A2}" type="pres">
      <dgm:prSet presAssocID="{A4F5DCB3-EFAD-40F9-9F29-4E497B832FA0}" presName="Name8" presStyleCnt="0"/>
      <dgm:spPr/>
    </dgm:pt>
    <dgm:pt modelId="{563899DF-E490-4ABD-B8B8-7C678D287730}" type="pres">
      <dgm:prSet presAssocID="{A4F5DCB3-EFAD-40F9-9F29-4E497B832FA0}" presName="level" presStyleLbl="node1" presStyleIdx="1" presStyleCnt="2">
        <dgm:presLayoutVars>
          <dgm:chMax val="1"/>
          <dgm:bulletEnabled val="1"/>
        </dgm:presLayoutVars>
      </dgm:prSet>
      <dgm:spPr/>
    </dgm:pt>
    <dgm:pt modelId="{7085F8FF-EA36-4B07-85F3-E5995CB953E8}" type="pres">
      <dgm:prSet presAssocID="{A4F5DCB3-EFAD-40F9-9F29-4E497B832FA0}" presName="levelTx" presStyleLbl="revTx" presStyleIdx="0" presStyleCnt="0">
        <dgm:presLayoutVars>
          <dgm:chMax val="1"/>
          <dgm:bulletEnabled val="1"/>
        </dgm:presLayoutVars>
      </dgm:prSet>
      <dgm:spPr/>
    </dgm:pt>
  </dgm:ptLst>
  <dgm:cxnLst>
    <dgm:cxn modelId="{CCABD001-37BF-483E-8299-139A8E42BC8A}" srcId="{BE205610-E8F4-49CF-8903-C6233F95A465}" destId="{A4F5DCB3-EFAD-40F9-9F29-4E497B832FA0}" srcOrd="1" destOrd="0" parTransId="{229E8710-775A-4654-93D3-EDBBA2D8C1B3}" sibTransId="{003D38FD-ACA9-46E8-AA52-5FF05940EFE3}"/>
    <dgm:cxn modelId="{07EBFA23-DC5F-4E68-8E70-5974D231E5E8}" type="presOf" srcId="{A4F5DCB3-EFAD-40F9-9F29-4E497B832FA0}" destId="{7085F8FF-EA36-4B07-85F3-E5995CB953E8}" srcOrd="1" destOrd="0" presId="urn:microsoft.com/office/officeart/2005/8/layout/pyramid1"/>
    <dgm:cxn modelId="{4AAA1B46-F361-46DC-8621-3BAC36F81396}" type="presOf" srcId="{BE205610-E8F4-49CF-8903-C6233F95A465}" destId="{B45B2452-A816-4246-82F8-692F939F3242}" srcOrd="0" destOrd="0" presId="urn:microsoft.com/office/officeart/2005/8/layout/pyramid1"/>
    <dgm:cxn modelId="{B8775E4E-48FE-4D23-934B-0415BA3CB28D}" srcId="{BE205610-E8F4-49CF-8903-C6233F95A465}" destId="{5C89C385-D045-43C1-81D0-CB2D8FF14518}" srcOrd="0" destOrd="0" parTransId="{2BF8BA3C-3DD0-4967-A5BA-A89045830428}" sibTransId="{71740E6D-5D50-4352-9070-93077B7B111B}"/>
    <dgm:cxn modelId="{F5CB2596-A09F-4B8C-84A1-D9B76DC907ED}" type="presOf" srcId="{5C89C385-D045-43C1-81D0-CB2D8FF14518}" destId="{B186A0BE-2E83-45BA-96CE-B84E3908A868}" srcOrd="0" destOrd="0" presId="urn:microsoft.com/office/officeart/2005/8/layout/pyramid1"/>
    <dgm:cxn modelId="{EF3AA2A9-5C05-4ED7-81AD-556213C5CABA}" type="presOf" srcId="{5C89C385-D045-43C1-81D0-CB2D8FF14518}" destId="{D0A5FBE6-2B0C-4EFA-AE2D-92D6AD60162B}" srcOrd="1" destOrd="0" presId="urn:microsoft.com/office/officeart/2005/8/layout/pyramid1"/>
    <dgm:cxn modelId="{B2D94AC8-4BDF-4CC9-B409-F4B2F37D7D56}" type="presOf" srcId="{A4F5DCB3-EFAD-40F9-9F29-4E497B832FA0}" destId="{563899DF-E490-4ABD-B8B8-7C678D287730}" srcOrd="0" destOrd="0" presId="urn:microsoft.com/office/officeart/2005/8/layout/pyramid1"/>
    <dgm:cxn modelId="{B0701BC2-9067-4C3E-BEB2-6B8974E48429}" type="presParOf" srcId="{B45B2452-A816-4246-82F8-692F939F3242}" destId="{CA7836B4-41EE-4EC9-BA05-7C4F14CB8003}" srcOrd="0" destOrd="0" presId="urn:microsoft.com/office/officeart/2005/8/layout/pyramid1"/>
    <dgm:cxn modelId="{FD034032-E751-4A3A-ACBC-8D82F2D1AEF1}" type="presParOf" srcId="{CA7836B4-41EE-4EC9-BA05-7C4F14CB8003}" destId="{B186A0BE-2E83-45BA-96CE-B84E3908A868}" srcOrd="0" destOrd="0" presId="urn:microsoft.com/office/officeart/2005/8/layout/pyramid1"/>
    <dgm:cxn modelId="{047899ED-E8C2-40AE-AD03-49B51F8FD860}" type="presParOf" srcId="{CA7836B4-41EE-4EC9-BA05-7C4F14CB8003}" destId="{D0A5FBE6-2B0C-4EFA-AE2D-92D6AD60162B}" srcOrd="1" destOrd="0" presId="urn:microsoft.com/office/officeart/2005/8/layout/pyramid1"/>
    <dgm:cxn modelId="{EC1A8B3F-38CA-4B8E-B9FB-C6538506B3AF}" type="presParOf" srcId="{B45B2452-A816-4246-82F8-692F939F3242}" destId="{16EDB892-6DB2-4B2C-82B8-01B9DD2A49A2}" srcOrd="1" destOrd="0" presId="urn:microsoft.com/office/officeart/2005/8/layout/pyramid1"/>
    <dgm:cxn modelId="{6F72F826-6955-4596-9F01-57C004A949BE}" type="presParOf" srcId="{16EDB892-6DB2-4B2C-82B8-01B9DD2A49A2}" destId="{563899DF-E490-4ABD-B8B8-7C678D287730}" srcOrd="0" destOrd="0" presId="urn:microsoft.com/office/officeart/2005/8/layout/pyramid1"/>
    <dgm:cxn modelId="{B8B866EA-68DA-4CD2-878C-1CB4C1F324F3}" type="presParOf" srcId="{16EDB892-6DB2-4B2C-82B8-01B9DD2A49A2}" destId="{7085F8FF-EA36-4B07-85F3-E5995CB953E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E0670-9785-4EFE-8388-F9BC93494EF4}">
      <dsp:nvSpPr>
        <dsp:cNvPr id="0" name=""/>
        <dsp:cNvSpPr/>
      </dsp:nvSpPr>
      <dsp:spPr>
        <a:xfrm rot="5400000">
          <a:off x="-351238" y="352079"/>
          <a:ext cx="2059712" cy="135723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kumimoji="1" lang="ja-JP" altLang="en-US" sz="4300" kern="1200" dirty="0"/>
            <a:t>収穫</a:t>
          </a:r>
        </a:p>
      </dsp:txBody>
      <dsp:txXfrm rot="-5400000">
        <a:off x="0" y="679459"/>
        <a:ext cx="1357236" cy="702476"/>
      </dsp:txXfrm>
    </dsp:sp>
    <dsp:sp modelId="{86901F69-6E98-4320-9632-9088C1FC4F57}">
      <dsp:nvSpPr>
        <dsp:cNvPr id="0" name=""/>
        <dsp:cNvSpPr/>
      </dsp:nvSpPr>
      <dsp:spPr>
        <a:xfrm rot="5400000">
          <a:off x="1684617" y="-326538"/>
          <a:ext cx="1381094" cy="203585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kumimoji="1" lang="en-US" altLang="ja-JP" sz="2400" kern="1200" dirty="0"/>
            <a:t>※※</a:t>
          </a:r>
          <a:r>
            <a:rPr kumimoji="1" lang="ja-JP" altLang="en-US" sz="2400" kern="1200" dirty="0"/>
            <a:t>の収穫に使ったコンテナを</a:t>
          </a:r>
          <a:r>
            <a:rPr kumimoji="1" lang="en-US" altLang="ja-JP" sz="2400" kern="1200" dirty="0"/>
            <a:t>…</a:t>
          </a:r>
          <a:endParaRPr kumimoji="1" lang="ja-JP" altLang="en-US" sz="2400" kern="1200" dirty="0"/>
        </a:p>
      </dsp:txBody>
      <dsp:txXfrm rot="-5400000">
        <a:off x="1357237" y="68261"/>
        <a:ext cx="1968436" cy="1246256"/>
      </dsp:txXfrm>
    </dsp:sp>
    <dsp:sp modelId="{9C72641D-5FE7-4246-8D2D-24D9A8D45B89}">
      <dsp:nvSpPr>
        <dsp:cNvPr id="0" name=""/>
        <dsp:cNvSpPr/>
      </dsp:nvSpPr>
      <dsp:spPr>
        <a:xfrm rot="5400000">
          <a:off x="-351238" y="2140813"/>
          <a:ext cx="2059712" cy="135723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kumimoji="1" lang="ja-JP" altLang="en-US" sz="4300" kern="1200" dirty="0"/>
            <a:t>調整</a:t>
          </a:r>
        </a:p>
      </dsp:txBody>
      <dsp:txXfrm rot="-5400000">
        <a:off x="0" y="2468193"/>
        <a:ext cx="1357236" cy="702476"/>
      </dsp:txXfrm>
    </dsp:sp>
    <dsp:sp modelId="{C6E2ADF5-1AC8-4C6F-8C4D-328F26BC3997}">
      <dsp:nvSpPr>
        <dsp:cNvPr id="0" name=""/>
        <dsp:cNvSpPr/>
      </dsp:nvSpPr>
      <dsp:spPr>
        <a:xfrm rot="5400000">
          <a:off x="1684617" y="1462195"/>
          <a:ext cx="1381094" cy="203585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kumimoji="1" lang="en-US" altLang="ja-JP" sz="2400" kern="1200" dirty="0"/>
            <a:t>※※</a:t>
          </a:r>
          <a:r>
            <a:rPr kumimoji="1" lang="ja-JP" altLang="en-US" sz="2400" kern="1200" dirty="0"/>
            <a:t>手袋のパウダーが</a:t>
          </a:r>
          <a:r>
            <a:rPr kumimoji="1" lang="en-US" altLang="ja-JP" sz="2400" kern="1200" dirty="0"/>
            <a:t>…</a:t>
          </a:r>
          <a:endParaRPr kumimoji="1" lang="ja-JP" altLang="en-US" sz="2400" kern="1200" dirty="0"/>
        </a:p>
      </dsp:txBody>
      <dsp:txXfrm rot="-5400000">
        <a:off x="1357237" y="1856995"/>
        <a:ext cx="1968436" cy="1246256"/>
      </dsp:txXfrm>
    </dsp:sp>
    <dsp:sp modelId="{BEDB8B44-C660-4E59-B92A-60A53E4D72A6}">
      <dsp:nvSpPr>
        <dsp:cNvPr id="0" name=""/>
        <dsp:cNvSpPr/>
      </dsp:nvSpPr>
      <dsp:spPr>
        <a:xfrm rot="5400000">
          <a:off x="-351238" y="3929547"/>
          <a:ext cx="2059712" cy="135723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kumimoji="1" lang="ja-JP" altLang="en-US" sz="4300" kern="1200" dirty="0"/>
            <a:t>保管</a:t>
          </a:r>
        </a:p>
      </dsp:txBody>
      <dsp:txXfrm rot="-5400000">
        <a:off x="0" y="4256927"/>
        <a:ext cx="1357236" cy="702476"/>
      </dsp:txXfrm>
    </dsp:sp>
    <dsp:sp modelId="{FCAD92EF-03FC-4BDD-8E1D-1137F37504D3}">
      <dsp:nvSpPr>
        <dsp:cNvPr id="0" name=""/>
        <dsp:cNvSpPr/>
      </dsp:nvSpPr>
      <dsp:spPr>
        <a:xfrm rot="5400000">
          <a:off x="1684617" y="3250929"/>
          <a:ext cx="1381094" cy="203585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kumimoji="1" lang="en-US" altLang="ja-JP" sz="2400" kern="1200" dirty="0"/>
            <a:t>※※</a:t>
          </a:r>
          <a:r>
            <a:rPr kumimoji="1" lang="ja-JP" altLang="en-US" sz="2400" kern="1200" dirty="0"/>
            <a:t>と同じ場所で保管</a:t>
          </a:r>
        </a:p>
      </dsp:txBody>
      <dsp:txXfrm rot="-5400000">
        <a:off x="1357237" y="3645729"/>
        <a:ext cx="1968436" cy="1246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39ECF-24A6-424E-82D3-4AE175846482}">
      <dsp:nvSpPr>
        <dsp:cNvPr id="0" name=""/>
        <dsp:cNvSpPr/>
      </dsp:nvSpPr>
      <dsp:spPr>
        <a:xfrm>
          <a:off x="0" y="4497"/>
          <a:ext cx="7653990" cy="653651"/>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ja-JP" altLang="en-US" sz="1800" kern="1200" dirty="0"/>
            <a:t>　新潟市保健所の除去検査でホスチアゼート（商品名ネマトリンエース粒剤）が残留基準</a:t>
          </a:r>
          <a:r>
            <a:rPr kumimoji="1" lang="en-US" altLang="ja-JP" sz="1800" kern="1200" dirty="0"/>
            <a:t>0.05ppm</a:t>
          </a:r>
          <a:r>
            <a:rPr kumimoji="1" lang="ja-JP" altLang="en-US" sz="1800" kern="1200" dirty="0"/>
            <a:t>のところ</a:t>
          </a:r>
          <a:r>
            <a:rPr kumimoji="1" lang="en-US" altLang="ja-JP" sz="1800" kern="1200" dirty="0"/>
            <a:t>0.44ppm</a:t>
          </a:r>
          <a:r>
            <a:rPr kumimoji="1" lang="ja-JP" altLang="en-US" sz="1800" kern="1200" dirty="0"/>
            <a:t>検出された。</a:t>
          </a:r>
        </a:p>
      </dsp:txBody>
      <dsp:txXfrm>
        <a:off x="19145" y="23642"/>
        <a:ext cx="7615700" cy="615361"/>
      </dsp:txXfrm>
    </dsp:sp>
    <dsp:sp modelId="{39D9DA19-584A-4706-A67A-B4F96142E65B}">
      <dsp:nvSpPr>
        <dsp:cNvPr id="0" name=""/>
        <dsp:cNvSpPr/>
      </dsp:nvSpPr>
      <dsp:spPr>
        <a:xfrm rot="5400000">
          <a:off x="3661748" y="680181"/>
          <a:ext cx="330492" cy="3965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p>
      </dsp:txBody>
      <dsp:txXfrm rot="-5400000">
        <a:off x="3708017" y="713230"/>
        <a:ext cx="237954" cy="231344"/>
      </dsp:txXfrm>
    </dsp:sp>
    <dsp:sp modelId="{622CF5AC-E101-430A-85F5-21475B10BC5B}">
      <dsp:nvSpPr>
        <dsp:cNvPr id="0" name=""/>
        <dsp:cNvSpPr/>
      </dsp:nvSpPr>
      <dsp:spPr>
        <a:xfrm>
          <a:off x="0" y="1098804"/>
          <a:ext cx="7653990" cy="2024708"/>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ja-JP" altLang="en-US" sz="1800" kern="1200" dirty="0"/>
            <a:t>　この結果を受けた栃木</a:t>
          </a:r>
          <a:r>
            <a:rPr kumimoji="1" lang="en-US" altLang="ja-JP" sz="1800" kern="1200" dirty="0"/>
            <a:t>JA</a:t>
          </a:r>
          <a:r>
            <a:rPr kumimoji="1" lang="ja-JP" altLang="en-US" sz="1800" kern="1200" dirty="0"/>
            <a:t>かみつがは、同日出荷分の全量回収、処分、生産者</a:t>
          </a:r>
          <a:r>
            <a:rPr kumimoji="1" lang="en-US" altLang="ja-JP" sz="1800" kern="1200" dirty="0"/>
            <a:t>179</a:t>
          </a:r>
          <a:r>
            <a:rPr kumimoji="1" lang="ja-JP" altLang="en-US" sz="1800" kern="1200" dirty="0"/>
            <a:t>人の圃場ごとに農薬検査実施、安全性を確認するまで全員自主出荷停止などの素早い対応策を決定。</a:t>
          </a:r>
          <a:br>
            <a:rPr kumimoji="1" lang="en-US" altLang="ja-JP" sz="1800" kern="1200" dirty="0"/>
          </a:br>
          <a:r>
            <a:rPr kumimoji="1" lang="ja-JP" altLang="en-US" sz="1800" kern="1200" dirty="0"/>
            <a:t>　生産者</a:t>
          </a:r>
          <a:r>
            <a:rPr kumimoji="1" lang="en-US" altLang="ja-JP" sz="1800" kern="1200" dirty="0"/>
            <a:t>179</a:t>
          </a:r>
          <a:r>
            <a:rPr kumimoji="1" lang="ja-JP" altLang="en-US" sz="1800" kern="1200" dirty="0"/>
            <a:t>人中</a:t>
          </a:r>
          <a:r>
            <a:rPr kumimoji="1" lang="en-US" altLang="ja-JP" sz="1800" kern="1200" dirty="0"/>
            <a:t>38</a:t>
          </a:r>
          <a:r>
            <a:rPr kumimoji="1" lang="ja-JP" altLang="en-US" sz="1800" kern="1200" dirty="0"/>
            <a:t>人がホスチアゼートを使用。再検査の結果</a:t>
          </a:r>
          <a:r>
            <a:rPr kumimoji="1" lang="en-US" altLang="ja-JP" sz="1800" kern="1200" dirty="0"/>
            <a:t>38</a:t>
          </a:r>
          <a:r>
            <a:rPr kumimoji="1" lang="ja-JP" altLang="en-US" sz="1800" kern="1200" dirty="0"/>
            <a:t>人中</a:t>
          </a:r>
          <a:r>
            <a:rPr kumimoji="1" lang="en-US" altLang="ja-JP" sz="1800" kern="1200" dirty="0"/>
            <a:t>4</a:t>
          </a:r>
          <a:r>
            <a:rPr kumimoji="1" lang="ja-JP" altLang="en-US" sz="1800" kern="1200" dirty="0"/>
            <a:t>人が基準値を超過していた。</a:t>
          </a:r>
          <a:r>
            <a:rPr kumimoji="1" lang="en-US" altLang="ja-JP" sz="1800" kern="1200" dirty="0"/>
            <a:t>4</a:t>
          </a:r>
          <a:r>
            <a:rPr kumimoji="1" lang="ja-JP" altLang="en-US" sz="1800" kern="1200" dirty="0"/>
            <a:t>人は安全性が確認されるまで無期限の自主的出荷停止、残り</a:t>
          </a:r>
          <a:r>
            <a:rPr kumimoji="1" lang="en-US" altLang="ja-JP" sz="1800" kern="1200" dirty="0"/>
            <a:t>175</a:t>
          </a:r>
          <a:r>
            <a:rPr kumimoji="1" lang="ja-JP" altLang="en-US" sz="1800" kern="1200" dirty="0"/>
            <a:t>人は</a:t>
          </a:r>
          <a:r>
            <a:rPr kumimoji="1" lang="en-US" altLang="ja-JP" sz="1800" kern="1200" dirty="0"/>
            <a:t>6</a:t>
          </a:r>
          <a:r>
            <a:rPr kumimoji="1" lang="ja-JP" altLang="en-US" sz="1800" kern="1200" dirty="0"/>
            <a:t>日間の出荷自粛後ようやく出荷再開。</a:t>
          </a:r>
          <a:br>
            <a:rPr kumimoji="1" lang="en-US" altLang="ja-JP" sz="1800" kern="1200" dirty="0"/>
          </a:br>
          <a:r>
            <a:rPr kumimoji="1" lang="ja-JP" altLang="en-US" sz="1800" kern="1200" dirty="0"/>
            <a:t>　自主回収と出荷自粛による損害額は約</a:t>
          </a:r>
          <a:r>
            <a:rPr kumimoji="1" lang="en-US" altLang="ja-JP" sz="1800" kern="1200" dirty="0"/>
            <a:t>1</a:t>
          </a:r>
          <a:r>
            <a:rPr kumimoji="1" lang="ja-JP" altLang="en-US" sz="1800" kern="1200" dirty="0"/>
            <a:t>億</a:t>
          </a:r>
          <a:r>
            <a:rPr kumimoji="1" lang="en-US" altLang="ja-JP" sz="1800" kern="1200" dirty="0"/>
            <a:t>8000</a:t>
          </a:r>
          <a:r>
            <a:rPr kumimoji="1" lang="ja-JP" altLang="en-US" sz="1800" kern="1200" dirty="0"/>
            <a:t>万円に上った。</a:t>
          </a:r>
        </a:p>
      </dsp:txBody>
      <dsp:txXfrm>
        <a:off x="59302" y="1158106"/>
        <a:ext cx="7535386" cy="1906104"/>
      </dsp:txXfrm>
    </dsp:sp>
    <dsp:sp modelId="{9E893984-4A53-43E0-A913-5AE5C6122F23}">
      <dsp:nvSpPr>
        <dsp:cNvPr id="0" name=""/>
        <dsp:cNvSpPr/>
      </dsp:nvSpPr>
      <dsp:spPr>
        <a:xfrm rot="5400000">
          <a:off x="3661748" y="3145546"/>
          <a:ext cx="330492" cy="3965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p>
      </dsp:txBody>
      <dsp:txXfrm rot="-5400000">
        <a:off x="3708017" y="3178595"/>
        <a:ext cx="237954" cy="231344"/>
      </dsp:txXfrm>
    </dsp:sp>
    <dsp:sp modelId="{CDD56436-3050-4BC4-B096-4645C3B4F505}">
      <dsp:nvSpPr>
        <dsp:cNvPr id="0" name=""/>
        <dsp:cNvSpPr/>
      </dsp:nvSpPr>
      <dsp:spPr>
        <a:xfrm>
          <a:off x="0" y="3564169"/>
          <a:ext cx="7653990" cy="881312"/>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kumimoji="1" lang="ja-JP" altLang="en-US" sz="1800" kern="1200" dirty="0"/>
            <a:t>　その後「とちおとめ」ブランドが信頼回復するまでには時間がかかった。</a:t>
          </a:r>
          <a:br>
            <a:rPr kumimoji="1" lang="en-US" altLang="ja-JP" sz="1800" kern="1200" dirty="0"/>
          </a:br>
          <a:r>
            <a:rPr kumimoji="1" lang="ja-JP" altLang="en-US" sz="1800" kern="1200" dirty="0"/>
            <a:t>　産地全体が大きな経済的損失を受けることになってしまった</a:t>
          </a:r>
        </a:p>
      </dsp:txBody>
      <dsp:txXfrm>
        <a:off x="25813" y="3589982"/>
        <a:ext cx="7602364" cy="8296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6A0BE-2E83-45BA-96CE-B84E3908A868}">
      <dsp:nvSpPr>
        <dsp:cNvPr id="0" name=""/>
        <dsp:cNvSpPr/>
      </dsp:nvSpPr>
      <dsp:spPr>
        <a:xfrm>
          <a:off x="872195" y="0"/>
          <a:ext cx="2687565" cy="2816693"/>
        </a:xfrm>
        <a:prstGeom prst="trapezoid">
          <a:avLst>
            <a:gd name="adj" fmla="val 5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kumimoji="1" lang="en-US" altLang="ja-JP" sz="3600" kern="1200" dirty="0">
            <a:solidFill>
              <a:schemeClr val="bg1"/>
            </a:solidFill>
          </a:endParaRPr>
        </a:p>
        <a:p>
          <a:pPr marL="0" lvl="0" indent="0" algn="ctr" defTabSz="1600200">
            <a:lnSpc>
              <a:spcPct val="90000"/>
            </a:lnSpc>
            <a:spcBef>
              <a:spcPct val="0"/>
            </a:spcBef>
            <a:spcAft>
              <a:spcPct val="35000"/>
            </a:spcAft>
            <a:buNone/>
          </a:pPr>
          <a:endParaRPr kumimoji="1" lang="en-US" altLang="ja-JP" sz="3600" kern="1200" dirty="0">
            <a:solidFill>
              <a:schemeClr val="bg1"/>
            </a:solidFill>
          </a:endParaRPr>
        </a:p>
        <a:p>
          <a:pPr marL="0" lvl="0" indent="0" algn="ctr" defTabSz="1600200">
            <a:lnSpc>
              <a:spcPct val="90000"/>
            </a:lnSpc>
            <a:spcBef>
              <a:spcPct val="0"/>
            </a:spcBef>
            <a:spcAft>
              <a:spcPct val="35000"/>
            </a:spcAft>
            <a:buNone/>
          </a:pPr>
          <a:r>
            <a:rPr kumimoji="1" lang="ja-JP" altLang="en-US" sz="3600" kern="1200" dirty="0">
              <a:solidFill>
                <a:schemeClr val="bg1"/>
              </a:solidFill>
            </a:rPr>
            <a:t>ブランド</a:t>
          </a:r>
          <a:br>
            <a:rPr kumimoji="1" lang="en-US" altLang="ja-JP" sz="3600" kern="1200" dirty="0">
              <a:solidFill>
                <a:schemeClr val="bg1"/>
              </a:solidFill>
            </a:rPr>
          </a:br>
          <a:r>
            <a:rPr kumimoji="1" lang="ja-JP" altLang="en-US" sz="2800" kern="1200" dirty="0">
              <a:solidFill>
                <a:schemeClr val="bg1"/>
              </a:solidFill>
            </a:rPr>
            <a:t>（魅力的品質）</a:t>
          </a:r>
          <a:endParaRPr kumimoji="1" lang="ja-JP" altLang="en-US" sz="3600" kern="1200" dirty="0">
            <a:solidFill>
              <a:schemeClr val="bg1"/>
            </a:solidFill>
          </a:endParaRPr>
        </a:p>
      </dsp:txBody>
      <dsp:txXfrm>
        <a:off x="872195" y="0"/>
        <a:ext cx="2687565" cy="2816693"/>
      </dsp:txXfrm>
    </dsp:sp>
    <dsp:sp modelId="{563899DF-E490-4ABD-B8B8-7C678D287730}">
      <dsp:nvSpPr>
        <dsp:cNvPr id="0" name=""/>
        <dsp:cNvSpPr/>
      </dsp:nvSpPr>
      <dsp:spPr>
        <a:xfrm>
          <a:off x="0" y="2816693"/>
          <a:ext cx="4431956" cy="1828202"/>
        </a:xfrm>
        <a:prstGeom prst="trapezoid">
          <a:avLst>
            <a:gd name="adj" fmla="val 47708"/>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kumimoji="1" lang="en-US" altLang="ja-JP" sz="3300" kern="1200" dirty="0">
              <a:solidFill>
                <a:schemeClr val="bg1"/>
              </a:solidFill>
            </a:rPr>
            <a:t>GAP</a:t>
          </a:r>
          <a:br>
            <a:rPr kumimoji="1" lang="en-US" altLang="ja-JP" sz="3300" kern="1200" dirty="0">
              <a:solidFill>
                <a:schemeClr val="bg1"/>
              </a:solidFill>
            </a:rPr>
          </a:br>
          <a:r>
            <a:rPr kumimoji="1" lang="ja-JP" altLang="en-US" sz="2800" kern="1200" dirty="0">
              <a:solidFill>
                <a:schemeClr val="bg1"/>
              </a:solidFill>
            </a:rPr>
            <a:t>（ｺﾝﾌﾟﾗｲｱﾝｽ</a:t>
          </a:r>
          <a:br>
            <a:rPr kumimoji="1" lang="en-US" altLang="ja-JP" sz="2800" kern="1200" dirty="0">
              <a:solidFill>
                <a:schemeClr val="bg1"/>
              </a:solidFill>
            </a:rPr>
          </a:br>
          <a:r>
            <a:rPr kumimoji="1" lang="ja-JP" altLang="en-US" sz="2800" kern="1200" dirty="0">
              <a:solidFill>
                <a:schemeClr val="bg1"/>
              </a:solidFill>
            </a:rPr>
            <a:t>・国際調和）</a:t>
          </a:r>
        </a:p>
      </dsp:txBody>
      <dsp:txXfrm>
        <a:off x="775592" y="2816693"/>
        <a:ext cx="2880771" cy="182820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7138" cy="512304"/>
          </a:xfrm>
          <a:prstGeom prst="rect">
            <a:avLst/>
          </a:prstGeom>
        </p:spPr>
        <p:txBody>
          <a:bodyPr vert="horz" lIns="94759" tIns="47380" rIns="94759" bIns="4738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0507" y="0"/>
            <a:ext cx="3077138" cy="512304"/>
          </a:xfrm>
          <a:prstGeom prst="rect">
            <a:avLst/>
          </a:prstGeom>
        </p:spPr>
        <p:txBody>
          <a:bodyPr vert="horz" lIns="94759" tIns="47380" rIns="94759" bIns="47380" rtlCol="0"/>
          <a:lstStyle>
            <a:lvl1pPr algn="r">
              <a:defRPr sz="1200"/>
            </a:lvl1pPr>
          </a:lstStyle>
          <a:p>
            <a:fld id="{9B806E5F-1808-48F7-B6E5-D1A5D8F64F3F}" type="datetimeFigureOut">
              <a:rPr kumimoji="1" lang="ja-JP" altLang="en-US" smtClean="0"/>
              <a:t>2020/8/18</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759" tIns="47380" rIns="94759" bIns="47380" rtlCol="0" anchor="ctr"/>
          <a:lstStyle/>
          <a:p>
            <a:endParaRPr lang="ja-JP" altLang="en-US"/>
          </a:p>
        </p:txBody>
      </p:sp>
      <p:sp>
        <p:nvSpPr>
          <p:cNvPr id="5" name="ノート プレースホルダー 4"/>
          <p:cNvSpPr>
            <a:spLocks noGrp="1"/>
          </p:cNvSpPr>
          <p:nvPr>
            <p:ph type="body" sz="quarter" idx="3"/>
          </p:nvPr>
        </p:nvSpPr>
        <p:spPr>
          <a:xfrm>
            <a:off x="709600" y="4924989"/>
            <a:ext cx="5680103" cy="4029684"/>
          </a:xfrm>
          <a:prstGeom prst="rect">
            <a:avLst/>
          </a:prstGeom>
        </p:spPr>
        <p:txBody>
          <a:bodyPr vert="horz" lIns="94759" tIns="47380" rIns="94759" bIns="4738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2309"/>
            <a:ext cx="3077138" cy="512304"/>
          </a:xfrm>
          <a:prstGeom prst="rect">
            <a:avLst/>
          </a:prstGeom>
        </p:spPr>
        <p:txBody>
          <a:bodyPr vert="horz" lIns="94759" tIns="47380" rIns="94759" bIns="4738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0507" y="9722309"/>
            <a:ext cx="3077138" cy="512304"/>
          </a:xfrm>
          <a:prstGeom prst="rect">
            <a:avLst/>
          </a:prstGeom>
        </p:spPr>
        <p:txBody>
          <a:bodyPr vert="horz" lIns="94759" tIns="47380" rIns="94759" bIns="47380" rtlCol="0" anchor="b"/>
          <a:lstStyle>
            <a:lvl1pPr algn="r">
              <a:defRPr sz="1200"/>
            </a:lvl1pPr>
          </a:lstStyle>
          <a:p>
            <a:fld id="{BAE60499-113F-466B-9B95-848DF29E70C8}" type="slidenum">
              <a:rPr kumimoji="1" lang="ja-JP" altLang="en-US" smtClean="0"/>
              <a:t>‹#›</a:t>
            </a:fld>
            <a:endParaRPr kumimoji="1" lang="ja-JP" altLang="en-US"/>
          </a:p>
        </p:txBody>
      </p:sp>
    </p:spTree>
    <p:extLst>
      <p:ext uri="{BB962C8B-B14F-4D97-AF65-F5344CB8AC3E}">
        <p14:creationId xmlns:p14="http://schemas.microsoft.com/office/powerpoint/2010/main" val="3889350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E60499-113F-466B-9B95-848DF29E70C8}" type="slidenum">
              <a:rPr kumimoji="1" lang="ja-JP" altLang="en-US" smtClean="0"/>
              <a:t>15</a:t>
            </a:fld>
            <a:endParaRPr kumimoji="1" lang="ja-JP" altLang="en-US"/>
          </a:p>
        </p:txBody>
      </p:sp>
    </p:spTree>
    <p:extLst>
      <p:ext uri="{BB962C8B-B14F-4D97-AF65-F5344CB8AC3E}">
        <p14:creationId xmlns:p14="http://schemas.microsoft.com/office/powerpoint/2010/main" val="189578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A29513-BF21-46BA-A81E-DB9C58285913}" type="slidenum">
              <a:rPr kumimoji="1" lang="ja-JP" altLang="en-US" smtClean="0"/>
              <a:t>27</a:t>
            </a:fld>
            <a:endParaRPr kumimoji="1" lang="ja-JP" altLang="en-US" dirty="0"/>
          </a:p>
        </p:txBody>
      </p:sp>
    </p:spTree>
    <p:extLst>
      <p:ext uri="{BB962C8B-B14F-4D97-AF65-F5344CB8AC3E}">
        <p14:creationId xmlns:p14="http://schemas.microsoft.com/office/powerpoint/2010/main" val="411061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E60499-113F-466B-9B95-848DF29E70C8}" type="slidenum">
              <a:rPr kumimoji="1" lang="ja-JP" altLang="en-US" smtClean="0"/>
              <a:t>51</a:t>
            </a:fld>
            <a:endParaRPr kumimoji="1" lang="ja-JP" altLang="en-US"/>
          </a:p>
        </p:txBody>
      </p:sp>
    </p:spTree>
    <p:extLst>
      <p:ext uri="{BB962C8B-B14F-4D97-AF65-F5344CB8AC3E}">
        <p14:creationId xmlns:p14="http://schemas.microsoft.com/office/powerpoint/2010/main" val="120196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E60499-113F-466B-9B95-848DF29E70C8}" type="slidenum">
              <a:rPr kumimoji="1" lang="ja-JP" altLang="en-US" smtClean="0"/>
              <a:t>57</a:t>
            </a:fld>
            <a:endParaRPr kumimoji="1" lang="ja-JP" altLang="en-US"/>
          </a:p>
        </p:txBody>
      </p:sp>
    </p:spTree>
    <p:extLst>
      <p:ext uri="{BB962C8B-B14F-4D97-AF65-F5344CB8AC3E}">
        <p14:creationId xmlns:p14="http://schemas.microsoft.com/office/powerpoint/2010/main" val="497767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6A29513-BF21-46BA-A81E-DB9C58285913}" type="slidenum">
              <a:rPr kumimoji="1" lang="ja-JP" altLang="en-US" smtClean="0"/>
              <a:t>59</a:t>
            </a:fld>
            <a:endParaRPr kumimoji="1" lang="ja-JP" altLang="en-US" dirty="0"/>
          </a:p>
        </p:txBody>
      </p:sp>
    </p:spTree>
    <p:extLst>
      <p:ext uri="{BB962C8B-B14F-4D97-AF65-F5344CB8AC3E}">
        <p14:creationId xmlns:p14="http://schemas.microsoft.com/office/powerpoint/2010/main" val="3567404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AE60499-113F-466B-9B95-848DF29E70C8}" type="slidenum">
              <a:rPr kumimoji="1" lang="ja-JP" altLang="en-US" smtClean="0"/>
              <a:t>65</a:t>
            </a:fld>
            <a:endParaRPr kumimoji="1" lang="ja-JP" altLang="en-US"/>
          </a:p>
        </p:txBody>
      </p:sp>
    </p:spTree>
    <p:extLst>
      <p:ext uri="{BB962C8B-B14F-4D97-AF65-F5344CB8AC3E}">
        <p14:creationId xmlns:p14="http://schemas.microsoft.com/office/powerpoint/2010/main" val="2291113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defTabSz="984142">
              <a:defRPr kumimoji="1" sz="2500">
                <a:solidFill>
                  <a:schemeClr val="tx1"/>
                </a:solidFill>
                <a:latin typeface="Arial" panose="020B0604020202020204" pitchFamily="34" charset="0"/>
                <a:ea typeface="ＭＳ Ｐゴシック" panose="020B0600070205080204" pitchFamily="50" charset="-128"/>
              </a:defRPr>
            </a:lvl1pPr>
            <a:lvl2pPr marL="766353" indent="-294751" defTabSz="984142">
              <a:defRPr kumimoji="1" sz="2500">
                <a:solidFill>
                  <a:schemeClr val="tx1"/>
                </a:solidFill>
                <a:latin typeface="Arial" panose="020B0604020202020204" pitchFamily="34" charset="0"/>
                <a:ea typeface="ＭＳ Ｐゴシック" panose="020B0600070205080204" pitchFamily="50" charset="-128"/>
              </a:defRPr>
            </a:lvl2pPr>
            <a:lvl3pPr marL="1179005" indent="-235801" defTabSz="984142">
              <a:defRPr kumimoji="1" sz="2500">
                <a:solidFill>
                  <a:schemeClr val="tx1"/>
                </a:solidFill>
                <a:latin typeface="Arial" panose="020B0604020202020204" pitchFamily="34" charset="0"/>
                <a:ea typeface="ＭＳ Ｐゴシック" panose="020B0600070205080204" pitchFamily="50" charset="-128"/>
              </a:defRPr>
            </a:lvl3pPr>
            <a:lvl4pPr marL="1650606" indent="-235801" defTabSz="984142">
              <a:defRPr kumimoji="1" sz="2500">
                <a:solidFill>
                  <a:schemeClr val="tx1"/>
                </a:solidFill>
                <a:latin typeface="Arial" panose="020B0604020202020204" pitchFamily="34" charset="0"/>
                <a:ea typeface="ＭＳ Ｐゴシック" panose="020B0600070205080204" pitchFamily="50" charset="-128"/>
              </a:defRPr>
            </a:lvl4pPr>
            <a:lvl5pPr marL="2122208" indent="-235801" defTabSz="984142">
              <a:defRPr kumimoji="1" sz="2500">
                <a:solidFill>
                  <a:schemeClr val="tx1"/>
                </a:solidFill>
                <a:latin typeface="Arial" panose="020B0604020202020204" pitchFamily="34" charset="0"/>
                <a:ea typeface="ＭＳ Ｐゴシック" panose="020B0600070205080204" pitchFamily="50" charset="-128"/>
              </a:defRPr>
            </a:lvl5pPr>
            <a:lvl6pPr marL="2593810" indent="-235801" defTabSz="984142" fontAlgn="base">
              <a:spcBef>
                <a:spcPct val="0"/>
              </a:spcBef>
              <a:spcAft>
                <a:spcPct val="0"/>
              </a:spcAft>
              <a:defRPr kumimoji="1" sz="2500">
                <a:solidFill>
                  <a:schemeClr val="tx1"/>
                </a:solidFill>
                <a:latin typeface="Arial" panose="020B0604020202020204" pitchFamily="34" charset="0"/>
                <a:ea typeface="ＭＳ Ｐゴシック" panose="020B0600070205080204" pitchFamily="50" charset="-128"/>
              </a:defRPr>
            </a:lvl6pPr>
            <a:lvl7pPr marL="3065412" indent="-235801" defTabSz="984142" fontAlgn="base">
              <a:spcBef>
                <a:spcPct val="0"/>
              </a:spcBef>
              <a:spcAft>
                <a:spcPct val="0"/>
              </a:spcAft>
              <a:defRPr kumimoji="1" sz="2500">
                <a:solidFill>
                  <a:schemeClr val="tx1"/>
                </a:solidFill>
                <a:latin typeface="Arial" panose="020B0604020202020204" pitchFamily="34" charset="0"/>
                <a:ea typeface="ＭＳ Ｐゴシック" panose="020B0600070205080204" pitchFamily="50" charset="-128"/>
              </a:defRPr>
            </a:lvl7pPr>
            <a:lvl8pPr marL="3537014" indent="-235801" defTabSz="984142" fontAlgn="base">
              <a:spcBef>
                <a:spcPct val="0"/>
              </a:spcBef>
              <a:spcAft>
                <a:spcPct val="0"/>
              </a:spcAft>
              <a:defRPr kumimoji="1" sz="2500">
                <a:solidFill>
                  <a:schemeClr val="tx1"/>
                </a:solidFill>
                <a:latin typeface="Arial" panose="020B0604020202020204" pitchFamily="34" charset="0"/>
                <a:ea typeface="ＭＳ Ｐゴシック" panose="020B0600070205080204" pitchFamily="50" charset="-128"/>
              </a:defRPr>
            </a:lvl8pPr>
            <a:lvl9pPr marL="4008615" indent="-235801" defTabSz="984142" fontAlgn="base">
              <a:spcBef>
                <a:spcPct val="0"/>
              </a:spcBef>
              <a:spcAft>
                <a:spcPct val="0"/>
              </a:spcAft>
              <a:defRPr kumimoji="1" sz="2500">
                <a:solidFill>
                  <a:schemeClr val="tx1"/>
                </a:solidFill>
                <a:latin typeface="Arial" panose="020B0604020202020204" pitchFamily="34" charset="0"/>
                <a:ea typeface="ＭＳ Ｐゴシック" panose="020B0600070205080204" pitchFamily="50" charset="-128"/>
              </a:defRPr>
            </a:lvl9pPr>
          </a:lstStyle>
          <a:p>
            <a:fld id="{4472CA25-FBC3-448B-94F5-C691F0C075E4}" type="slidenum">
              <a:rPr lang="en-US" altLang="ja-JP" sz="1300"/>
              <a:pPr/>
              <a:t>122</a:t>
            </a:fld>
            <a:endParaRPr lang="en-US" altLang="ja-JP" sz="1300"/>
          </a:p>
        </p:txBody>
      </p:sp>
      <p:sp>
        <p:nvSpPr>
          <p:cNvPr id="76802" name="Rectangle 2"/>
          <p:cNvSpPr>
            <a:spLocks noGrp="1" noRot="1" noChangeAspect="1" noChangeArrowheads="1" noTextEdit="1"/>
          </p:cNvSpPr>
          <p:nvPr>
            <p:ph type="sldImg"/>
          </p:nvPr>
        </p:nvSpPr>
        <p:spPr>
          <a:xfrm>
            <a:off x="812800" y="857250"/>
            <a:ext cx="5729288" cy="4297363"/>
          </a:xfrm>
          <a:ln/>
          <a:extLst>
            <a:ext uri="{FAA26D3D-D897-4be2-8F04-BA451C77F1D7}">
              <ma14:placeholderFlag xmlns="" xmlns:ma14="http://schemas.microsoft.com/office/mac/drawingml/2011/main" val="1"/>
            </a:ext>
          </a:extLst>
        </p:spPr>
      </p:sp>
      <p:sp>
        <p:nvSpPr>
          <p:cNvPr id="76803" name="Rectangle 3"/>
          <p:cNvSpPr>
            <a:spLocks noGrp="1" noChangeArrowheads="1"/>
          </p:cNvSpPr>
          <p:nvPr>
            <p:ph type="body" idx="1"/>
          </p:nvPr>
        </p:nvSpPr>
        <p:spPr>
          <a:xfrm>
            <a:off x="736225" y="5442470"/>
            <a:ext cx="5881573" cy="5154620"/>
          </a:xfrm>
        </p:spPr>
        <p:txBody>
          <a:bodyPr/>
          <a:lstStyle/>
          <a:p>
            <a:pPr>
              <a:defRPr/>
            </a:pPr>
            <a:endParaRPr lang="ja-JP" altLang="en-US" dirty="0"/>
          </a:p>
        </p:txBody>
      </p:sp>
    </p:spTree>
    <p:extLst>
      <p:ext uri="{BB962C8B-B14F-4D97-AF65-F5344CB8AC3E}">
        <p14:creationId xmlns:p14="http://schemas.microsoft.com/office/powerpoint/2010/main" val="3973817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lum bright="52000" contrast="-70000"/>
            <a:extLst>
              <a:ext uri="{28A0092B-C50C-407E-A947-70E740481C1C}">
                <a14:useLocalDpi xmlns:a14="http://schemas.microsoft.com/office/drawing/2010/main" val="0"/>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9"/>
          <p:cNvSpPr>
            <a:spLocks noChangeShapeType="1"/>
          </p:cNvSpPr>
          <p:nvPr/>
        </p:nvSpPr>
        <p:spPr bwMode="auto">
          <a:xfrm>
            <a:off x="0" y="765175"/>
            <a:ext cx="9144000" cy="0"/>
          </a:xfrm>
          <a:prstGeom prst="line">
            <a:avLst/>
          </a:prstGeom>
          <a:noFill/>
          <a:ln w="3492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 name="Text Box 10"/>
          <p:cNvSpPr txBox="1">
            <a:spLocks noChangeArrowheads="1"/>
          </p:cNvSpPr>
          <p:nvPr/>
        </p:nvSpPr>
        <p:spPr bwMode="auto">
          <a:xfrm>
            <a:off x="2649540" y="6553203"/>
            <a:ext cx="3911905" cy="276999"/>
          </a:xfrm>
          <a:prstGeom prst="rect">
            <a:avLst/>
          </a:prstGeom>
          <a:noFill/>
          <a:ln>
            <a:noFill/>
          </a:ln>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1200" dirty="0"/>
              <a:t>©2014 YAMAGUCHI UNIVERSITY  All rights reserved.</a:t>
            </a:r>
            <a:endParaRPr lang="en-US" altLang="ja-JP" dirty="0"/>
          </a:p>
        </p:txBody>
      </p:sp>
      <p:sp>
        <p:nvSpPr>
          <p:cNvPr id="235524" name="Rectangle 4"/>
          <p:cNvSpPr>
            <a:spLocks noGrp="1" noChangeArrowheads="1"/>
          </p:cNvSpPr>
          <p:nvPr>
            <p:ph type="ctrTitle"/>
          </p:nvPr>
        </p:nvSpPr>
        <p:spPr>
          <a:xfrm>
            <a:off x="685800" y="2130429"/>
            <a:ext cx="7772400" cy="1470025"/>
          </a:xfrm>
        </p:spPr>
        <p:txBody>
          <a:bodyPr/>
          <a:lstStyle>
            <a:lvl1pPr>
              <a:defRPr sz="3200" b="1">
                <a:latin typeface="HG丸ｺﾞｼｯｸM-PRO" panose="020F0600000000000000" pitchFamily="50" charset="-128"/>
                <a:ea typeface="HG丸ｺﾞｼｯｸM-PRO" panose="020F0600000000000000" pitchFamily="50" charset="-128"/>
              </a:defRPr>
            </a:lvl1pPr>
          </a:lstStyle>
          <a:p>
            <a:r>
              <a:rPr lang="ja-JP" altLang="en-US"/>
              <a:t>マスター タイトルの書式設定</a:t>
            </a:r>
            <a:endParaRPr lang="ja-JP" altLang="en-US" dirty="0"/>
          </a:p>
        </p:txBody>
      </p:sp>
      <p:sp>
        <p:nvSpPr>
          <p:cNvPr id="235525" name="Rectangle 5"/>
          <p:cNvSpPr>
            <a:spLocks noGrp="1" noChangeArrowheads="1"/>
          </p:cNvSpPr>
          <p:nvPr>
            <p:ph type="subTitle" idx="1"/>
          </p:nvPr>
        </p:nvSpPr>
        <p:spPr>
          <a:xfrm>
            <a:off x="1371600" y="3886200"/>
            <a:ext cx="6400800" cy="1752600"/>
          </a:xfrm>
        </p:spPr>
        <p:txBody>
          <a:bodyPr/>
          <a:lstStyle>
            <a:lvl1pPr marL="0" indent="0" algn="ctr">
              <a:buFontTx/>
              <a:buNone/>
              <a:defRPr b="1">
                <a:latin typeface="HG丸ｺﾞｼｯｸM-PRO" panose="020F0600000000000000" pitchFamily="50" charset="-128"/>
                <a:ea typeface="HG丸ｺﾞｼｯｸM-PRO" panose="020F0600000000000000" pitchFamily="50" charset="-128"/>
              </a:defRPr>
            </a:lvl1pPr>
          </a:lstStyle>
          <a:p>
            <a:r>
              <a:rPr lang="ja-JP" altLang="en-US"/>
              <a:t>マスター サブタイトルの書式設定</a:t>
            </a:r>
            <a:endParaRPr lang="ja-JP" altLang="en-US" dirty="0"/>
          </a:p>
        </p:txBody>
      </p:sp>
    </p:spTree>
    <p:extLst>
      <p:ext uri="{BB962C8B-B14F-4D97-AF65-F5344CB8AC3E}">
        <p14:creationId xmlns:p14="http://schemas.microsoft.com/office/powerpoint/2010/main" val="764847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1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38635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9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970474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2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571356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lvl1pPr>
              <a:defRPr/>
            </a:lvl1pPr>
          </a:lstStyle>
          <a:p>
            <a:pPr>
              <a:defRPr/>
            </a:pPr>
            <a:fld id="{EF3DE949-A316-4086-93FF-AA93E34BF579}" type="datetime1">
              <a:rPr lang="ja-JP" altLang="en-US" smtClean="0"/>
              <a:t>2020/8/18</a:t>
            </a:fld>
            <a:endParaRPr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E6C5F89-2AAC-4156-BC33-FFF1B7A3FD07}" type="slidenum">
              <a:rPr lang="ja-JP" altLang="en-US"/>
              <a:pPr>
                <a:defRPr/>
              </a:pPr>
              <a:t>‹#›</a:t>
            </a:fld>
            <a:endParaRPr lang="ja-JP" altLang="en-US"/>
          </a:p>
        </p:txBody>
      </p:sp>
    </p:spTree>
    <p:extLst>
      <p:ext uri="{BB962C8B-B14F-4D97-AF65-F5344CB8AC3E}">
        <p14:creationId xmlns:p14="http://schemas.microsoft.com/office/powerpoint/2010/main" val="3405207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2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271361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4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676694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4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417731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79388" y="6524625"/>
            <a:ext cx="2133600" cy="196850"/>
          </a:xfrm>
          <a:prstGeom prst="rect">
            <a:avLst/>
          </a:prstGeom>
          <a:ln/>
        </p:spPr>
        <p:txBody>
          <a:bodyPr/>
          <a:lstStyle>
            <a:lvl1pPr>
              <a:defRPr/>
            </a:lvl1pPr>
          </a:lstStyle>
          <a:p>
            <a:fld id="{CBBE06D9-31FA-4E8D-9902-54865D6B05A9}" type="datetime1">
              <a:rPr lang="ja-JP" altLang="en-US"/>
              <a:pPr/>
              <a:t>2020/8/18</a:t>
            </a:fld>
            <a:endParaRPr lang="en-US" altLang="ja-JP"/>
          </a:p>
        </p:txBody>
      </p:sp>
      <p:sp>
        <p:nvSpPr>
          <p:cNvPr id="3" name="Rectangle 5"/>
          <p:cNvSpPr>
            <a:spLocks noGrp="1" noChangeArrowheads="1"/>
          </p:cNvSpPr>
          <p:nvPr>
            <p:ph type="ftr" sz="quarter" idx="11"/>
          </p:nvPr>
        </p:nvSpPr>
        <p:spPr>
          <a:xfrm>
            <a:off x="3124200" y="6524625"/>
            <a:ext cx="2895600" cy="196850"/>
          </a:xfrm>
          <a:prstGeom prst="rect">
            <a:avLst/>
          </a:prstGeom>
          <a:ln/>
        </p:spPr>
        <p:txBody>
          <a:bodyPr/>
          <a:lstStyle>
            <a:lvl1pPr>
              <a:defRPr/>
            </a:lvl1pPr>
          </a:lstStyle>
          <a:p>
            <a:r>
              <a:rPr lang="en-US" altLang="ja-JP"/>
              <a:t>©2012 shimabara-nougyou</a:t>
            </a:r>
          </a:p>
        </p:txBody>
      </p:sp>
      <p:sp>
        <p:nvSpPr>
          <p:cNvPr id="4" name="Rectangle 6"/>
          <p:cNvSpPr>
            <a:spLocks noGrp="1" noChangeArrowheads="1"/>
          </p:cNvSpPr>
          <p:nvPr>
            <p:ph type="sldNum" sz="quarter" idx="12"/>
          </p:nvPr>
        </p:nvSpPr>
        <p:spPr>
          <a:ln/>
        </p:spPr>
        <p:txBody>
          <a:bodyPr/>
          <a:lstStyle>
            <a:lvl1pPr>
              <a:defRPr/>
            </a:lvl1pPr>
          </a:lstStyle>
          <a:p>
            <a:fld id="{C6D1EA09-534C-4CDC-9AF6-980347C197AB}" type="slidenum">
              <a:rPr lang="en-US" altLang="ja-JP"/>
              <a:pPr/>
              <a:t>‹#›</a:t>
            </a:fld>
            <a:endParaRPr lang="en-US" altLang="ja-JP"/>
          </a:p>
        </p:txBody>
      </p:sp>
    </p:spTree>
    <p:extLst>
      <p:ext uri="{BB962C8B-B14F-4D97-AF65-F5344CB8AC3E}">
        <p14:creationId xmlns:p14="http://schemas.microsoft.com/office/powerpoint/2010/main" val="11296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lgn="l">
              <a:defRPr b="1">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defRPr>
            </a:lvl1pPr>
          </a:lstStyle>
          <a:p>
            <a:r>
              <a:rPr lang="ja-JP" altLang="en-US"/>
              <a:t>マスター タイトルの書式設定</a:t>
            </a:r>
            <a:endParaRPr lang="ja-JP" altLang="en-US" dirty="0"/>
          </a:p>
        </p:txBody>
      </p:sp>
      <p:sp>
        <p:nvSpPr>
          <p:cNvPr id="3" name="コンテンツ プレースホルダ 2"/>
          <p:cNvSpPr>
            <a:spLocks noGrp="1"/>
          </p:cNvSpPr>
          <p:nvPr>
            <p:ph idx="1"/>
          </p:nvPr>
        </p:nvSpPr>
        <p:spPr/>
        <p:txBody>
          <a:bodyPr/>
          <a:lstStyle>
            <a:lvl1pPr marL="355591" indent="-355591">
              <a:buFont typeface="Wingdings" panose="05000000000000000000" pitchFamily="2" charset="2"/>
              <a:buChar char="n"/>
              <a:defRPr sz="2800" b="1"/>
            </a:lvl1pPr>
            <a:lvl2pPr marL="534975" indent="-452427">
              <a:buFont typeface="Wingdings" panose="05000000000000000000" pitchFamily="2" charset="2"/>
              <a:buChar char="p"/>
              <a:tabLst>
                <a:tab pos="177796" algn="l"/>
                <a:tab pos="450839" algn="l"/>
              </a:tabLst>
              <a:defRPr sz="2800" b="1"/>
            </a:lvl2pPr>
            <a:lvl3pPr marL="534975" indent="-261932">
              <a:buFont typeface="Wingdings" panose="05000000000000000000" pitchFamily="2" charset="2"/>
              <a:buChar char="Ø"/>
              <a:defRPr sz="2400"/>
            </a:lvl3pPr>
            <a:lvl4pPr marL="534975" indent="-179384">
              <a:defRPr sz="1800" b="1"/>
            </a:lvl4pPr>
            <a:lvl5pPr marL="628635" indent="-177796">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pPr>
                <a:defRPr/>
              </a:pPr>
              <a:t>‹#›</a:t>
            </a:fld>
            <a:endParaRPr lang="en-US" altLang="ja-JP"/>
          </a:p>
        </p:txBody>
      </p:sp>
    </p:spTree>
    <p:extLst>
      <p:ext uri="{BB962C8B-B14F-4D97-AF65-F5344CB8AC3E}">
        <p14:creationId xmlns:p14="http://schemas.microsoft.com/office/powerpoint/2010/main" val="41135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2649540" y="6553203"/>
            <a:ext cx="3911905" cy="276999"/>
          </a:xfrm>
          <a:prstGeom prst="rect">
            <a:avLst/>
          </a:prstGeom>
          <a:noFill/>
          <a:ln>
            <a:noFill/>
          </a:ln>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1200" dirty="0"/>
              <a:t>©2014 YAMAGUCHI UNIVERSITY  All rights reserved.</a:t>
            </a:r>
            <a:endParaRPr lang="en-US" altLang="ja-JP" dirty="0"/>
          </a:p>
        </p:txBody>
      </p:sp>
      <p:sp>
        <p:nvSpPr>
          <p:cNvPr id="2" name="タイトル 1"/>
          <p:cNvSpPr>
            <a:spLocks noGrp="1"/>
          </p:cNvSpPr>
          <p:nvPr>
            <p:ph type="title"/>
          </p:nvPr>
        </p:nvSpPr>
        <p:spPr>
          <a:xfrm>
            <a:off x="900113" y="414338"/>
            <a:ext cx="7772400" cy="1143000"/>
          </a:xfrm>
        </p:spPr>
        <p:txBody>
          <a:bodyPr/>
          <a:lstStyle/>
          <a:p>
            <a:r>
              <a:rPr lang="ja-JP" altLang="en-US"/>
              <a:t>マスター タイトルの書式設定</a:t>
            </a:r>
          </a:p>
        </p:txBody>
      </p:sp>
      <p:sp>
        <p:nvSpPr>
          <p:cNvPr id="3" name="テキスト プレースホルダ 2"/>
          <p:cNvSpPr>
            <a:spLocks noGrp="1"/>
          </p:cNvSpPr>
          <p:nvPr>
            <p:ph type="body" sz="half" idx="1"/>
          </p:nvPr>
        </p:nvSpPr>
        <p:spPr>
          <a:xfrm>
            <a:off x="914400" y="1600200"/>
            <a:ext cx="3810000" cy="47815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876800" y="1600200"/>
            <a:ext cx="3810000" cy="47815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6"/>
          <p:cNvSpPr>
            <a:spLocks noGrp="1" noChangeArrowheads="1"/>
          </p:cNvSpPr>
          <p:nvPr>
            <p:ph type="sldNum" sz="quarter" idx="10"/>
          </p:nvPr>
        </p:nvSpPr>
        <p:spPr/>
        <p:txBody>
          <a:bodyPr/>
          <a:lstStyle>
            <a:lvl1pPr>
              <a:defRPr/>
            </a:lvl1pPr>
          </a:lstStyle>
          <a:p>
            <a:pPr>
              <a:defRPr/>
            </a:pPr>
            <a:fld id="{2BFBC93B-7DBF-4519-8602-F7D855F3BD7B}" type="slidenum">
              <a:rPr lang="en-US" altLang="ja-JP"/>
              <a:pPr>
                <a:defRPr/>
              </a:pPr>
              <a:t>‹#›</a:t>
            </a:fld>
            <a:endParaRPr lang="en-US" altLang="ja-JP"/>
          </a:p>
        </p:txBody>
      </p:sp>
    </p:spTree>
    <p:extLst>
      <p:ext uri="{BB962C8B-B14F-4D97-AF65-F5344CB8AC3E}">
        <p14:creationId xmlns:p14="http://schemas.microsoft.com/office/powerpoint/2010/main" val="2634825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2649540" y="6553203"/>
            <a:ext cx="3911905" cy="276999"/>
          </a:xfrm>
          <a:prstGeom prst="rect">
            <a:avLst/>
          </a:prstGeom>
          <a:noFill/>
          <a:ln>
            <a:noFill/>
          </a:ln>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r>
              <a:rPr lang="en-US" altLang="ja-JP" sz="1200" dirty="0"/>
              <a:t>©2014 YAMAGUCHI UNIVERSITY  All rights reserved.</a:t>
            </a:r>
            <a:endParaRPr lang="en-US" altLang="ja-JP" dirty="0"/>
          </a:p>
        </p:txBody>
      </p:sp>
      <p:sp>
        <p:nvSpPr>
          <p:cNvPr id="2" name="コンテンツ プレースホルダ 1"/>
          <p:cNvSpPr>
            <a:spLocks noGrp="1"/>
          </p:cNvSpPr>
          <p:nvPr>
            <p:ph/>
          </p:nvPr>
        </p:nvSpPr>
        <p:spPr>
          <a:xfrm>
            <a:off x="900115" y="414338"/>
            <a:ext cx="7786687" cy="5967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p:txBody>
          <a:bodyPr/>
          <a:lstStyle>
            <a:lvl1pPr>
              <a:defRPr/>
            </a:lvl1pPr>
          </a:lstStyle>
          <a:p>
            <a:pPr>
              <a:defRPr/>
            </a:pPr>
            <a:fld id="{82B76264-9E38-47D4-A0C4-E1E41BB67064}" type="slidenum">
              <a:rPr lang="en-US" altLang="ja-JP"/>
              <a:pPr>
                <a:defRPr/>
              </a:pPr>
              <a:t>‹#›</a:t>
            </a:fld>
            <a:endParaRPr lang="en-US" altLang="ja-JP"/>
          </a:p>
        </p:txBody>
      </p:sp>
    </p:spTree>
    <p:extLst>
      <p:ext uri="{BB962C8B-B14F-4D97-AF65-F5344CB8AC3E}">
        <p14:creationId xmlns:p14="http://schemas.microsoft.com/office/powerpoint/2010/main" val="106441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719270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58472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3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078697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4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93460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5_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lstStyle>
            <a:lvl1pPr marL="355600" indent="-355600">
              <a:buFont typeface="Wingdings" panose="05000000000000000000" pitchFamily="2" charset="2"/>
              <a:buChar char="n"/>
              <a:defRPr sz="2800" b="1"/>
            </a:lvl1pPr>
            <a:lvl2pPr marL="534988" indent="-452438">
              <a:buFont typeface="Wingdings" panose="05000000000000000000" pitchFamily="2" charset="2"/>
              <a:buChar char="p"/>
              <a:tabLst>
                <a:tab pos="177800" algn="l"/>
                <a:tab pos="450850" algn="l"/>
              </a:tabLst>
              <a:defRPr sz="2800" b="1"/>
            </a:lvl2pPr>
            <a:lvl3pPr marL="534988" indent="-261938">
              <a:buFont typeface="Wingdings" panose="05000000000000000000" pitchFamily="2" charset="2"/>
              <a:buChar char="Ø"/>
              <a:defRPr sz="2400"/>
            </a:lvl3pPr>
            <a:lvl4pPr marL="534988" indent="-179388">
              <a:defRPr sz="1800" b="1"/>
            </a:lvl4pPr>
            <a:lvl5pPr marL="628650" indent="-177800">
              <a:defRPr sz="1600" b="1"/>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F9D3A5D1-1D46-49A4-9D16-5D44535666F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08901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1" y="44454"/>
            <a:ext cx="72834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sp>
        <p:nvSpPr>
          <p:cNvPr id="1027" name="Rectangle 4"/>
          <p:cNvSpPr>
            <a:spLocks noGrp="1" noChangeArrowheads="1"/>
          </p:cNvSpPr>
          <p:nvPr>
            <p:ph type="body" idx="1"/>
          </p:nvPr>
        </p:nvSpPr>
        <p:spPr bwMode="auto">
          <a:xfrm>
            <a:off x="107952" y="692154"/>
            <a:ext cx="89281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234502" name="Rectangle 6"/>
          <p:cNvSpPr>
            <a:spLocks noGrp="1" noChangeArrowheads="1"/>
          </p:cNvSpPr>
          <p:nvPr>
            <p:ph type="sldNum" sz="quarter" idx="4"/>
          </p:nvPr>
        </p:nvSpPr>
        <p:spPr bwMode="auto">
          <a:xfrm>
            <a:off x="8286750" y="6572250"/>
            <a:ext cx="533400" cy="241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1EB0C80-1DD4-434E-8DF4-852BC6585519}" type="slidenum">
              <a:rPr lang="en-US" altLang="ja-JP"/>
              <a:pPr>
                <a:defRPr/>
              </a:pPr>
              <a:t>‹#›</a:t>
            </a:fld>
            <a:endParaRPr lang="en-US" altLang="ja-JP"/>
          </a:p>
        </p:txBody>
      </p:sp>
      <p:sp>
        <p:nvSpPr>
          <p:cNvPr id="1029" name="Line 8"/>
          <p:cNvSpPr>
            <a:spLocks noChangeShapeType="1"/>
          </p:cNvSpPr>
          <p:nvPr/>
        </p:nvSpPr>
        <p:spPr bwMode="auto">
          <a:xfrm>
            <a:off x="107952" y="6524625"/>
            <a:ext cx="89281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30" name="Line 9"/>
          <p:cNvSpPr>
            <a:spLocks noChangeShapeType="1"/>
          </p:cNvSpPr>
          <p:nvPr/>
        </p:nvSpPr>
        <p:spPr bwMode="auto">
          <a:xfrm>
            <a:off x="0" y="692150"/>
            <a:ext cx="9144000" cy="0"/>
          </a:xfrm>
          <a:prstGeom prst="line">
            <a:avLst/>
          </a:prstGeom>
          <a:noFill/>
          <a:ln w="34925">
            <a:solidFill>
              <a:srgbClr val="008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6" r:id="rId10"/>
    <p:sldLayoutId id="2147484637" r:id="rId11"/>
    <p:sldLayoutId id="2147484659" r:id="rId12"/>
    <p:sldLayoutId id="2147484719" r:id="rId13"/>
    <p:sldLayoutId id="2147484729" r:id="rId14"/>
    <p:sldLayoutId id="2147484730" r:id="rId15"/>
    <p:sldLayoutId id="2147484731" r:id="rId16"/>
    <p:sldLayoutId id="2147484732" r:id="rId17"/>
  </p:sldLayoutIdLst>
  <p:hf hdr="0" ftr="0" dt="0"/>
  <p:txStyles>
    <p:titleStyle>
      <a:lvl1pPr algn="ctr" rtl="0" eaLnBrk="1" fontAlgn="base" hangingPunct="1">
        <a:spcBef>
          <a:spcPct val="0"/>
        </a:spcBef>
        <a:spcAft>
          <a:spcPct val="0"/>
        </a:spcAft>
        <a:defRPr kumimoji="1" sz="2800">
          <a:solidFill>
            <a:schemeClr val="tx2"/>
          </a:solidFill>
          <a:latin typeface="+mj-lt"/>
          <a:ea typeface="+mj-ea"/>
          <a:cs typeface="+mj-cs"/>
        </a:defRPr>
      </a:lvl1pPr>
      <a:lvl2pPr algn="ctr" rtl="0" eaLnBrk="1" fontAlgn="base" hangingPunct="1">
        <a:spcBef>
          <a:spcPct val="0"/>
        </a:spcBef>
        <a:spcAft>
          <a:spcPct val="0"/>
        </a:spcAft>
        <a:defRPr kumimoji="1" sz="2800">
          <a:solidFill>
            <a:schemeClr val="tx2"/>
          </a:solidFill>
          <a:latin typeface="Arial" charset="0"/>
          <a:ea typeface="ＭＳ Ｐゴシック" pitchFamily="50" charset="-128"/>
        </a:defRPr>
      </a:lvl2pPr>
      <a:lvl3pPr algn="ctr" rtl="0" eaLnBrk="1" fontAlgn="base" hangingPunct="1">
        <a:spcBef>
          <a:spcPct val="0"/>
        </a:spcBef>
        <a:spcAft>
          <a:spcPct val="0"/>
        </a:spcAft>
        <a:defRPr kumimoji="1" sz="2800">
          <a:solidFill>
            <a:schemeClr val="tx2"/>
          </a:solidFill>
          <a:latin typeface="Arial" charset="0"/>
          <a:ea typeface="ＭＳ Ｐゴシック" pitchFamily="50" charset="-128"/>
        </a:defRPr>
      </a:lvl3pPr>
      <a:lvl4pPr algn="ctr" rtl="0" eaLnBrk="1" fontAlgn="base" hangingPunct="1">
        <a:spcBef>
          <a:spcPct val="0"/>
        </a:spcBef>
        <a:spcAft>
          <a:spcPct val="0"/>
        </a:spcAft>
        <a:defRPr kumimoji="1" sz="2800">
          <a:solidFill>
            <a:schemeClr val="tx2"/>
          </a:solidFill>
          <a:latin typeface="Arial" charset="0"/>
          <a:ea typeface="ＭＳ Ｐゴシック" pitchFamily="50" charset="-128"/>
        </a:defRPr>
      </a:lvl4pPr>
      <a:lvl5pPr algn="ctr" rtl="0" eaLnBrk="1" fontAlgn="base" hangingPunct="1">
        <a:spcBef>
          <a:spcPct val="0"/>
        </a:spcBef>
        <a:spcAft>
          <a:spcPct val="0"/>
        </a:spcAft>
        <a:defRPr kumimoji="1" sz="2800">
          <a:solidFill>
            <a:schemeClr val="tx2"/>
          </a:solidFill>
          <a:latin typeface="Arial" charset="0"/>
          <a:ea typeface="ＭＳ Ｐゴシック" pitchFamily="50" charset="-128"/>
        </a:defRPr>
      </a:lvl5pPr>
      <a:lvl6pPr marL="457189" algn="ctr" rtl="0" eaLnBrk="1" fontAlgn="base" hangingPunct="1">
        <a:spcBef>
          <a:spcPct val="0"/>
        </a:spcBef>
        <a:spcAft>
          <a:spcPct val="0"/>
        </a:spcAft>
        <a:defRPr kumimoji="1" sz="2800">
          <a:solidFill>
            <a:schemeClr val="tx2"/>
          </a:solidFill>
          <a:latin typeface="Arial" charset="0"/>
          <a:ea typeface="ＭＳ Ｐゴシック" pitchFamily="50" charset="-128"/>
        </a:defRPr>
      </a:lvl6pPr>
      <a:lvl7pPr marL="914377" algn="ctr" rtl="0" eaLnBrk="1" fontAlgn="base" hangingPunct="1">
        <a:spcBef>
          <a:spcPct val="0"/>
        </a:spcBef>
        <a:spcAft>
          <a:spcPct val="0"/>
        </a:spcAft>
        <a:defRPr kumimoji="1" sz="2800">
          <a:solidFill>
            <a:schemeClr val="tx2"/>
          </a:solidFill>
          <a:latin typeface="Arial" charset="0"/>
          <a:ea typeface="ＭＳ Ｐゴシック" pitchFamily="50" charset="-128"/>
        </a:defRPr>
      </a:lvl7pPr>
      <a:lvl8pPr marL="1371566" algn="ctr" rtl="0" eaLnBrk="1" fontAlgn="base" hangingPunct="1">
        <a:spcBef>
          <a:spcPct val="0"/>
        </a:spcBef>
        <a:spcAft>
          <a:spcPct val="0"/>
        </a:spcAft>
        <a:defRPr kumimoji="1" sz="2800">
          <a:solidFill>
            <a:schemeClr val="tx2"/>
          </a:solidFill>
          <a:latin typeface="Arial" charset="0"/>
          <a:ea typeface="ＭＳ Ｐゴシック" pitchFamily="50" charset="-128"/>
        </a:defRPr>
      </a:lvl8pPr>
      <a:lvl9pPr marL="1828754" algn="ctr" rtl="0" eaLnBrk="1" fontAlgn="base" hangingPunct="1">
        <a:spcBef>
          <a:spcPct val="0"/>
        </a:spcBef>
        <a:spcAft>
          <a:spcPct val="0"/>
        </a:spcAft>
        <a:defRPr kumimoji="1" sz="2800">
          <a:solidFill>
            <a:schemeClr val="tx2"/>
          </a:solidFill>
          <a:latin typeface="Arial" charset="0"/>
          <a:ea typeface="ＭＳ Ｐゴシック" pitchFamily="50" charset="-128"/>
        </a:defRPr>
      </a:lvl9pPr>
    </p:titleStyle>
    <p:bodyStyle>
      <a:lvl1pPr marL="342891" indent="-342891" algn="l" rtl="0" eaLnBrk="1" fontAlgn="base" hangingPunct="1">
        <a:spcBef>
          <a:spcPct val="20000"/>
        </a:spcBef>
        <a:spcAft>
          <a:spcPct val="0"/>
        </a:spcAft>
        <a:buChar char="•"/>
        <a:defRPr kumimoji="1" sz="2400">
          <a:solidFill>
            <a:schemeClr val="tx1"/>
          </a:solidFill>
          <a:latin typeface="+mn-lt"/>
          <a:ea typeface="+mn-ea"/>
          <a:cs typeface="+mn-cs"/>
        </a:defRPr>
      </a:lvl1pPr>
      <a:lvl2pPr marL="742932" indent="-285744" algn="l" rtl="0" eaLnBrk="1" fontAlgn="base" hangingPunct="1">
        <a:spcBef>
          <a:spcPct val="20000"/>
        </a:spcBef>
        <a:spcAft>
          <a:spcPct val="0"/>
        </a:spcAft>
        <a:buChar char="–"/>
        <a:defRPr kumimoji="1" sz="2000">
          <a:solidFill>
            <a:schemeClr val="tx1"/>
          </a:solidFill>
          <a:latin typeface="+mn-lt"/>
          <a:ea typeface="+mn-ea"/>
        </a:defRPr>
      </a:lvl2pPr>
      <a:lvl3pPr marL="1142971" indent="-228594" algn="l" rtl="0" eaLnBrk="1" fontAlgn="base" hangingPunct="1">
        <a:spcBef>
          <a:spcPct val="20000"/>
        </a:spcBef>
        <a:spcAft>
          <a:spcPct val="0"/>
        </a:spcAft>
        <a:buChar char="•"/>
        <a:defRPr kumimoji="1" sz="2400">
          <a:solidFill>
            <a:schemeClr val="tx1"/>
          </a:solidFill>
          <a:latin typeface="+mn-lt"/>
          <a:ea typeface="+mn-ea"/>
        </a:defRPr>
      </a:lvl3pPr>
      <a:lvl4pPr marL="1600160" indent="-228594" algn="l" rtl="0" eaLnBrk="1" fontAlgn="base" hangingPunct="1">
        <a:spcBef>
          <a:spcPct val="20000"/>
        </a:spcBef>
        <a:spcAft>
          <a:spcPct val="0"/>
        </a:spcAft>
        <a:buChar char="–"/>
        <a:defRPr kumimoji="1" sz="1600">
          <a:solidFill>
            <a:schemeClr val="tx1"/>
          </a:solidFill>
          <a:latin typeface="+mn-lt"/>
          <a:ea typeface="+mn-ea"/>
        </a:defRPr>
      </a:lvl4pPr>
      <a:lvl5pPr marL="2057349" indent="-228594" algn="l" rtl="0" eaLnBrk="1" fontAlgn="base" hangingPunct="1">
        <a:spcBef>
          <a:spcPct val="20000"/>
        </a:spcBef>
        <a:spcAft>
          <a:spcPct val="0"/>
        </a:spcAft>
        <a:buChar char="»"/>
        <a:defRPr kumimoji="1" sz="1400">
          <a:solidFill>
            <a:schemeClr val="tx1"/>
          </a:solidFill>
          <a:latin typeface="+mn-lt"/>
          <a:ea typeface="+mn-ea"/>
        </a:defRPr>
      </a:lvl5pPr>
      <a:lvl6pPr marL="2514537" indent="-228594" algn="l" rtl="0" eaLnBrk="1" fontAlgn="base" hangingPunct="1">
        <a:spcBef>
          <a:spcPct val="20000"/>
        </a:spcBef>
        <a:spcAft>
          <a:spcPct val="0"/>
        </a:spcAft>
        <a:buChar char="»"/>
        <a:defRPr kumimoji="1" sz="1400">
          <a:solidFill>
            <a:schemeClr val="tx1"/>
          </a:solidFill>
          <a:latin typeface="+mn-lt"/>
          <a:ea typeface="+mn-ea"/>
        </a:defRPr>
      </a:lvl6pPr>
      <a:lvl7pPr marL="2971726" indent="-228594" algn="l" rtl="0" eaLnBrk="1" fontAlgn="base" hangingPunct="1">
        <a:spcBef>
          <a:spcPct val="20000"/>
        </a:spcBef>
        <a:spcAft>
          <a:spcPct val="0"/>
        </a:spcAft>
        <a:buChar char="»"/>
        <a:defRPr kumimoji="1" sz="1400">
          <a:solidFill>
            <a:schemeClr val="tx1"/>
          </a:solidFill>
          <a:latin typeface="+mn-lt"/>
          <a:ea typeface="+mn-ea"/>
        </a:defRPr>
      </a:lvl7pPr>
      <a:lvl8pPr marL="3428914" indent="-228594" algn="l" rtl="0" eaLnBrk="1" fontAlgn="base" hangingPunct="1">
        <a:spcBef>
          <a:spcPct val="20000"/>
        </a:spcBef>
        <a:spcAft>
          <a:spcPct val="0"/>
        </a:spcAft>
        <a:buChar char="»"/>
        <a:defRPr kumimoji="1" sz="1400">
          <a:solidFill>
            <a:schemeClr val="tx1"/>
          </a:solidFill>
          <a:latin typeface="+mn-lt"/>
          <a:ea typeface="+mn-ea"/>
        </a:defRPr>
      </a:lvl8pPr>
      <a:lvl9pPr marL="3886103" indent="-228594" algn="l" rtl="0" eaLnBrk="1" fontAlgn="base" hangingPunct="1">
        <a:spcBef>
          <a:spcPct val="20000"/>
        </a:spcBef>
        <a:spcAft>
          <a:spcPct val="0"/>
        </a:spcAft>
        <a:buChar char="»"/>
        <a:defRPr kumimoji="1" sz="1400">
          <a:solidFill>
            <a:schemeClr val="tx1"/>
          </a:solidFill>
          <a:latin typeface="+mn-lt"/>
          <a:ea typeface="+mn-ea"/>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41.png"/><Relationship Id="rId1" Type="http://schemas.openxmlformats.org/officeDocument/2006/relationships/slideLayout" Target="../slideLayouts/slideLayout12.xml"/><Relationship Id="rId4" Type="http://schemas.openxmlformats.org/officeDocument/2006/relationships/image" Target="../media/image142.png"/></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45.png"/><Relationship Id="rId1" Type="http://schemas.openxmlformats.org/officeDocument/2006/relationships/slideLayout" Target="../slideLayouts/slideLayout12.xml"/><Relationship Id="rId6" Type="http://schemas.openxmlformats.org/officeDocument/2006/relationships/image" Target="../media/image148.png"/><Relationship Id="rId5" Type="http://schemas.microsoft.com/office/2007/relationships/hdphoto" Target="../media/hdphoto6.wdp"/><Relationship Id="rId4" Type="http://schemas.openxmlformats.org/officeDocument/2006/relationships/image" Target="../media/image14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3.png"/><Relationship Id="rId7" Type="http://schemas.microsoft.com/office/2007/relationships/hdphoto" Target="../media/hdphoto1.wdp"/><Relationship Id="rId12"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2.wdp"/><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50.png"/><Relationship Id="rId7" Type="http://schemas.openxmlformats.org/officeDocument/2006/relationships/image" Target="../media/image53.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2.png"/><Relationship Id="rId11" Type="http://schemas.openxmlformats.org/officeDocument/2006/relationships/image" Target="../media/image49.wmf"/><Relationship Id="rId5" Type="http://schemas.microsoft.com/office/2007/relationships/hdphoto" Target="../media/hdphoto3.wdp"/><Relationship Id="rId10" Type="http://schemas.openxmlformats.org/officeDocument/2006/relationships/oleObject" Target="../embeddings/oleObject2.bin"/><Relationship Id="rId4" Type="http://schemas.openxmlformats.org/officeDocument/2006/relationships/image" Target="../media/image51.png"/><Relationship Id="rId9" Type="http://schemas.openxmlformats.org/officeDocument/2006/relationships/image" Target="../media/image48.wmf"/></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9.png"/><Relationship Id="rId7" Type="http://schemas.openxmlformats.org/officeDocument/2006/relationships/diagramColors" Target="../diagrams/colors1.xml"/><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53.gif"/></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7" Type="http://schemas.microsoft.com/office/2007/relationships/hdphoto" Target="../media/hdphoto5.wdp"/><Relationship Id="rId2" Type="http://schemas.openxmlformats.org/officeDocument/2006/relationships/image" Target="../media/image102.png"/><Relationship Id="rId1" Type="http://schemas.openxmlformats.org/officeDocument/2006/relationships/slideLayout" Target="../slideLayouts/slideLayout8.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114.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正方形/長方形 5"/>
          <p:cNvSpPr/>
          <p:nvPr/>
        </p:nvSpPr>
        <p:spPr>
          <a:xfrm>
            <a:off x="2562145" y="539552"/>
            <a:ext cx="4030269" cy="1569660"/>
          </a:xfrm>
          <a:prstGeom prst="rect">
            <a:avLst/>
          </a:prstGeom>
        </p:spPr>
        <p:txBody>
          <a:bodyPr wrap="none">
            <a:spAutoFit/>
          </a:bodyPr>
          <a:lstStyle/>
          <a:p>
            <a:pPr algn="ctr"/>
            <a:r>
              <a:rPr lang="en-US" altLang="ja-JP" sz="4800" dirty="0"/>
              <a:t>GAP</a:t>
            </a:r>
            <a:r>
              <a:rPr lang="ja-JP" altLang="en-US" sz="4800" dirty="0"/>
              <a:t>学習</a:t>
            </a:r>
            <a:br>
              <a:rPr lang="en-US" altLang="ja-JP" sz="4800" dirty="0"/>
            </a:br>
            <a:r>
              <a:rPr lang="ja-JP" altLang="en-US" sz="4800" dirty="0"/>
              <a:t>授業用スライド</a:t>
            </a:r>
            <a:endParaRPr lang="en-US" altLang="ja-JP" sz="4800" dirty="0"/>
          </a:p>
        </p:txBody>
      </p:sp>
      <p:sp>
        <p:nvSpPr>
          <p:cNvPr id="10" name="テキスト ボックス 9"/>
          <p:cNvSpPr txBox="1"/>
          <p:nvPr/>
        </p:nvSpPr>
        <p:spPr>
          <a:xfrm>
            <a:off x="3392014" y="6279366"/>
            <a:ext cx="6400800" cy="646331"/>
          </a:xfrm>
          <a:prstGeom prst="rect">
            <a:avLst/>
          </a:prstGeom>
          <a:noFill/>
        </p:spPr>
        <p:txBody>
          <a:bodyPr wrap="square" rtlCol="0">
            <a:spAutoFit/>
          </a:bodyPr>
          <a:lstStyle/>
          <a:p>
            <a:r>
              <a:rPr kumimoji="1" lang="ja-JP" altLang="en-US" dirty="0"/>
              <a:t>製作：農業高校</a:t>
            </a:r>
            <a:r>
              <a:rPr kumimoji="1" lang="en-US" altLang="ja-JP" dirty="0"/>
              <a:t>GAP</a:t>
            </a:r>
            <a:r>
              <a:rPr kumimoji="1" lang="ja-JP" altLang="en-US" dirty="0"/>
              <a:t>教材作成部会／</a:t>
            </a:r>
            <a:r>
              <a:rPr kumimoji="1" lang="en-US" altLang="ja-JP" dirty="0" err="1"/>
              <a:t>illustration©</a:t>
            </a:r>
            <a:r>
              <a:rPr lang="en-US" altLang="ja-JP" i="1" dirty="0" err="1"/>
              <a:t>Yuki.J</a:t>
            </a:r>
            <a:br>
              <a:rPr lang="en-US" altLang="ja-JP" i="1" dirty="0"/>
            </a:br>
            <a:r>
              <a:rPr lang="ja-JP" altLang="en-US" i="1" dirty="0"/>
              <a:t>　　　　</a:t>
            </a:r>
            <a:r>
              <a:rPr lang="en-US" altLang="ja-JP" i="1" dirty="0"/>
              <a:t>2020</a:t>
            </a:r>
            <a:r>
              <a:rPr lang="ja-JP" altLang="en-US" i="1" dirty="0"/>
              <a:t>年</a:t>
            </a:r>
            <a:r>
              <a:rPr lang="en-US" altLang="ja-JP" i="1" dirty="0"/>
              <a:t>8</a:t>
            </a:r>
            <a:r>
              <a:rPr lang="ja-JP" altLang="en-US" i="1" dirty="0"/>
              <a:t>月改訂版</a:t>
            </a:r>
            <a:endParaRPr lang="en-US" altLang="ja-JP" i="1" dirty="0"/>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9" y="2326428"/>
            <a:ext cx="8864497" cy="3148860"/>
          </a:xfrm>
          <a:prstGeom prst="rect">
            <a:avLst/>
          </a:prstGeom>
        </p:spPr>
      </p:pic>
    </p:spTree>
    <p:extLst>
      <p:ext uri="{BB962C8B-B14F-4D97-AF65-F5344CB8AC3E}">
        <p14:creationId xmlns:p14="http://schemas.microsoft.com/office/powerpoint/2010/main" val="662941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p:nvPr/>
        </p:nvPicPr>
        <p:blipFill rotWithShape="1">
          <a:blip r:embed="rId2" cstate="print">
            <a:extLst>
              <a:ext uri="{28A0092B-C50C-407E-A947-70E740481C1C}">
                <a14:useLocalDpi xmlns:a14="http://schemas.microsoft.com/office/drawing/2010/main" val="0"/>
              </a:ext>
            </a:extLst>
          </a:blip>
          <a:srcRect/>
          <a:stretch/>
        </p:blipFill>
        <p:spPr bwMode="auto">
          <a:xfrm>
            <a:off x="6935197" y="4571483"/>
            <a:ext cx="2132591" cy="1972080"/>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a:t>
            </a:fld>
            <a:endParaRPr lang="en-US" altLang="ja-JP" dirty="0">
              <a:solidFill>
                <a:prstClr val="black"/>
              </a:solidFill>
            </a:endParaRPr>
          </a:p>
        </p:txBody>
      </p:sp>
      <p:sp>
        <p:nvSpPr>
          <p:cNvPr id="7" name="テキスト ボックス 6"/>
          <p:cNvSpPr txBox="1"/>
          <p:nvPr/>
        </p:nvSpPr>
        <p:spPr>
          <a:xfrm>
            <a:off x="886330" y="1607879"/>
            <a:ext cx="6094938" cy="400110"/>
          </a:xfrm>
          <a:prstGeom prst="rect">
            <a:avLst/>
          </a:prstGeom>
          <a:noFill/>
        </p:spPr>
        <p:txBody>
          <a:bodyPr wrap="none" rtlCol="0">
            <a:spAutoFit/>
          </a:bodyPr>
          <a:lstStyle/>
          <a:p>
            <a:r>
              <a:rPr lang="en-US" altLang="ja-JP" sz="2000" dirty="0"/>
              <a:t>2012</a:t>
            </a:r>
            <a:r>
              <a:rPr lang="ja-JP" altLang="en-US" sz="2000" dirty="0"/>
              <a:t>年　白菜の浅漬け　北海道　患者</a:t>
            </a:r>
            <a:r>
              <a:rPr lang="en-US" altLang="ja-JP" sz="2000" dirty="0"/>
              <a:t>169</a:t>
            </a:r>
            <a:r>
              <a:rPr lang="ja-JP" altLang="en-US" sz="2000" dirty="0"/>
              <a:t>人　</a:t>
            </a:r>
            <a:r>
              <a:rPr lang="en-US" altLang="ja-JP" sz="2000" dirty="0"/>
              <a:t>8</a:t>
            </a:r>
            <a:r>
              <a:rPr lang="ja-JP" altLang="en-US" sz="2000" dirty="0"/>
              <a:t>人死亡</a:t>
            </a:r>
            <a:endParaRPr lang="en-US" altLang="ja-JP" sz="2000" dirty="0"/>
          </a:p>
        </p:txBody>
      </p:sp>
      <p:sp>
        <p:nvSpPr>
          <p:cNvPr id="8" name="テキスト ボックス 7"/>
          <p:cNvSpPr txBox="1"/>
          <p:nvPr/>
        </p:nvSpPr>
        <p:spPr>
          <a:xfrm>
            <a:off x="1209249" y="1990552"/>
            <a:ext cx="6792244" cy="1015663"/>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2000" dirty="0">
                <a:solidFill>
                  <a:srgbClr val="00B050"/>
                </a:solidFill>
              </a:rPr>
              <a:t>腸管出血性大腸菌　</a:t>
            </a:r>
            <a:r>
              <a:rPr kumimoji="1" lang="en-US" altLang="ja-JP" sz="2000" dirty="0">
                <a:solidFill>
                  <a:srgbClr val="00B050"/>
                </a:solidFill>
              </a:rPr>
              <a:t>O-157</a:t>
            </a:r>
          </a:p>
          <a:p>
            <a:pPr marL="285750" indent="-285750">
              <a:buFont typeface="Arial" panose="020B0604020202020204" pitchFamily="34" charset="0"/>
              <a:buChar char="•"/>
            </a:pPr>
            <a:r>
              <a:rPr lang="ja-JP" altLang="en-US" sz="2000" dirty="0">
                <a:solidFill>
                  <a:srgbClr val="00B050"/>
                </a:solidFill>
              </a:rPr>
              <a:t>汚染元として工場の人と水に加え、原料の白菜が疑われた</a:t>
            </a:r>
            <a:endParaRPr lang="en-US" altLang="ja-JP" sz="2000" dirty="0">
              <a:solidFill>
                <a:srgbClr val="00B050"/>
              </a:solidFill>
            </a:endParaRPr>
          </a:p>
          <a:p>
            <a:pPr marL="285750" indent="-285750">
              <a:buFont typeface="Arial" panose="020B0604020202020204" pitchFamily="34" charset="0"/>
              <a:buChar char="•"/>
            </a:pPr>
            <a:r>
              <a:rPr kumimoji="1" lang="ja-JP" altLang="en-US" sz="2000" dirty="0">
                <a:solidFill>
                  <a:srgbClr val="00B050"/>
                </a:solidFill>
              </a:rPr>
              <a:t>白菜への汚染原因として、牛糞堆肥が疑われた</a:t>
            </a:r>
          </a:p>
        </p:txBody>
      </p:sp>
      <p:sp>
        <p:nvSpPr>
          <p:cNvPr id="9" name="テキスト ボックス 8"/>
          <p:cNvSpPr txBox="1"/>
          <p:nvPr/>
        </p:nvSpPr>
        <p:spPr>
          <a:xfrm>
            <a:off x="879296" y="3087446"/>
            <a:ext cx="5646289" cy="400110"/>
          </a:xfrm>
          <a:prstGeom prst="rect">
            <a:avLst/>
          </a:prstGeom>
          <a:noFill/>
        </p:spPr>
        <p:txBody>
          <a:bodyPr wrap="none" rtlCol="0">
            <a:spAutoFit/>
          </a:bodyPr>
          <a:lstStyle/>
          <a:p>
            <a:r>
              <a:rPr lang="en-US" altLang="ja-JP" sz="2000" dirty="0"/>
              <a:t>2011</a:t>
            </a:r>
            <a:r>
              <a:rPr lang="ja-JP" altLang="en-US" sz="2000" dirty="0"/>
              <a:t>年　なすと大葉のもみ漬け　栃木　患者　</a:t>
            </a:r>
            <a:r>
              <a:rPr lang="en-US" altLang="ja-JP" sz="2000" dirty="0"/>
              <a:t>15</a:t>
            </a:r>
            <a:r>
              <a:rPr lang="ja-JP" altLang="en-US" sz="2000" dirty="0"/>
              <a:t>人</a:t>
            </a:r>
            <a:endParaRPr lang="en-US" altLang="ja-JP" sz="2000" dirty="0"/>
          </a:p>
        </p:txBody>
      </p:sp>
      <p:sp>
        <p:nvSpPr>
          <p:cNvPr id="10" name="テキスト ボックス 9"/>
          <p:cNvSpPr txBox="1"/>
          <p:nvPr/>
        </p:nvSpPr>
        <p:spPr>
          <a:xfrm>
            <a:off x="1202215" y="3470119"/>
            <a:ext cx="5479385" cy="400110"/>
          </a:xfrm>
          <a:prstGeom prst="rect">
            <a:avLst/>
          </a:prstGeom>
          <a:noFill/>
        </p:spPr>
        <p:txBody>
          <a:bodyPr wrap="none" rtlCol="0">
            <a:spAutoFit/>
          </a:bodyPr>
          <a:lstStyle/>
          <a:p>
            <a:pPr marL="285750" indent="-285750">
              <a:buFont typeface="Arial" panose="020B0604020202020204" pitchFamily="34" charset="0"/>
              <a:buChar char="•"/>
            </a:pPr>
            <a:r>
              <a:rPr lang="ja-JP" altLang="en-US" sz="2000" dirty="0">
                <a:solidFill>
                  <a:srgbClr val="00B050"/>
                </a:solidFill>
              </a:rPr>
              <a:t>原料大葉から腸管出血性大腸菌　</a:t>
            </a:r>
            <a:r>
              <a:rPr lang="en-US" altLang="ja-JP" sz="2000" dirty="0">
                <a:solidFill>
                  <a:srgbClr val="00B050"/>
                </a:solidFill>
              </a:rPr>
              <a:t>O-145 </a:t>
            </a:r>
            <a:r>
              <a:rPr lang="ja-JP" altLang="en-US" sz="2000" dirty="0">
                <a:solidFill>
                  <a:srgbClr val="00B050"/>
                </a:solidFill>
              </a:rPr>
              <a:t>検出</a:t>
            </a:r>
            <a:endParaRPr kumimoji="1" lang="en-US" altLang="ja-JP" sz="2000" dirty="0">
              <a:solidFill>
                <a:srgbClr val="00B050"/>
              </a:solidFill>
            </a:endParaRPr>
          </a:p>
        </p:txBody>
      </p:sp>
      <p:sp>
        <p:nvSpPr>
          <p:cNvPr id="11" name="テキスト ボックス 10"/>
          <p:cNvSpPr txBox="1"/>
          <p:nvPr/>
        </p:nvSpPr>
        <p:spPr>
          <a:xfrm>
            <a:off x="886330" y="3908241"/>
            <a:ext cx="6266652" cy="400110"/>
          </a:xfrm>
          <a:prstGeom prst="rect">
            <a:avLst/>
          </a:prstGeom>
          <a:noFill/>
        </p:spPr>
        <p:txBody>
          <a:bodyPr wrap="none" rtlCol="0">
            <a:spAutoFit/>
          </a:bodyPr>
          <a:lstStyle/>
          <a:p>
            <a:r>
              <a:rPr lang="en-US" altLang="ja-JP" sz="2000" dirty="0"/>
              <a:t>2011</a:t>
            </a:r>
            <a:r>
              <a:rPr lang="ja-JP" altLang="en-US" sz="2000" dirty="0"/>
              <a:t>年　有機スプラウト　ドイツ　患者</a:t>
            </a:r>
            <a:r>
              <a:rPr lang="en-US" altLang="ja-JP" sz="2000" dirty="0"/>
              <a:t>4321</a:t>
            </a:r>
            <a:r>
              <a:rPr lang="ja-JP" altLang="en-US" sz="2000" dirty="0"/>
              <a:t>人　</a:t>
            </a:r>
            <a:r>
              <a:rPr lang="en-US" altLang="ja-JP" sz="2000" dirty="0"/>
              <a:t>50</a:t>
            </a:r>
            <a:r>
              <a:rPr lang="ja-JP" altLang="en-US" sz="2000" dirty="0"/>
              <a:t>人死亡</a:t>
            </a:r>
            <a:endParaRPr lang="en-US" altLang="ja-JP" sz="2000" dirty="0"/>
          </a:p>
        </p:txBody>
      </p:sp>
      <p:sp>
        <p:nvSpPr>
          <p:cNvPr id="12" name="テキスト ボックス 11"/>
          <p:cNvSpPr txBox="1"/>
          <p:nvPr/>
        </p:nvSpPr>
        <p:spPr>
          <a:xfrm>
            <a:off x="1209249" y="4290914"/>
            <a:ext cx="7059946" cy="400110"/>
          </a:xfrm>
          <a:prstGeom prst="rect">
            <a:avLst/>
          </a:prstGeom>
          <a:noFill/>
        </p:spPr>
        <p:txBody>
          <a:bodyPr wrap="none" rtlCol="0">
            <a:spAutoFit/>
          </a:bodyPr>
          <a:lstStyle/>
          <a:p>
            <a:pPr marL="285750" indent="-285750">
              <a:buFont typeface="Arial" panose="020B0604020202020204" pitchFamily="34" charset="0"/>
              <a:buChar char="•"/>
            </a:pPr>
            <a:r>
              <a:rPr lang="ja-JP" altLang="en-US" sz="2000" dirty="0">
                <a:solidFill>
                  <a:srgbClr val="00B050"/>
                </a:solidFill>
              </a:rPr>
              <a:t>腸管出血性大腸菌　</a:t>
            </a:r>
            <a:r>
              <a:rPr lang="en-US" altLang="ja-JP" sz="2000" dirty="0">
                <a:solidFill>
                  <a:srgbClr val="00B050"/>
                </a:solidFill>
              </a:rPr>
              <a:t>O-104</a:t>
            </a:r>
            <a:r>
              <a:rPr lang="ja-JP" altLang="en-US" sz="2000" dirty="0">
                <a:solidFill>
                  <a:srgbClr val="00B050"/>
                </a:solidFill>
              </a:rPr>
              <a:t>　スプラウト種子が汚染源とされる</a:t>
            </a:r>
            <a:endParaRPr kumimoji="1" lang="en-US" altLang="ja-JP" sz="2000" dirty="0">
              <a:solidFill>
                <a:srgbClr val="00B050"/>
              </a:solidFill>
            </a:endParaRPr>
          </a:p>
        </p:txBody>
      </p:sp>
      <p:sp>
        <p:nvSpPr>
          <p:cNvPr id="16" name="テキスト ボックス 15"/>
          <p:cNvSpPr txBox="1"/>
          <p:nvPr/>
        </p:nvSpPr>
        <p:spPr>
          <a:xfrm>
            <a:off x="778692" y="122294"/>
            <a:ext cx="4459875" cy="400110"/>
          </a:xfrm>
          <a:prstGeom prst="rect">
            <a:avLst/>
          </a:prstGeom>
          <a:noFill/>
        </p:spPr>
        <p:txBody>
          <a:bodyPr wrap="none" rtlCol="0">
            <a:spAutoFit/>
          </a:bodyPr>
          <a:lstStyle/>
          <a:p>
            <a:r>
              <a:rPr kumimoji="1" lang="ja-JP" altLang="en-US" sz="2000" dirty="0"/>
              <a:t>農産物由来の病原菌による食中毒事故</a:t>
            </a:r>
          </a:p>
        </p:txBody>
      </p:sp>
      <p:cxnSp>
        <p:nvCxnSpPr>
          <p:cNvPr id="19" name="直線コネクタ 18"/>
          <p:cNvCxnSpPr/>
          <p:nvPr/>
        </p:nvCxnSpPr>
        <p:spPr>
          <a:xfrm>
            <a:off x="778692" y="512131"/>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2" name="雲形吹き出し 1"/>
          <p:cNvSpPr/>
          <p:nvPr/>
        </p:nvSpPr>
        <p:spPr>
          <a:xfrm>
            <a:off x="627114" y="4692164"/>
            <a:ext cx="6221214" cy="1822316"/>
          </a:xfrm>
          <a:prstGeom prst="cloudCallout">
            <a:avLst>
              <a:gd name="adj1" fmla="val -42886"/>
              <a:gd name="adj2" fmla="val 39423"/>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solidFill>
                <a:schemeClr val="tx1"/>
              </a:solidFill>
            </a:endParaRPr>
          </a:p>
        </p:txBody>
      </p:sp>
      <p:sp>
        <p:nvSpPr>
          <p:cNvPr id="4" name="テキスト ボックス 3"/>
          <p:cNvSpPr txBox="1"/>
          <p:nvPr/>
        </p:nvSpPr>
        <p:spPr>
          <a:xfrm>
            <a:off x="821424" y="4919970"/>
            <a:ext cx="5832594" cy="1323439"/>
          </a:xfrm>
          <a:prstGeom prst="rect">
            <a:avLst/>
          </a:prstGeom>
          <a:noFill/>
        </p:spPr>
        <p:txBody>
          <a:bodyPr wrap="square" rtlCol="0">
            <a:spAutoFit/>
          </a:bodyPr>
          <a:lstStyle/>
          <a:p>
            <a:pPr algn="ctr"/>
            <a:r>
              <a:rPr kumimoji="1" lang="ja-JP" altLang="en-US" sz="1600" dirty="0"/>
              <a:t>農産物に由来する食中毒事故が起こり続けている。</a:t>
            </a:r>
            <a:endParaRPr kumimoji="1" lang="en-US" altLang="ja-JP" sz="1600" dirty="0"/>
          </a:p>
          <a:p>
            <a:pPr algn="ctr"/>
            <a:r>
              <a:rPr kumimoji="1" lang="ja-JP" altLang="en-US" sz="1600" dirty="0"/>
              <a:t>この原因のひとつは、食品加工保存技術の進歩によって、</a:t>
            </a:r>
            <a:endParaRPr kumimoji="1" lang="en-US" altLang="ja-JP" sz="1600" dirty="0"/>
          </a:p>
          <a:p>
            <a:pPr algn="ctr"/>
            <a:r>
              <a:rPr kumimoji="1" lang="ja-JP" altLang="en-US" sz="1600" dirty="0"/>
              <a:t>腐りにくく棚持ちする食品になっていること。</a:t>
            </a:r>
            <a:endParaRPr kumimoji="1" lang="en-US" altLang="ja-JP" sz="1600" dirty="0"/>
          </a:p>
          <a:p>
            <a:pPr algn="ctr"/>
            <a:r>
              <a:rPr kumimoji="1" lang="ja-JP" altLang="en-US" sz="1600" dirty="0"/>
              <a:t>食品は腐らないのに、目に見えない病原性微生物は</a:t>
            </a:r>
            <a:br>
              <a:rPr kumimoji="1" lang="en-US" altLang="ja-JP" sz="1600" dirty="0"/>
            </a:br>
            <a:r>
              <a:rPr kumimoji="1" lang="ja-JP" altLang="en-US" sz="1600" dirty="0"/>
              <a:t>増殖していく･･･食品安全リスクは増大している</a:t>
            </a:r>
          </a:p>
        </p:txBody>
      </p:sp>
      <p:sp>
        <p:nvSpPr>
          <p:cNvPr id="15" name="テキスト ボックス 14"/>
          <p:cNvSpPr txBox="1"/>
          <p:nvPr/>
        </p:nvSpPr>
        <p:spPr>
          <a:xfrm>
            <a:off x="886330" y="765799"/>
            <a:ext cx="7449475" cy="400110"/>
          </a:xfrm>
          <a:prstGeom prst="rect">
            <a:avLst/>
          </a:prstGeom>
          <a:noFill/>
        </p:spPr>
        <p:txBody>
          <a:bodyPr wrap="none" rtlCol="0">
            <a:spAutoFit/>
          </a:bodyPr>
          <a:lstStyle/>
          <a:p>
            <a:r>
              <a:rPr lang="en-US" altLang="ja-JP" sz="2000" dirty="0"/>
              <a:t>2016</a:t>
            </a:r>
            <a:r>
              <a:rPr lang="ja-JP" altLang="en-US" sz="2000" dirty="0"/>
              <a:t>年　「キュウリのゆかりあえ」　千葉・東京　患者３２人　</a:t>
            </a:r>
            <a:r>
              <a:rPr lang="en-US" altLang="ja-JP" sz="2000" dirty="0"/>
              <a:t>6</a:t>
            </a:r>
            <a:r>
              <a:rPr lang="ja-JP" altLang="en-US" sz="2000" dirty="0"/>
              <a:t>人死亡</a:t>
            </a:r>
            <a:endParaRPr lang="en-US" altLang="ja-JP" sz="2000" dirty="0"/>
          </a:p>
        </p:txBody>
      </p:sp>
      <p:sp>
        <p:nvSpPr>
          <p:cNvPr id="17" name="テキスト ボックス 16"/>
          <p:cNvSpPr txBox="1"/>
          <p:nvPr/>
        </p:nvSpPr>
        <p:spPr>
          <a:xfrm>
            <a:off x="1209249" y="1148472"/>
            <a:ext cx="5527475" cy="400110"/>
          </a:xfrm>
          <a:prstGeom prst="rect">
            <a:avLst/>
          </a:prstGeom>
          <a:noFill/>
        </p:spPr>
        <p:txBody>
          <a:bodyPr wrap="none" rtlCol="0">
            <a:spAutoFit/>
          </a:bodyPr>
          <a:lstStyle/>
          <a:p>
            <a:pPr marL="285750" indent="-285750">
              <a:buFont typeface="Arial" panose="020B0604020202020204" pitchFamily="34" charset="0"/>
              <a:buChar char="•"/>
            </a:pPr>
            <a:r>
              <a:rPr lang="ja-JP" altLang="en-US" sz="2000" dirty="0">
                <a:solidFill>
                  <a:srgbClr val="00B050"/>
                </a:solidFill>
              </a:rPr>
              <a:t>原料のキュウリから</a:t>
            </a:r>
            <a:r>
              <a:rPr kumimoji="1" lang="ja-JP" altLang="en-US" sz="2000" dirty="0">
                <a:solidFill>
                  <a:srgbClr val="00B050"/>
                </a:solidFill>
              </a:rPr>
              <a:t>腸管出血性大腸菌　</a:t>
            </a:r>
            <a:r>
              <a:rPr kumimoji="1" lang="en-US" altLang="ja-JP" sz="2000" dirty="0">
                <a:solidFill>
                  <a:srgbClr val="00B050"/>
                </a:solidFill>
              </a:rPr>
              <a:t>O-157</a:t>
            </a:r>
          </a:p>
        </p:txBody>
      </p:sp>
      <p:sp>
        <p:nvSpPr>
          <p:cNvPr id="18" name="テキスト ボックス 17"/>
          <p:cNvSpPr txBox="1"/>
          <p:nvPr/>
        </p:nvSpPr>
        <p:spPr>
          <a:xfrm>
            <a:off x="7742711" y="0"/>
            <a:ext cx="1401289" cy="646331"/>
          </a:xfrm>
          <a:prstGeom prst="rect">
            <a:avLst/>
          </a:prstGeom>
          <a:noFill/>
        </p:spPr>
        <p:txBody>
          <a:bodyPr wrap="square" rtlCol="0">
            <a:spAutoFit/>
          </a:bodyPr>
          <a:lstStyle/>
          <a:p>
            <a:r>
              <a:rPr kumimoji="1" lang="ja-JP" altLang="en-US" dirty="0"/>
              <a:t>Ｐ１～２</a:t>
            </a:r>
            <a:br>
              <a:rPr kumimoji="1" lang="en-US" altLang="ja-JP" dirty="0"/>
            </a:br>
            <a:endParaRPr kumimoji="1" lang="ja-JP" altLang="en-US" dirty="0"/>
          </a:p>
        </p:txBody>
      </p:sp>
    </p:spTree>
    <p:extLst>
      <p:ext uri="{BB962C8B-B14F-4D97-AF65-F5344CB8AC3E}">
        <p14:creationId xmlns:p14="http://schemas.microsoft.com/office/powerpoint/2010/main" val="7383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2" grpId="0" animBg="1"/>
      <p:bldP spid="4" grpId="0"/>
      <p:bldP spid="15" grpId="0"/>
      <p:bldP spid="1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1"/>
            <a:ext cx="9144000" cy="6858000"/>
          </a:xfrm>
        </p:spPr>
        <p:txBody>
          <a:bodyPr/>
          <a:lstStyle/>
          <a:p>
            <a:endParaRPr kumimoji="1" lang="ja-JP" altLang="en-US"/>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100</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7" y="232916"/>
            <a:ext cx="9097645" cy="6392167"/>
          </a:xfrm>
          <a:prstGeom prst="rect">
            <a:avLst/>
          </a:prstGeom>
        </p:spPr>
      </p:pic>
      <p:sp>
        <p:nvSpPr>
          <p:cNvPr id="5" name="テキスト ボックス 4"/>
          <p:cNvSpPr txBox="1"/>
          <p:nvPr/>
        </p:nvSpPr>
        <p:spPr>
          <a:xfrm>
            <a:off x="7585611" y="-68208"/>
            <a:ext cx="1935678" cy="369332"/>
          </a:xfrm>
          <a:prstGeom prst="rect">
            <a:avLst/>
          </a:prstGeom>
          <a:noFill/>
        </p:spPr>
        <p:txBody>
          <a:bodyPr wrap="square" rtlCol="0">
            <a:spAutoFit/>
          </a:bodyPr>
          <a:lstStyle/>
          <a:p>
            <a:pPr algn="ctr"/>
            <a:r>
              <a:rPr kumimoji="1" lang="ja-JP" altLang="en-US" dirty="0"/>
              <a:t>Ｐ４５</a:t>
            </a:r>
            <a:endParaRPr kumimoji="1" lang="en-US" altLang="ja-JP" dirty="0"/>
          </a:p>
        </p:txBody>
      </p:sp>
    </p:spTree>
    <p:extLst>
      <p:ext uri="{BB962C8B-B14F-4D97-AF65-F5344CB8AC3E}">
        <p14:creationId xmlns:p14="http://schemas.microsoft.com/office/powerpoint/2010/main" val="28041514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101</a:t>
            </a:fld>
            <a:endParaRPr lang="en-US" altLang="ja-JP" dirty="0">
              <a:solidFill>
                <a:prstClr val="black"/>
              </a:solidFill>
            </a:endParaRPr>
          </a:p>
        </p:txBody>
      </p:sp>
      <p:sp>
        <p:nvSpPr>
          <p:cNvPr id="38" name="テキスト ボックス 37"/>
          <p:cNvSpPr txBox="1"/>
          <p:nvPr/>
        </p:nvSpPr>
        <p:spPr>
          <a:xfrm>
            <a:off x="593387" y="184826"/>
            <a:ext cx="1498060" cy="523220"/>
          </a:xfrm>
          <a:prstGeom prst="rect">
            <a:avLst/>
          </a:prstGeom>
          <a:noFill/>
        </p:spPr>
        <p:txBody>
          <a:bodyPr wrap="square" rtlCol="0">
            <a:spAutoFit/>
          </a:bodyPr>
          <a:lstStyle/>
          <a:p>
            <a:r>
              <a:rPr kumimoji="1" lang="ja-JP" altLang="en-US" sz="2800" dirty="0"/>
              <a:t>解答例</a:t>
            </a: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b="4947"/>
          <a:stretch/>
        </p:blipFill>
        <p:spPr>
          <a:xfrm>
            <a:off x="499855" y="708046"/>
            <a:ext cx="8058848" cy="5864204"/>
          </a:xfrm>
          <a:prstGeom prst="rect">
            <a:avLst/>
          </a:prstGeom>
          <a:ln w="12700">
            <a:solidFill>
              <a:schemeClr val="tx1"/>
            </a:solidFill>
          </a:ln>
        </p:spPr>
      </p:pic>
      <p:sp>
        <p:nvSpPr>
          <p:cNvPr id="6" name="テキスト ボックス 5"/>
          <p:cNvSpPr txBox="1"/>
          <p:nvPr/>
        </p:nvSpPr>
        <p:spPr>
          <a:xfrm>
            <a:off x="7585611" y="70299"/>
            <a:ext cx="1935678" cy="369332"/>
          </a:xfrm>
          <a:prstGeom prst="rect">
            <a:avLst/>
          </a:prstGeom>
          <a:noFill/>
        </p:spPr>
        <p:txBody>
          <a:bodyPr wrap="square" rtlCol="0">
            <a:spAutoFit/>
          </a:bodyPr>
          <a:lstStyle/>
          <a:p>
            <a:pPr algn="ctr"/>
            <a:r>
              <a:rPr kumimoji="1" lang="ja-JP" altLang="en-US" dirty="0"/>
              <a:t>Ｐ４５</a:t>
            </a:r>
            <a:endParaRPr kumimoji="1" lang="en-US" altLang="ja-JP" dirty="0"/>
          </a:p>
        </p:txBody>
      </p:sp>
    </p:spTree>
    <p:extLst>
      <p:ext uri="{BB962C8B-B14F-4D97-AF65-F5344CB8AC3E}">
        <p14:creationId xmlns:p14="http://schemas.microsoft.com/office/powerpoint/2010/main" val="30237857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p:nvPr/>
        </p:nvPicPr>
        <p:blipFill>
          <a:blip r:embed="rId2">
            <a:extLst>
              <a:ext uri="{28A0092B-C50C-407E-A947-70E740481C1C}">
                <a14:useLocalDpi xmlns:a14="http://schemas.microsoft.com/office/drawing/2010/main" val="0"/>
              </a:ext>
            </a:extLst>
          </a:blip>
          <a:stretch>
            <a:fillRect/>
          </a:stretch>
        </p:blipFill>
        <p:spPr>
          <a:xfrm>
            <a:off x="410527" y="602190"/>
            <a:ext cx="8409623" cy="5960448"/>
          </a:xfrm>
          <a:prstGeom prst="rect">
            <a:avLst/>
          </a:prstGeom>
        </p:spPr>
      </p:pic>
      <p:sp>
        <p:nvSpPr>
          <p:cNvPr id="2" name="コンテンツ プレースホルダー 1"/>
          <p:cNvSpPr>
            <a:spLocks noGrp="1"/>
          </p:cNvSpPr>
          <p:nvPr>
            <p:ph idx="1"/>
          </p:nvPr>
        </p:nvSpPr>
        <p:spPr/>
        <p:txBody>
          <a:bodyPr/>
          <a:lstStyle/>
          <a:p>
            <a:r>
              <a:rPr kumimoji="1" lang="ja-JP" altLang="en-US" dirty="0"/>
              <a:t>危害要因（ハザード）を見つけ出そう＜収穫工程＞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102</a:t>
            </a:fld>
            <a:endParaRPr lang="en-US" altLang="ja-JP" dirty="0">
              <a:solidFill>
                <a:prstClr val="black"/>
              </a:solidFill>
            </a:endParaRPr>
          </a:p>
        </p:txBody>
      </p:sp>
      <p:sp>
        <p:nvSpPr>
          <p:cNvPr id="5" name="テキスト ボックス 4"/>
          <p:cNvSpPr txBox="1"/>
          <p:nvPr/>
        </p:nvSpPr>
        <p:spPr>
          <a:xfrm>
            <a:off x="7585611" y="70299"/>
            <a:ext cx="1935678" cy="369332"/>
          </a:xfrm>
          <a:prstGeom prst="rect">
            <a:avLst/>
          </a:prstGeom>
          <a:noFill/>
        </p:spPr>
        <p:txBody>
          <a:bodyPr wrap="square" rtlCol="0">
            <a:spAutoFit/>
          </a:bodyPr>
          <a:lstStyle/>
          <a:p>
            <a:pPr algn="ctr"/>
            <a:r>
              <a:rPr kumimoji="1" lang="ja-JP" altLang="en-US" dirty="0"/>
              <a:t>Ｐ４６</a:t>
            </a:r>
            <a:endParaRPr kumimoji="1" lang="en-US" altLang="ja-JP" dirty="0"/>
          </a:p>
        </p:txBody>
      </p:sp>
    </p:spTree>
    <p:extLst>
      <p:ext uri="{BB962C8B-B14F-4D97-AF65-F5344CB8AC3E}">
        <p14:creationId xmlns:p14="http://schemas.microsoft.com/office/powerpoint/2010/main" val="19500192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endParaRPr kumimoji="1" lang="ja-JP" altLang="en-US"/>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103</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2" y="51916"/>
            <a:ext cx="9088118" cy="6754168"/>
          </a:xfrm>
          <a:prstGeom prst="rect">
            <a:avLst/>
          </a:prstGeom>
        </p:spPr>
      </p:pic>
      <p:sp>
        <p:nvSpPr>
          <p:cNvPr id="5" name="テキスト ボックス 4"/>
          <p:cNvSpPr txBox="1"/>
          <p:nvPr/>
        </p:nvSpPr>
        <p:spPr>
          <a:xfrm>
            <a:off x="7585611" y="70299"/>
            <a:ext cx="1935678" cy="369332"/>
          </a:xfrm>
          <a:prstGeom prst="rect">
            <a:avLst/>
          </a:prstGeom>
          <a:noFill/>
        </p:spPr>
        <p:txBody>
          <a:bodyPr wrap="square" rtlCol="0">
            <a:spAutoFit/>
          </a:bodyPr>
          <a:lstStyle/>
          <a:p>
            <a:pPr algn="ctr"/>
            <a:r>
              <a:rPr kumimoji="1" lang="ja-JP" altLang="en-US" dirty="0"/>
              <a:t>Ｐ４６</a:t>
            </a:r>
            <a:endParaRPr kumimoji="1" lang="en-US" altLang="ja-JP" dirty="0"/>
          </a:p>
        </p:txBody>
      </p:sp>
    </p:spTree>
    <p:extLst>
      <p:ext uri="{BB962C8B-B14F-4D97-AF65-F5344CB8AC3E}">
        <p14:creationId xmlns:p14="http://schemas.microsoft.com/office/powerpoint/2010/main" val="29404864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104</a:t>
            </a:fld>
            <a:endParaRPr lang="en-US" altLang="ja-JP" dirty="0">
              <a:solidFill>
                <a:prstClr val="black"/>
              </a:solidFill>
            </a:endParaRPr>
          </a:p>
        </p:txBody>
      </p:sp>
      <p:sp>
        <p:nvSpPr>
          <p:cNvPr id="38" name="テキスト ボックス 37"/>
          <p:cNvSpPr txBox="1"/>
          <p:nvPr/>
        </p:nvSpPr>
        <p:spPr>
          <a:xfrm>
            <a:off x="593387" y="184826"/>
            <a:ext cx="1498060" cy="523220"/>
          </a:xfrm>
          <a:prstGeom prst="rect">
            <a:avLst/>
          </a:prstGeom>
          <a:noFill/>
        </p:spPr>
        <p:txBody>
          <a:bodyPr wrap="square" rtlCol="0">
            <a:spAutoFit/>
          </a:bodyPr>
          <a:lstStyle/>
          <a:p>
            <a:r>
              <a:rPr kumimoji="1" lang="ja-JP" altLang="en-US" sz="2800" dirty="0"/>
              <a:t>解答例</a:t>
            </a: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b="4903"/>
          <a:stretch/>
        </p:blipFill>
        <p:spPr>
          <a:xfrm>
            <a:off x="593386" y="844822"/>
            <a:ext cx="7455115" cy="5727427"/>
          </a:xfrm>
          <a:prstGeom prst="rect">
            <a:avLst/>
          </a:prstGeom>
          <a:ln w="12700">
            <a:solidFill>
              <a:schemeClr val="tx1"/>
            </a:solidFill>
          </a:ln>
        </p:spPr>
      </p:pic>
      <p:sp>
        <p:nvSpPr>
          <p:cNvPr id="5" name="テキスト ボックス 4"/>
          <p:cNvSpPr txBox="1"/>
          <p:nvPr/>
        </p:nvSpPr>
        <p:spPr>
          <a:xfrm>
            <a:off x="7585611" y="70299"/>
            <a:ext cx="1935678" cy="369332"/>
          </a:xfrm>
          <a:prstGeom prst="rect">
            <a:avLst/>
          </a:prstGeom>
          <a:noFill/>
        </p:spPr>
        <p:txBody>
          <a:bodyPr wrap="square" rtlCol="0">
            <a:spAutoFit/>
          </a:bodyPr>
          <a:lstStyle/>
          <a:p>
            <a:pPr algn="ctr"/>
            <a:r>
              <a:rPr kumimoji="1" lang="ja-JP" altLang="en-US" dirty="0"/>
              <a:t>Ｐ４６</a:t>
            </a:r>
            <a:endParaRPr kumimoji="1" lang="en-US" altLang="ja-JP" dirty="0"/>
          </a:p>
        </p:txBody>
      </p:sp>
    </p:spTree>
    <p:extLst>
      <p:ext uri="{BB962C8B-B14F-4D97-AF65-F5344CB8AC3E}">
        <p14:creationId xmlns:p14="http://schemas.microsoft.com/office/powerpoint/2010/main" val="35183872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p:nvPr/>
        </p:nvPicPr>
        <p:blipFill>
          <a:blip r:embed="rId2">
            <a:extLst>
              <a:ext uri="{28A0092B-C50C-407E-A947-70E740481C1C}">
                <a14:useLocalDpi xmlns:a14="http://schemas.microsoft.com/office/drawing/2010/main" val="0"/>
              </a:ext>
            </a:extLst>
          </a:blip>
          <a:stretch>
            <a:fillRect/>
          </a:stretch>
        </p:blipFill>
        <p:spPr>
          <a:xfrm>
            <a:off x="280669" y="501102"/>
            <a:ext cx="8297533" cy="6196878"/>
          </a:xfrm>
          <a:prstGeom prst="rect">
            <a:avLst/>
          </a:prstGeom>
        </p:spPr>
      </p:pic>
      <p:sp>
        <p:nvSpPr>
          <p:cNvPr id="2" name="コンテンツ プレースホルダー 1"/>
          <p:cNvSpPr>
            <a:spLocks noGrp="1"/>
          </p:cNvSpPr>
          <p:nvPr>
            <p:ph idx="1"/>
          </p:nvPr>
        </p:nvSpPr>
        <p:spPr/>
        <p:txBody>
          <a:bodyPr/>
          <a:lstStyle/>
          <a:p>
            <a:r>
              <a:rPr kumimoji="1" lang="ja-JP" altLang="en-US" dirty="0"/>
              <a:t>危害要因（ハザード）を見つけ出そう＜農産物取扱工程＞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105</a:t>
            </a:fld>
            <a:endParaRPr lang="en-US" altLang="ja-JP" dirty="0">
              <a:solidFill>
                <a:prstClr val="black"/>
              </a:solidFill>
            </a:endParaRPr>
          </a:p>
        </p:txBody>
      </p:sp>
      <p:sp>
        <p:nvSpPr>
          <p:cNvPr id="5" name="テキスト ボックス 4"/>
          <p:cNvSpPr txBox="1"/>
          <p:nvPr/>
        </p:nvSpPr>
        <p:spPr>
          <a:xfrm>
            <a:off x="6843680" y="604639"/>
            <a:ext cx="1935678" cy="369332"/>
          </a:xfrm>
          <a:prstGeom prst="rect">
            <a:avLst/>
          </a:prstGeom>
          <a:noFill/>
        </p:spPr>
        <p:txBody>
          <a:bodyPr wrap="square" rtlCol="0">
            <a:spAutoFit/>
          </a:bodyPr>
          <a:lstStyle/>
          <a:p>
            <a:pPr algn="ctr"/>
            <a:r>
              <a:rPr kumimoji="1" lang="ja-JP" altLang="en-US" dirty="0"/>
              <a:t>Ｐ４７</a:t>
            </a:r>
            <a:endParaRPr kumimoji="1" lang="en-US" altLang="ja-JP" dirty="0"/>
          </a:p>
        </p:txBody>
      </p:sp>
    </p:spTree>
    <p:extLst>
      <p:ext uri="{BB962C8B-B14F-4D97-AF65-F5344CB8AC3E}">
        <p14:creationId xmlns:p14="http://schemas.microsoft.com/office/powerpoint/2010/main" val="5648068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endParaRPr kumimoji="1" lang="ja-JP" altLang="en-US"/>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106</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5" y="56679"/>
            <a:ext cx="9097645" cy="6744641"/>
          </a:xfrm>
          <a:prstGeom prst="rect">
            <a:avLst/>
          </a:prstGeom>
        </p:spPr>
      </p:pic>
      <p:sp>
        <p:nvSpPr>
          <p:cNvPr id="5" name="テキスト ボックス 4"/>
          <p:cNvSpPr txBox="1"/>
          <p:nvPr/>
        </p:nvSpPr>
        <p:spPr>
          <a:xfrm>
            <a:off x="7585611" y="56679"/>
            <a:ext cx="1935678" cy="369332"/>
          </a:xfrm>
          <a:prstGeom prst="rect">
            <a:avLst/>
          </a:prstGeom>
          <a:noFill/>
        </p:spPr>
        <p:txBody>
          <a:bodyPr wrap="square" rtlCol="0">
            <a:spAutoFit/>
          </a:bodyPr>
          <a:lstStyle/>
          <a:p>
            <a:pPr algn="ctr"/>
            <a:r>
              <a:rPr kumimoji="1" lang="ja-JP" altLang="en-US" dirty="0"/>
              <a:t>Ｐ４７</a:t>
            </a:r>
            <a:endParaRPr kumimoji="1" lang="en-US" altLang="ja-JP" dirty="0"/>
          </a:p>
        </p:txBody>
      </p:sp>
    </p:spTree>
    <p:extLst>
      <p:ext uri="{BB962C8B-B14F-4D97-AF65-F5344CB8AC3E}">
        <p14:creationId xmlns:p14="http://schemas.microsoft.com/office/powerpoint/2010/main" val="37501557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107</a:t>
            </a:fld>
            <a:endParaRPr lang="en-US" altLang="ja-JP" dirty="0">
              <a:solidFill>
                <a:prstClr val="black"/>
              </a:solidFill>
            </a:endParaRPr>
          </a:p>
        </p:txBody>
      </p:sp>
      <p:sp>
        <p:nvSpPr>
          <p:cNvPr id="38" name="テキスト ボックス 37"/>
          <p:cNvSpPr txBox="1"/>
          <p:nvPr/>
        </p:nvSpPr>
        <p:spPr>
          <a:xfrm>
            <a:off x="593387" y="184826"/>
            <a:ext cx="1498060" cy="523220"/>
          </a:xfrm>
          <a:prstGeom prst="rect">
            <a:avLst/>
          </a:prstGeom>
          <a:noFill/>
        </p:spPr>
        <p:txBody>
          <a:bodyPr wrap="square" rtlCol="0">
            <a:spAutoFit/>
          </a:bodyPr>
          <a:lstStyle/>
          <a:p>
            <a:r>
              <a:rPr kumimoji="1" lang="ja-JP" altLang="en-US" sz="2800" dirty="0"/>
              <a:t>解答例</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956" y="821727"/>
            <a:ext cx="7107175" cy="6042478"/>
          </a:xfrm>
          <a:prstGeom prst="rect">
            <a:avLst/>
          </a:prstGeom>
        </p:spPr>
      </p:pic>
      <p:sp>
        <p:nvSpPr>
          <p:cNvPr id="6" name="テキスト ボックス 5"/>
          <p:cNvSpPr txBox="1"/>
          <p:nvPr/>
        </p:nvSpPr>
        <p:spPr>
          <a:xfrm>
            <a:off x="7318911" y="184826"/>
            <a:ext cx="1935678" cy="369332"/>
          </a:xfrm>
          <a:prstGeom prst="rect">
            <a:avLst/>
          </a:prstGeom>
          <a:noFill/>
        </p:spPr>
        <p:txBody>
          <a:bodyPr wrap="square" rtlCol="0">
            <a:spAutoFit/>
          </a:bodyPr>
          <a:lstStyle/>
          <a:p>
            <a:pPr algn="ctr"/>
            <a:r>
              <a:rPr kumimoji="1" lang="ja-JP" altLang="en-US" dirty="0"/>
              <a:t>Ｐ４７</a:t>
            </a:r>
            <a:endParaRPr kumimoji="1" lang="en-US" altLang="ja-JP" dirty="0"/>
          </a:p>
        </p:txBody>
      </p:sp>
    </p:spTree>
    <p:extLst>
      <p:ext uri="{BB962C8B-B14F-4D97-AF65-F5344CB8AC3E}">
        <p14:creationId xmlns:p14="http://schemas.microsoft.com/office/powerpoint/2010/main" val="19035423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631370" y="0"/>
            <a:ext cx="8512629" cy="6858000"/>
          </a:xfrm>
        </p:spPr>
        <p:txBody>
          <a:bodyPr/>
          <a:lstStyle/>
          <a:p>
            <a:pPr marL="0" indent="0">
              <a:buNone/>
            </a:pPr>
            <a:endParaRPr kumimoji="1" lang="en-US" altLang="ja-JP" sz="8000" dirty="0"/>
          </a:p>
          <a:p>
            <a:pPr marL="0" indent="0">
              <a:buNone/>
            </a:pPr>
            <a:r>
              <a:rPr kumimoji="1" lang="ja-JP" altLang="en-US" sz="8800" dirty="0"/>
              <a:t>農場（エリア）ごとの目線で見る</a:t>
            </a:r>
            <a:endParaRPr kumimoji="1" lang="en-US" altLang="ja-JP" sz="8800" dirty="0"/>
          </a:p>
          <a:p>
            <a:pPr marL="0" indent="0">
              <a:buNone/>
            </a:pPr>
            <a:r>
              <a:rPr kumimoji="1" lang="ja-JP" altLang="en-US" sz="8800" dirty="0"/>
              <a:t>危害要因</a:t>
            </a:r>
            <a:endParaRPr kumimoji="1" lang="en-US" altLang="ja-JP" sz="88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108</a:t>
            </a:fld>
            <a:endParaRPr lang="en-US" altLang="ja-JP" dirty="0">
              <a:solidFill>
                <a:prstClr val="black"/>
              </a:solidFill>
            </a:endParaRPr>
          </a:p>
        </p:txBody>
      </p:sp>
      <p:sp>
        <p:nvSpPr>
          <p:cNvPr id="4" name="テキスト ボックス 3"/>
          <p:cNvSpPr txBox="1"/>
          <p:nvPr/>
        </p:nvSpPr>
        <p:spPr>
          <a:xfrm>
            <a:off x="7585611" y="0"/>
            <a:ext cx="1935678" cy="369332"/>
          </a:xfrm>
          <a:prstGeom prst="rect">
            <a:avLst/>
          </a:prstGeom>
          <a:noFill/>
        </p:spPr>
        <p:txBody>
          <a:bodyPr wrap="square" rtlCol="0">
            <a:spAutoFit/>
          </a:bodyPr>
          <a:lstStyle/>
          <a:p>
            <a:pPr algn="ctr"/>
            <a:r>
              <a:rPr kumimoji="1" lang="ja-JP" altLang="en-US" dirty="0"/>
              <a:t>Ｐ４８</a:t>
            </a:r>
            <a:endParaRPr kumimoji="1" lang="en-US" altLang="ja-JP" dirty="0"/>
          </a:p>
        </p:txBody>
      </p:sp>
    </p:spTree>
    <p:extLst>
      <p:ext uri="{BB962C8B-B14F-4D97-AF65-F5344CB8AC3E}">
        <p14:creationId xmlns:p14="http://schemas.microsoft.com/office/powerpoint/2010/main" val="33644365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圃場</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109</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389778" y="748467"/>
            <a:ext cx="7896972" cy="4118963"/>
          </a:xfrm>
          <a:prstGeom prst="rect">
            <a:avLst/>
          </a:prstGeom>
          <a:noFill/>
        </p:spPr>
      </p:pic>
      <p:sp>
        <p:nvSpPr>
          <p:cNvPr id="5" name="正方形/長方形 4"/>
          <p:cNvSpPr/>
          <p:nvPr/>
        </p:nvSpPr>
        <p:spPr>
          <a:xfrm>
            <a:off x="1640541" y="102136"/>
            <a:ext cx="6502997" cy="646331"/>
          </a:xfrm>
          <a:prstGeom prst="rect">
            <a:avLst/>
          </a:prstGeom>
        </p:spPr>
        <p:txBody>
          <a:bodyPr wrap="square">
            <a:spAutoFit/>
          </a:bodyPr>
          <a:lstStyle/>
          <a:p>
            <a:r>
              <a:rPr lang="ja-JP" altLang="ja-JP" kern="0" dirty="0">
                <a:solidFill>
                  <a:srgbClr val="000000"/>
                </a:solidFill>
                <a:ea typeface="UD デジタル 教科書体 N-R" panose="02020400000000000000" pitchFamily="17" charset="-128"/>
                <a:cs typeface="ＭＳ 明朝" panose="02020609040205080304" pitchFamily="17" charset="-128"/>
              </a:rPr>
              <a:t>圃場の場所</a:t>
            </a:r>
            <a:r>
              <a:rPr lang="ja-JP" altLang="en-US" kern="0" dirty="0">
                <a:solidFill>
                  <a:srgbClr val="000000"/>
                </a:solidFill>
                <a:ea typeface="UD デジタル 教科書体 N-R" panose="02020400000000000000" pitchFamily="17" charset="-128"/>
                <a:cs typeface="ＭＳ 明朝" panose="02020609040205080304" pitchFamily="17" charset="-128"/>
              </a:rPr>
              <a:t>（外部環境）</a:t>
            </a:r>
            <a:r>
              <a:rPr lang="ja-JP" altLang="ja-JP" kern="0" dirty="0">
                <a:solidFill>
                  <a:srgbClr val="000000"/>
                </a:solidFill>
                <a:ea typeface="UD デジタル 教科書体 N-R" panose="02020400000000000000" pitchFamily="17" charset="-128"/>
                <a:cs typeface="ＭＳ 明朝" panose="02020609040205080304" pitchFamily="17" charset="-128"/>
              </a:rPr>
              <a:t>によって影響を受けやすい危害要因</a:t>
            </a:r>
            <a:r>
              <a:rPr lang="ja-JP" altLang="en-US" kern="0" dirty="0">
                <a:solidFill>
                  <a:srgbClr val="000000"/>
                </a:solidFill>
                <a:ea typeface="UD デジタル 教科書体 N-R" panose="02020400000000000000" pitchFamily="17" charset="-128"/>
                <a:cs typeface="ＭＳ 明朝" panose="02020609040205080304" pitchFamily="17" charset="-128"/>
              </a:rPr>
              <a:t>が異なる</a:t>
            </a:r>
            <a:endParaRPr lang="ja-JP" altLang="en-US" dirty="0"/>
          </a:p>
        </p:txBody>
      </p:sp>
      <p:sp>
        <p:nvSpPr>
          <p:cNvPr id="8" name="正方形/長方形 7"/>
          <p:cNvSpPr/>
          <p:nvPr/>
        </p:nvSpPr>
        <p:spPr>
          <a:xfrm>
            <a:off x="2317153" y="4796289"/>
            <a:ext cx="6502997" cy="369332"/>
          </a:xfrm>
          <a:prstGeom prst="rect">
            <a:avLst/>
          </a:prstGeom>
        </p:spPr>
        <p:txBody>
          <a:bodyPr wrap="square">
            <a:spAutoFit/>
          </a:bodyPr>
          <a:lstStyle/>
          <a:p>
            <a:r>
              <a:rPr lang="ja-JP" altLang="en-US" dirty="0"/>
              <a:t>私達の農場ではどうだろう？</a:t>
            </a:r>
          </a:p>
        </p:txBody>
      </p:sp>
      <p:sp>
        <p:nvSpPr>
          <p:cNvPr id="7" name="テキスト ボックス 6"/>
          <p:cNvSpPr txBox="1"/>
          <p:nvPr/>
        </p:nvSpPr>
        <p:spPr>
          <a:xfrm>
            <a:off x="7585611" y="0"/>
            <a:ext cx="1935678" cy="369332"/>
          </a:xfrm>
          <a:prstGeom prst="rect">
            <a:avLst/>
          </a:prstGeom>
          <a:noFill/>
        </p:spPr>
        <p:txBody>
          <a:bodyPr wrap="square" rtlCol="0">
            <a:spAutoFit/>
          </a:bodyPr>
          <a:lstStyle/>
          <a:p>
            <a:pPr algn="ctr"/>
            <a:r>
              <a:rPr kumimoji="1" lang="ja-JP" altLang="en-US" dirty="0"/>
              <a:t>Ｐ５０</a:t>
            </a:r>
            <a:endParaRPr kumimoji="1" lang="en-US" altLang="ja-JP"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78" y="5175424"/>
            <a:ext cx="7937435" cy="1647929"/>
          </a:xfrm>
          <a:prstGeom prst="rect">
            <a:avLst/>
          </a:prstGeom>
        </p:spPr>
      </p:pic>
    </p:spTree>
    <p:extLst>
      <p:ext uri="{BB962C8B-B14F-4D97-AF65-F5344CB8AC3E}">
        <p14:creationId xmlns:p14="http://schemas.microsoft.com/office/powerpoint/2010/main" val="385840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a:t>
            </a:fld>
            <a:endParaRPr lang="en-US" altLang="ja-JP" dirty="0">
              <a:solidFill>
                <a:prstClr val="black"/>
              </a:solidFill>
            </a:endParaRPr>
          </a:p>
        </p:txBody>
      </p:sp>
      <p:sp>
        <p:nvSpPr>
          <p:cNvPr id="6" name="テキスト ボックス 5"/>
          <p:cNvSpPr txBox="1"/>
          <p:nvPr/>
        </p:nvSpPr>
        <p:spPr>
          <a:xfrm>
            <a:off x="778692" y="406454"/>
            <a:ext cx="2693366" cy="584775"/>
          </a:xfrm>
          <a:prstGeom prst="rect">
            <a:avLst/>
          </a:prstGeom>
          <a:noFill/>
        </p:spPr>
        <p:txBody>
          <a:bodyPr wrap="none" rtlCol="0">
            <a:spAutoFit/>
          </a:bodyPr>
          <a:lstStyle/>
          <a:p>
            <a:r>
              <a:rPr kumimoji="1" lang="en-US" altLang="ja-JP" sz="3200" dirty="0"/>
              <a:t>GAP</a:t>
            </a:r>
            <a:r>
              <a:rPr kumimoji="1" lang="ja-JP" altLang="en-US" sz="3200" dirty="0"/>
              <a:t>の必要性</a:t>
            </a:r>
          </a:p>
        </p:txBody>
      </p:sp>
      <p:sp>
        <p:nvSpPr>
          <p:cNvPr id="8" name="テキスト ボックス 7"/>
          <p:cNvSpPr txBox="1"/>
          <p:nvPr/>
        </p:nvSpPr>
        <p:spPr>
          <a:xfrm>
            <a:off x="1061095" y="1092599"/>
            <a:ext cx="6034024" cy="646331"/>
          </a:xfrm>
          <a:prstGeom prst="rect">
            <a:avLst/>
          </a:prstGeom>
          <a:noFill/>
        </p:spPr>
        <p:txBody>
          <a:bodyPr wrap="none" rtlCol="0">
            <a:spAutoFit/>
          </a:bodyPr>
          <a:lstStyle/>
          <a:p>
            <a:r>
              <a:rPr kumimoji="1" lang="ja-JP" altLang="en-US" sz="3600" dirty="0">
                <a:solidFill>
                  <a:srgbClr val="FF0000"/>
                </a:solidFill>
              </a:rPr>
              <a:t>「安全な農産物」とは？（定義）</a:t>
            </a:r>
          </a:p>
        </p:txBody>
      </p:sp>
      <p:sp>
        <p:nvSpPr>
          <p:cNvPr id="9" name="テキスト ボックス 8"/>
          <p:cNvSpPr txBox="1"/>
          <p:nvPr/>
        </p:nvSpPr>
        <p:spPr>
          <a:xfrm>
            <a:off x="923072" y="1930818"/>
            <a:ext cx="6992620" cy="1938992"/>
          </a:xfrm>
          <a:prstGeom prst="rect">
            <a:avLst/>
          </a:prstGeom>
          <a:noFill/>
        </p:spPr>
        <p:txBody>
          <a:bodyPr wrap="none" rtlCol="0">
            <a:spAutoFit/>
          </a:bodyPr>
          <a:lstStyle/>
          <a:p>
            <a:pPr marL="285750" indent="-285750">
              <a:buFont typeface="Arial" panose="020B0604020202020204" pitchFamily="34" charset="0"/>
              <a:buChar char="•"/>
            </a:pPr>
            <a:r>
              <a:rPr lang="ja-JP" altLang="en-US" sz="2400" dirty="0"/>
              <a:t>食品衛生法を遵守している農産物</a:t>
            </a:r>
            <a:endParaRPr lang="en-US" altLang="ja-JP" sz="2400" dirty="0"/>
          </a:p>
          <a:p>
            <a:pPr marL="914400" lvl="1" indent="-457200">
              <a:buFont typeface="Wingdings" panose="05000000000000000000" pitchFamily="2" charset="2"/>
              <a:buChar char="p"/>
            </a:pPr>
            <a:r>
              <a:rPr kumimoji="1" lang="ja-JP" altLang="en-US" sz="2400" dirty="0"/>
              <a:t>残留農薬の基準を順守している</a:t>
            </a:r>
            <a:endParaRPr kumimoji="1" lang="en-US" altLang="ja-JP" sz="2400" dirty="0"/>
          </a:p>
          <a:p>
            <a:pPr marL="914400" lvl="1" indent="-457200">
              <a:buFont typeface="Wingdings" panose="05000000000000000000" pitchFamily="2" charset="2"/>
              <a:buChar char="p"/>
            </a:pPr>
            <a:r>
              <a:rPr kumimoji="1" lang="ja-JP" altLang="en-US" sz="2400" dirty="0"/>
              <a:t>病原性細菌など、食中毒の問題がない</a:t>
            </a:r>
            <a:endParaRPr kumimoji="1" lang="en-US" altLang="ja-JP" sz="2400" dirty="0"/>
          </a:p>
          <a:p>
            <a:pPr marL="914400" lvl="1" indent="-457200">
              <a:buFont typeface="Wingdings" panose="05000000000000000000" pitchFamily="2" charset="2"/>
              <a:buChar char="p"/>
            </a:pPr>
            <a:r>
              <a:rPr lang="ja-JP" altLang="en-US" sz="2400" dirty="0"/>
              <a:t>ガラスなど異物混入の問題が無い</a:t>
            </a:r>
            <a:endParaRPr lang="en-US" altLang="ja-JP" sz="2400" dirty="0"/>
          </a:p>
          <a:p>
            <a:pPr marL="914400" lvl="1" indent="-457200">
              <a:buFont typeface="Wingdings" panose="05000000000000000000" pitchFamily="2" charset="2"/>
              <a:buChar char="p"/>
            </a:pPr>
            <a:r>
              <a:rPr kumimoji="1" lang="ja-JP" altLang="en-US" sz="2400" dirty="0"/>
              <a:t>放射性の基準を順守している（</a:t>
            </a:r>
            <a:r>
              <a:rPr kumimoji="1" lang="en-US" altLang="ja-JP" sz="2400" dirty="0"/>
              <a:t>2012</a:t>
            </a:r>
            <a:r>
              <a:rPr kumimoji="1" lang="ja-JP" altLang="en-US" sz="2400" dirty="0"/>
              <a:t>年</a:t>
            </a:r>
            <a:r>
              <a:rPr kumimoji="1" lang="en-US" altLang="ja-JP" sz="2400" dirty="0"/>
              <a:t>4</a:t>
            </a:r>
            <a:r>
              <a:rPr kumimoji="1" lang="ja-JP" altLang="en-US" sz="2400" dirty="0"/>
              <a:t>月～）</a:t>
            </a:r>
          </a:p>
        </p:txBody>
      </p:sp>
      <p:sp>
        <p:nvSpPr>
          <p:cNvPr id="10" name="正方形/長方形 9"/>
          <p:cNvSpPr/>
          <p:nvPr/>
        </p:nvSpPr>
        <p:spPr>
          <a:xfrm>
            <a:off x="778692" y="4061698"/>
            <a:ext cx="8460309" cy="1200329"/>
          </a:xfrm>
          <a:prstGeom prst="rect">
            <a:avLst/>
          </a:prstGeom>
        </p:spPr>
        <p:txBody>
          <a:bodyPr wrap="square">
            <a:spAutoFit/>
          </a:bodyPr>
          <a:lstStyle/>
          <a:p>
            <a:r>
              <a:rPr lang="ja-JP" altLang="en-US" sz="2400" dirty="0"/>
              <a:t>→食品衛生法に違反した農産物を生産・出荷した場合</a:t>
            </a:r>
            <a:endParaRPr lang="en-US" altLang="ja-JP" sz="2400" dirty="0"/>
          </a:p>
          <a:p>
            <a:r>
              <a:rPr lang="ja-JP" altLang="en-US" sz="2400" dirty="0"/>
              <a:t>　 ･･･販売の禁止（商品回収・出荷停止）</a:t>
            </a:r>
            <a:endParaRPr lang="en-US" altLang="ja-JP" sz="2400" dirty="0"/>
          </a:p>
          <a:p>
            <a:r>
              <a:rPr lang="ja-JP" altLang="en-US" sz="2400" dirty="0"/>
              <a:t>　 　　懲役・罰金・などの措置がある</a:t>
            </a:r>
            <a:endParaRPr lang="en-US" altLang="ja-JP" sz="2400" dirty="0"/>
          </a:p>
        </p:txBody>
      </p:sp>
      <p:cxnSp>
        <p:nvCxnSpPr>
          <p:cNvPr id="13" name="直線コネクタ 12"/>
          <p:cNvCxnSpPr/>
          <p:nvPr/>
        </p:nvCxnSpPr>
        <p:spPr>
          <a:xfrm>
            <a:off x="778692" y="971922"/>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1" name="テキスト ボックス 10"/>
          <p:cNvSpPr txBox="1"/>
          <p:nvPr/>
        </p:nvSpPr>
        <p:spPr>
          <a:xfrm>
            <a:off x="7742711" y="0"/>
            <a:ext cx="1401289" cy="646331"/>
          </a:xfrm>
          <a:prstGeom prst="rect">
            <a:avLst/>
          </a:prstGeom>
          <a:noFill/>
        </p:spPr>
        <p:txBody>
          <a:bodyPr wrap="square" rtlCol="0">
            <a:spAutoFit/>
          </a:bodyPr>
          <a:lstStyle/>
          <a:p>
            <a:r>
              <a:rPr kumimoji="1" lang="ja-JP" altLang="en-US" dirty="0"/>
              <a:t>Ｐ１～２</a:t>
            </a:r>
            <a:br>
              <a:rPr kumimoji="1" lang="en-US" altLang="ja-JP" dirty="0"/>
            </a:br>
            <a:endParaRPr kumimoji="1" lang="ja-JP" altLang="en-US" dirty="0"/>
          </a:p>
        </p:txBody>
      </p:sp>
    </p:spTree>
    <p:extLst>
      <p:ext uri="{BB962C8B-B14F-4D97-AF65-F5344CB8AC3E}">
        <p14:creationId xmlns:p14="http://schemas.microsoft.com/office/powerpoint/2010/main" val="38690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農産物取扱施設・倉庫</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110</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bwMode="auto">
          <a:xfrm>
            <a:off x="926082" y="655645"/>
            <a:ext cx="7218811" cy="4547665"/>
          </a:xfrm>
          <a:prstGeom prst="rect">
            <a:avLst/>
          </a:prstGeom>
          <a:ln>
            <a:noFill/>
          </a:ln>
          <a:extLst>
            <a:ext uri="{53640926-AAD7-44D8-BBD7-CCE9431645EC}">
              <a14:shadowObscured xmlns:a14="http://schemas.microsoft.com/office/drawing/2010/main"/>
            </a:ext>
          </a:extLst>
        </p:spPr>
      </p:pic>
      <p:sp>
        <p:nvSpPr>
          <p:cNvPr id="5" name="正方形/長方形 4"/>
          <p:cNvSpPr/>
          <p:nvPr/>
        </p:nvSpPr>
        <p:spPr>
          <a:xfrm>
            <a:off x="1594168" y="5364230"/>
            <a:ext cx="6248933" cy="144932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ja-JP" sz="16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交差汚染の恐れがあるところは？</a:t>
            </a:r>
          </a:p>
          <a:p>
            <a:pPr eaLnBrk="0" latinLnBrk="1" hangingPunct="0">
              <a:spcAft>
                <a:spcPts val="0"/>
              </a:spcAft>
            </a:pPr>
            <a:r>
              <a:rPr lang="en-US"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6" name="テキスト ボックス 5"/>
          <p:cNvSpPr txBox="1"/>
          <p:nvPr/>
        </p:nvSpPr>
        <p:spPr>
          <a:xfrm>
            <a:off x="7585611" y="0"/>
            <a:ext cx="1935678" cy="369332"/>
          </a:xfrm>
          <a:prstGeom prst="rect">
            <a:avLst/>
          </a:prstGeom>
          <a:noFill/>
        </p:spPr>
        <p:txBody>
          <a:bodyPr wrap="square" rtlCol="0">
            <a:spAutoFit/>
          </a:bodyPr>
          <a:lstStyle/>
          <a:p>
            <a:pPr algn="ctr"/>
            <a:r>
              <a:rPr kumimoji="1" lang="ja-JP" altLang="en-US" dirty="0"/>
              <a:t>Ｐ５０</a:t>
            </a:r>
            <a:endParaRPr kumimoji="1" lang="en-US" altLang="ja-JP"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31" y="4951259"/>
            <a:ext cx="1230507" cy="1741641"/>
          </a:xfrm>
          <a:prstGeom prst="rect">
            <a:avLst/>
          </a:prstGeom>
        </p:spPr>
      </p:pic>
    </p:spTree>
    <p:extLst>
      <p:ext uri="{BB962C8B-B14F-4D97-AF65-F5344CB8AC3E}">
        <p14:creationId xmlns:p14="http://schemas.microsoft.com/office/powerpoint/2010/main" val="16017293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レイアウト案を考えてみよう</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111</a:t>
            </a:fld>
            <a:endParaRPr lang="en-US" altLang="ja-JP" dirty="0">
              <a:solidFill>
                <a:prstClr val="black"/>
              </a:solidFill>
            </a:endParaRPr>
          </a:p>
        </p:txBody>
      </p:sp>
      <p:pic>
        <p:nvPicPr>
          <p:cNvPr id="5" name="図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59" y="622483"/>
            <a:ext cx="7800991" cy="5559655"/>
          </a:xfrm>
          <a:prstGeom prst="rect">
            <a:avLst/>
          </a:prstGeom>
          <a:noFill/>
          <a:ln>
            <a:noFill/>
          </a:ln>
        </p:spPr>
      </p:pic>
      <p:pic>
        <p:nvPicPr>
          <p:cNvPr id="6" name="図 5"/>
          <p:cNvPicPr/>
          <p:nvPr/>
        </p:nvPicPr>
        <p:blipFill rotWithShape="1">
          <a:blip r:embed="rId3" cstate="print">
            <a:extLst>
              <a:ext uri="{28A0092B-C50C-407E-A947-70E740481C1C}">
                <a14:useLocalDpi xmlns:a14="http://schemas.microsoft.com/office/drawing/2010/main" val="0"/>
              </a:ext>
            </a:extLst>
          </a:blip>
          <a:srcRect b="-329"/>
          <a:stretch/>
        </p:blipFill>
        <p:spPr bwMode="auto">
          <a:xfrm>
            <a:off x="1212574" y="6093715"/>
            <a:ext cx="6042991" cy="599185"/>
          </a:xfrm>
          <a:prstGeom prst="rect">
            <a:avLst/>
          </a:prstGeom>
          <a:ln>
            <a:noFill/>
          </a:ln>
          <a:extLst>
            <a:ext uri="{53640926-AAD7-44D8-BBD7-CCE9431645EC}">
              <a14:shadowObscured xmlns:a14="http://schemas.microsoft.com/office/drawing/2010/main"/>
            </a:ext>
          </a:extLst>
        </p:spPr>
      </p:pic>
      <p:sp>
        <p:nvSpPr>
          <p:cNvPr id="7" name="テキスト ボックス 6"/>
          <p:cNvSpPr txBox="1"/>
          <p:nvPr/>
        </p:nvSpPr>
        <p:spPr>
          <a:xfrm>
            <a:off x="7585611" y="0"/>
            <a:ext cx="1935678" cy="369332"/>
          </a:xfrm>
          <a:prstGeom prst="rect">
            <a:avLst/>
          </a:prstGeom>
          <a:noFill/>
        </p:spPr>
        <p:txBody>
          <a:bodyPr wrap="square" rtlCol="0">
            <a:spAutoFit/>
          </a:bodyPr>
          <a:lstStyle/>
          <a:p>
            <a:pPr algn="ctr"/>
            <a:r>
              <a:rPr kumimoji="1" lang="ja-JP" altLang="en-US" dirty="0"/>
              <a:t>Ｐ５０</a:t>
            </a:r>
            <a:endParaRPr kumimoji="1" lang="en-US" altLang="ja-JP" dirty="0"/>
          </a:p>
        </p:txBody>
      </p:sp>
    </p:spTree>
    <p:extLst>
      <p:ext uri="{BB962C8B-B14F-4D97-AF65-F5344CB8AC3E}">
        <p14:creationId xmlns:p14="http://schemas.microsoft.com/office/powerpoint/2010/main" val="7983416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解答例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112</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40" y="39716"/>
            <a:ext cx="8884696" cy="4262120"/>
          </a:xfrm>
          <a:prstGeom prst="rect">
            <a:avLst/>
          </a:prstGeom>
          <a:noFill/>
          <a:ln>
            <a:noFill/>
          </a:ln>
        </p:spPr>
      </p:pic>
      <p:sp>
        <p:nvSpPr>
          <p:cNvPr id="5" name="正方形/長方形 4"/>
          <p:cNvSpPr/>
          <p:nvPr/>
        </p:nvSpPr>
        <p:spPr>
          <a:xfrm>
            <a:off x="370439" y="4670746"/>
            <a:ext cx="6502997" cy="954107"/>
          </a:xfrm>
          <a:prstGeom prst="rect">
            <a:avLst/>
          </a:prstGeom>
        </p:spPr>
        <p:txBody>
          <a:bodyPr wrap="square">
            <a:spAutoFit/>
          </a:bodyPr>
          <a:lstStyle/>
          <a:p>
            <a:r>
              <a:rPr lang="en-US" altLang="ja-JP" sz="2800" dirty="0"/>
              <a:t>※</a:t>
            </a:r>
            <a:r>
              <a:rPr lang="ja-JP" altLang="en-US" sz="2800" dirty="0"/>
              <a:t>答えは一つではありません。</a:t>
            </a:r>
            <a:br>
              <a:rPr lang="en-US" altLang="ja-JP" sz="2800" dirty="0"/>
            </a:br>
            <a:r>
              <a:rPr lang="ja-JP" altLang="en-US" sz="2800" dirty="0"/>
              <a:t>　 いろんな対策があります。</a:t>
            </a:r>
          </a:p>
        </p:txBody>
      </p:sp>
      <p:pic>
        <p:nvPicPr>
          <p:cNvPr id="6" name="図 5"/>
          <p:cNvPicPr/>
          <p:nvPr/>
        </p:nvPicPr>
        <p:blipFill rotWithShape="1">
          <a:blip r:embed="rId3" cstate="print">
            <a:extLst>
              <a:ext uri="{28A0092B-C50C-407E-A947-70E740481C1C}">
                <a14:useLocalDpi xmlns:a14="http://schemas.microsoft.com/office/drawing/2010/main" val="0"/>
              </a:ext>
            </a:extLst>
          </a:blip>
          <a:srcRect b="-329"/>
          <a:stretch/>
        </p:blipFill>
        <p:spPr bwMode="auto">
          <a:xfrm>
            <a:off x="5684498" y="4263173"/>
            <a:ext cx="2995268" cy="290669"/>
          </a:xfrm>
          <a:prstGeom prst="rect">
            <a:avLst/>
          </a:prstGeom>
          <a:ln>
            <a:noFill/>
          </a:ln>
          <a:extLst>
            <a:ext uri="{53640926-AAD7-44D8-BBD7-CCE9431645EC}">
              <a14:shadowObscured xmlns:a14="http://schemas.microsoft.com/office/drawing/2010/main"/>
            </a:ext>
          </a:extLst>
        </p:spPr>
      </p:pic>
      <p:sp>
        <p:nvSpPr>
          <p:cNvPr id="7" name="テキスト ボックス 6"/>
          <p:cNvSpPr txBox="1"/>
          <p:nvPr/>
        </p:nvSpPr>
        <p:spPr>
          <a:xfrm>
            <a:off x="7585611" y="0"/>
            <a:ext cx="1935678" cy="369332"/>
          </a:xfrm>
          <a:prstGeom prst="rect">
            <a:avLst/>
          </a:prstGeom>
          <a:noFill/>
        </p:spPr>
        <p:txBody>
          <a:bodyPr wrap="square" rtlCol="0">
            <a:spAutoFit/>
          </a:bodyPr>
          <a:lstStyle/>
          <a:p>
            <a:pPr algn="ctr"/>
            <a:r>
              <a:rPr kumimoji="1" lang="ja-JP" altLang="en-US" dirty="0"/>
              <a:t>Ｐ５０</a:t>
            </a:r>
            <a:endParaRPr kumimoji="1" lang="en-US" altLang="ja-JP" dirty="0"/>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987" y="4671083"/>
            <a:ext cx="1354836" cy="2581768"/>
          </a:xfrm>
          <a:prstGeom prst="rect">
            <a:avLst/>
          </a:prstGeom>
        </p:spPr>
      </p:pic>
    </p:spTree>
    <p:extLst>
      <p:ext uri="{BB962C8B-B14F-4D97-AF65-F5344CB8AC3E}">
        <p14:creationId xmlns:p14="http://schemas.microsoft.com/office/powerpoint/2010/main" val="32330736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トイレ</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113</a:t>
            </a:fld>
            <a:endParaRPr lang="en-US" altLang="ja-JP" dirty="0">
              <a:solidFill>
                <a:prstClr val="black"/>
              </a:solidFill>
            </a:endParaRPr>
          </a:p>
        </p:txBody>
      </p:sp>
      <p:grpSp>
        <p:nvGrpSpPr>
          <p:cNvPr id="4" name="グループ化 3"/>
          <p:cNvGrpSpPr/>
          <p:nvPr/>
        </p:nvGrpSpPr>
        <p:grpSpPr>
          <a:xfrm>
            <a:off x="775148" y="1431795"/>
            <a:ext cx="8100882" cy="4732337"/>
            <a:chOff x="0" y="0"/>
            <a:chExt cx="6448770" cy="3767648"/>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80302" y="91441"/>
              <a:ext cx="3068468" cy="3676207"/>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3926598" cy="3676207"/>
            </a:xfrm>
            <a:prstGeom prst="rect">
              <a:avLst/>
            </a:prstGeom>
          </p:spPr>
        </p:pic>
      </p:grpSp>
      <p:sp>
        <p:nvSpPr>
          <p:cNvPr id="7" name="テキスト ボックス 6"/>
          <p:cNvSpPr txBox="1"/>
          <p:nvPr/>
        </p:nvSpPr>
        <p:spPr>
          <a:xfrm>
            <a:off x="7585611" y="0"/>
            <a:ext cx="1935678" cy="369332"/>
          </a:xfrm>
          <a:prstGeom prst="rect">
            <a:avLst/>
          </a:prstGeom>
          <a:noFill/>
        </p:spPr>
        <p:txBody>
          <a:bodyPr wrap="square" rtlCol="0">
            <a:spAutoFit/>
          </a:bodyPr>
          <a:lstStyle/>
          <a:p>
            <a:pPr algn="ctr"/>
            <a:r>
              <a:rPr kumimoji="1" lang="ja-JP" altLang="en-US" dirty="0"/>
              <a:t>Ｐ５１</a:t>
            </a:r>
            <a:endParaRPr kumimoji="1" lang="en-US" altLang="ja-JP" dirty="0"/>
          </a:p>
        </p:txBody>
      </p:sp>
    </p:spTree>
    <p:extLst>
      <p:ext uri="{BB962C8B-B14F-4D97-AF65-F5344CB8AC3E}">
        <p14:creationId xmlns:p14="http://schemas.microsoft.com/office/powerpoint/2010/main" val="18109800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kumimoji="1" lang="en-US" altLang="ja-JP" sz="9600" dirty="0"/>
          </a:p>
          <a:p>
            <a:pPr marL="0" indent="0" algn="ctr">
              <a:buNone/>
            </a:pPr>
            <a:r>
              <a:rPr kumimoji="1" lang="ja-JP" altLang="en-US" sz="9600" dirty="0"/>
              <a:t>適切な農場運営</a:t>
            </a:r>
            <a:endParaRPr kumimoji="1" lang="en-US" altLang="ja-JP" sz="9600" dirty="0"/>
          </a:p>
          <a:p>
            <a:pPr marL="0" indent="0" algn="ctr">
              <a:buNone/>
            </a:pPr>
            <a:r>
              <a:rPr kumimoji="1" lang="ja-JP" altLang="en-US" sz="9600" dirty="0"/>
              <a:t>（マネジメント）</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114</a:t>
            </a:fld>
            <a:endParaRPr lang="en-US" altLang="ja-JP" dirty="0">
              <a:solidFill>
                <a:prstClr val="black"/>
              </a:solidFill>
            </a:endParaRPr>
          </a:p>
        </p:txBody>
      </p:sp>
      <p:sp>
        <p:nvSpPr>
          <p:cNvPr id="4" name="テキスト ボックス 3"/>
          <p:cNvSpPr txBox="1"/>
          <p:nvPr/>
        </p:nvSpPr>
        <p:spPr>
          <a:xfrm>
            <a:off x="7585611" y="0"/>
            <a:ext cx="1935678" cy="369332"/>
          </a:xfrm>
          <a:prstGeom prst="rect">
            <a:avLst/>
          </a:prstGeom>
          <a:noFill/>
        </p:spPr>
        <p:txBody>
          <a:bodyPr wrap="square" rtlCol="0">
            <a:spAutoFit/>
          </a:bodyPr>
          <a:lstStyle/>
          <a:p>
            <a:pPr algn="ctr"/>
            <a:r>
              <a:rPr kumimoji="1" lang="ja-JP" altLang="en-US" dirty="0"/>
              <a:t>Ｐ５２</a:t>
            </a:r>
            <a:endParaRPr kumimoji="1" lang="en-US" altLang="ja-JP" dirty="0"/>
          </a:p>
        </p:txBody>
      </p:sp>
    </p:spTree>
    <p:extLst>
      <p:ext uri="{BB962C8B-B14F-4D97-AF65-F5344CB8AC3E}">
        <p14:creationId xmlns:p14="http://schemas.microsoft.com/office/powerpoint/2010/main" val="11038717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sz="3600" dirty="0"/>
              <a:t>適切な農場運営（マネジメント）</a:t>
            </a:r>
            <a:endParaRPr kumimoji="1" lang="en-US" altLang="ja-JP" sz="3600" dirty="0"/>
          </a:p>
          <a:p>
            <a:pPr marL="82550" lvl="1" indent="0">
              <a:buNone/>
            </a:pPr>
            <a:br>
              <a:rPr kumimoji="1" lang="en-US" altLang="ja-JP" dirty="0"/>
            </a:br>
            <a:r>
              <a:rPr kumimoji="1" lang="ja-JP" altLang="en-US" dirty="0"/>
              <a:t>文書化（見える化）によるマネジメント</a:t>
            </a:r>
            <a:endParaRPr lang="en-US" altLang="ja-JP" dirty="0"/>
          </a:p>
          <a:p>
            <a:pPr lvl="1"/>
            <a:r>
              <a:rPr kumimoji="1" lang="ja-JP" altLang="en-US" dirty="0"/>
              <a:t>経営資源の管理</a:t>
            </a:r>
            <a:endParaRPr kumimoji="1" lang="en-US" altLang="ja-JP" dirty="0"/>
          </a:p>
          <a:p>
            <a:pPr lvl="2"/>
            <a:r>
              <a:rPr kumimoji="1" lang="ja-JP" altLang="en-US" dirty="0"/>
              <a:t>人的資源</a:t>
            </a:r>
            <a:endParaRPr kumimoji="1" lang="en-US" altLang="ja-JP" dirty="0"/>
          </a:p>
          <a:p>
            <a:pPr lvl="2"/>
            <a:r>
              <a:rPr kumimoji="1" lang="ja-JP" altLang="en-US" dirty="0"/>
              <a:t>物的資源</a:t>
            </a:r>
            <a:endParaRPr kumimoji="1" lang="en-US" altLang="ja-JP" dirty="0"/>
          </a:p>
          <a:p>
            <a:pPr lvl="1"/>
            <a:r>
              <a:rPr kumimoji="1" lang="ja-JP" altLang="en-US" dirty="0"/>
              <a:t>農場のリスク管理</a:t>
            </a:r>
            <a:endParaRPr kumimoji="1" lang="en-US" altLang="ja-JP" dirty="0"/>
          </a:p>
          <a:p>
            <a:pPr lvl="1"/>
            <a:r>
              <a:rPr kumimoji="1" lang="ja-JP" altLang="en-US" dirty="0"/>
              <a:t>リスク評価→対策（ルール作り）</a:t>
            </a:r>
            <a:endParaRPr kumimoji="1" lang="en-US" altLang="ja-JP" dirty="0"/>
          </a:p>
          <a:p>
            <a:pPr lvl="1"/>
            <a:r>
              <a:rPr kumimoji="1" lang="ja-JP" altLang="en-US" dirty="0"/>
              <a:t>周知徹底・教育訓練</a:t>
            </a:r>
            <a:endParaRPr kumimoji="1" lang="en-US" altLang="ja-JP" dirty="0"/>
          </a:p>
          <a:p>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115</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9203" y="4729312"/>
            <a:ext cx="4832570" cy="1720551"/>
          </a:xfrm>
          <a:prstGeom prst="rect">
            <a:avLst/>
          </a:prstGeom>
          <a:noFill/>
          <a:ln>
            <a:noFill/>
          </a:ln>
        </p:spPr>
      </p:pic>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4040869" y="4238515"/>
            <a:ext cx="1062262" cy="1166626"/>
          </a:xfrm>
          <a:prstGeom prst="rect">
            <a:avLst/>
          </a:prstGeom>
        </p:spPr>
      </p:pic>
      <p:pic>
        <p:nvPicPr>
          <p:cNvPr id="6" name="図 5"/>
          <p:cNvPicPr/>
          <p:nvPr/>
        </p:nvPicPr>
        <p:blipFill>
          <a:blip r:embed="rId4" cstate="print">
            <a:extLst>
              <a:ext uri="{BEBA8EAE-BF5A-486C-A8C5-ECC9F3942E4B}">
                <a14:imgProps xmlns:a14="http://schemas.microsoft.com/office/drawing/2010/main">
                  <a14:imgLayer r:embed="rId5">
                    <a14:imgEffect>
                      <a14:backgroundRemoval t="3242" b="99002" l="3428" r="98227">
                        <a14:foregroundMark x1="32270" y1="36409" x2="32270" y2="36409"/>
                        <a14:foregroundMark x1="27069" y1="35287" x2="27069" y2="35287"/>
                        <a14:foregroundMark x1="25059" y1="37282" x2="25059" y2="37282"/>
                        <a14:foregroundMark x1="66430" y1="37406" x2="66430" y2="37406"/>
                        <a14:foregroundMark x1="69858" y1="35786" x2="69858" y2="35786"/>
                        <a14:foregroundMark x1="73641" y1="37781" x2="73641" y2="37781"/>
                        <a14:foregroundMark x1="26832" y1="80549" x2="26832" y2="80549"/>
                        <a14:foregroundMark x1="73522" y1="77805" x2="73522" y2="77805"/>
                        <a14:foregroundMark x1="71868" y1="76309" x2="71868" y2="76309"/>
                        <a14:foregroundMark x1="71158" y1="80299" x2="71158" y2="80299"/>
                        <a14:foregroundMark x1="69976" y1="73441" x2="69976" y2="73441"/>
                      </a14:backgroundRemoval>
                    </a14:imgEffect>
                  </a14:imgLayer>
                </a14:imgProps>
              </a:ext>
              <a:ext uri="{28A0092B-C50C-407E-A947-70E740481C1C}">
                <a14:useLocalDpi xmlns:a14="http://schemas.microsoft.com/office/drawing/2010/main" val="0"/>
              </a:ext>
            </a:extLst>
          </a:blip>
          <a:stretch>
            <a:fillRect/>
          </a:stretch>
        </p:blipFill>
        <p:spPr>
          <a:xfrm>
            <a:off x="5882079" y="1157903"/>
            <a:ext cx="3097388" cy="2936707"/>
          </a:xfrm>
          <a:prstGeom prst="rect">
            <a:avLst/>
          </a:prstGeom>
        </p:spPr>
      </p:pic>
      <p:sp>
        <p:nvSpPr>
          <p:cNvPr id="7" name="テキスト ボックス 6"/>
          <p:cNvSpPr txBox="1"/>
          <p:nvPr/>
        </p:nvSpPr>
        <p:spPr>
          <a:xfrm>
            <a:off x="7585611" y="0"/>
            <a:ext cx="1935678" cy="369332"/>
          </a:xfrm>
          <a:prstGeom prst="rect">
            <a:avLst/>
          </a:prstGeom>
          <a:noFill/>
        </p:spPr>
        <p:txBody>
          <a:bodyPr wrap="square" rtlCol="0">
            <a:spAutoFit/>
          </a:bodyPr>
          <a:lstStyle/>
          <a:p>
            <a:pPr algn="ctr"/>
            <a:r>
              <a:rPr kumimoji="1" lang="ja-JP" altLang="en-US" dirty="0"/>
              <a:t>Ｐ５２－５４</a:t>
            </a:r>
            <a:endParaRPr kumimoji="1" lang="en-US" altLang="ja-JP" dirty="0"/>
          </a:p>
        </p:txBody>
      </p:sp>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970" y="6457894"/>
            <a:ext cx="4544059" cy="400106"/>
          </a:xfrm>
          <a:prstGeom prst="rect">
            <a:avLst/>
          </a:prstGeom>
        </p:spPr>
      </p:pic>
    </p:spTree>
    <p:extLst>
      <p:ext uri="{BB962C8B-B14F-4D97-AF65-F5344CB8AC3E}">
        <p14:creationId xmlns:p14="http://schemas.microsoft.com/office/powerpoint/2010/main" val="126954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kumimoji="1" lang="en-US" altLang="ja-JP" sz="7200" dirty="0"/>
          </a:p>
          <a:p>
            <a:pPr marL="0" indent="0" algn="ctr">
              <a:buNone/>
            </a:pPr>
            <a:r>
              <a:rPr kumimoji="1" lang="ja-JP" altLang="en-US" sz="7200" dirty="0"/>
              <a:t>その他の</a:t>
            </a:r>
            <a:endParaRPr kumimoji="1" lang="en-US" altLang="ja-JP" sz="7200" dirty="0"/>
          </a:p>
          <a:p>
            <a:pPr marL="0" indent="0" algn="ctr">
              <a:buNone/>
            </a:pPr>
            <a:r>
              <a:rPr kumimoji="1" lang="en-US" altLang="ja-JP" sz="9600" dirty="0"/>
              <a:t>GAP</a:t>
            </a:r>
            <a:r>
              <a:rPr kumimoji="1" lang="ja-JP" altLang="en-US" sz="9600" dirty="0"/>
              <a:t>の要点</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116</a:t>
            </a:fld>
            <a:endParaRPr lang="en-US" altLang="ja-JP" dirty="0">
              <a:solidFill>
                <a:prstClr val="black"/>
              </a:solidFill>
            </a:endParaRPr>
          </a:p>
        </p:txBody>
      </p:sp>
      <p:sp>
        <p:nvSpPr>
          <p:cNvPr id="5" name="テキスト ボックス 4"/>
          <p:cNvSpPr txBox="1"/>
          <p:nvPr/>
        </p:nvSpPr>
        <p:spPr>
          <a:xfrm>
            <a:off x="7585611" y="0"/>
            <a:ext cx="1935678" cy="369332"/>
          </a:xfrm>
          <a:prstGeom prst="rect">
            <a:avLst/>
          </a:prstGeom>
          <a:noFill/>
        </p:spPr>
        <p:txBody>
          <a:bodyPr wrap="square" rtlCol="0">
            <a:spAutoFit/>
          </a:bodyPr>
          <a:lstStyle/>
          <a:p>
            <a:pPr algn="ctr"/>
            <a:r>
              <a:rPr kumimoji="1" lang="ja-JP" altLang="en-US" dirty="0"/>
              <a:t>Ｐ５５</a:t>
            </a:r>
            <a:endParaRPr kumimoji="1" lang="en-US" altLang="ja-JP" dirty="0"/>
          </a:p>
        </p:txBody>
      </p:sp>
    </p:spTree>
    <p:extLst>
      <p:ext uri="{BB962C8B-B14F-4D97-AF65-F5344CB8AC3E}">
        <p14:creationId xmlns:p14="http://schemas.microsoft.com/office/powerpoint/2010/main" val="9792376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食品防御（フードディフェンス）</a:t>
            </a:r>
            <a:endParaRPr kumimoji="1" lang="en-US" altLang="ja-JP" dirty="0"/>
          </a:p>
          <a:p>
            <a:pPr marL="0" indent="0">
              <a:buNone/>
            </a:pPr>
            <a:endParaRPr kumimoji="1" lang="en-US" altLang="ja-JP" dirty="0"/>
          </a:p>
          <a:p>
            <a:pPr marL="636588" lvl="2" indent="-457200"/>
            <a:r>
              <a:rPr lang="ja-JP" altLang="ja-JP" dirty="0"/>
              <a:t>農場に対する意図的ないたずらを予防する取り組み</a:t>
            </a:r>
            <a:endParaRPr kumimoji="1" lang="en-US" altLang="ja-JP" dirty="0"/>
          </a:p>
          <a:p>
            <a:endParaRPr lang="en-US" altLang="ja-JP" dirty="0"/>
          </a:p>
          <a:p>
            <a:endParaRPr kumimoji="1" lang="en-US" altLang="ja-JP" dirty="0"/>
          </a:p>
          <a:p>
            <a:endParaRPr lang="en-US" altLang="ja-JP" dirty="0"/>
          </a:p>
          <a:p>
            <a:endParaRPr lang="en-US" altLang="ja-JP" dirty="0"/>
          </a:p>
          <a:p>
            <a:pPr marL="0" indent="0">
              <a:buNone/>
            </a:pPr>
            <a:endParaRPr lang="en-US" altLang="ja-JP" dirty="0"/>
          </a:p>
          <a:p>
            <a:r>
              <a:rPr lang="ja-JP" altLang="en-US" dirty="0"/>
              <a:t>供給者の管理</a:t>
            </a:r>
            <a:endParaRPr lang="en-US" altLang="ja-JP" dirty="0"/>
          </a:p>
          <a:p>
            <a:pPr lvl="2"/>
            <a:r>
              <a:rPr lang="ja-JP" altLang="en-US" dirty="0"/>
              <a:t>供給者や外部委託先にも</a:t>
            </a:r>
            <a:r>
              <a:rPr lang="en-US" altLang="ja-JP" dirty="0"/>
              <a:t>GAP</a:t>
            </a:r>
            <a:r>
              <a:rPr lang="ja-JP" altLang="en-US" dirty="0"/>
              <a:t>に取り組んでいることを伝え、ルールを守ってもらう。</a:t>
            </a:r>
            <a:endParaRPr lang="en-US" altLang="ja-JP" dirty="0"/>
          </a:p>
          <a:p>
            <a:r>
              <a:rPr lang="ja-JP" altLang="en-US" dirty="0"/>
              <a:t>苦情・異常・ルール違反への対応</a:t>
            </a:r>
            <a:endParaRPr lang="en-US" altLang="ja-JP" dirty="0"/>
          </a:p>
          <a:p>
            <a:pPr lvl="2"/>
            <a:r>
              <a:rPr lang="ja-JP" altLang="en-US" dirty="0"/>
              <a:t>商品回収のテストを行っておく</a:t>
            </a:r>
            <a:endParaRPr lang="en-US" altLang="ja-JP" dirty="0"/>
          </a:p>
          <a:p>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117</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bwMode="auto">
          <a:xfrm>
            <a:off x="229084" y="1783079"/>
            <a:ext cx="8334003" cy="2240280"/>
          </a:xfrm>
          <a:prstGeom prst="rect">
            <a:avLst/>
          </a:prstGeom>
          <a:ln>
            <a:noFill/>
          </a:ln>
          <a:extLst>
            <a:ext uri="{53640926-AAD7-44D8-BBD7-CCE9431645EC}">
              <a14:shadowObscured xmlns:a14="http://schemas.microsoft.com/office/drawing/2010/main"/>
            </a:ext>
          </a:extLst>
        </p:spPr>
      </p:pic>
      <p:sp>
        <p:nvSpPr>
          <p:cNvPr id="5" name="テキスト ボックス 4"/>
          <p:cNvSpPr txBox="1"/>
          <p:nvPr/>
        </p:nvSpPr>
        <p:spPr>
          <a:xfrm>
            <a:off x="7585611" y="0"/>
            <a:ext cx="1935678" cy="369332"/>
          </a:xfrm>
          <a:prstGeom prst="rect">
            <a:avLst/>
          </a:prstGeom>
          <a:noFill/>
        </p:spPr>
        <p:txBody>
          <a:bodyPr wrap="square" rtlCol="0">
            <a:spAutoFit/>
          </a:bodyPr>
          <a:lstStyle/>
          <a:p>
            <a:pPr algn="ctr"/>
            <a:r>
              <a:rPr kumimoji="1" lang="ja-JP" altLang="en-US" dirty="0"/>
              <a:t>Ｐ５５</a:t>
            </a:r>
            <a:endParaRPr kumimoji="1" lang="en-US" altLang="ja-JP" dirty="0"/>
          </a:p>
        </p:txBody>
      </p:sp>
    </p:spTree>
    <p:extLst>
      <p:ext uri="{BB962C8B-B14F-4D97-AF65-F5344CB8AC3E}">
        <p14:creationId xmlns:p14="http://schemas.microsoft.com/office/powerpoint/2010/main" val="152835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7200" dirty="0"/>
          </a:p>
          <a:p>
            <a:pPr marL="0" indent="0" algn="ctr">
              <a:buNone/>
            </a:pPr>
            <a:r>
              <a:rPr lang="ja-JP" altLang="ja-JP" sz="7200" dirty="0"/>
              <a:t>アニマルウェルフェア</a:t>
            </a:r>
            <a:endParaRPr lang="en-US" altLang="ja-JP" sz="7200" dirty="0"/>
          </a:p>
          <a:p>
            <a:pPr marL="0" indent="0" algn="ctr">
              <a:buNone/>
            </a:pPr>
            <a:r>
              <a:rPr lang="ja-JP" altLang="en-US" sz="7200" dirty="0"/>
              <a:t>（</a:t>
            </a:r>
            <a:r>
              <a:rPr lang="en-US" altLang="ja-JP" sz="7200" dirty="0"/>
              <a:t>AW</a:t>
            </a:r>
            <a:r>
              <a:rPr lang="ja-JP" altLang="en-US" sz="7200" dirty="0"/>
              <a:t>）</a:t>
            </a:r>
            <a:r>
              <a:rPr lang="ja-JP" altLang="ja-JP" sz="7200" dirty="0"/>
              <a:t>と</a:t>
            </a:r>
            <a:endParaRPr lang="en-US" altLang="ja-JP" sz="7200" dirty="0"/>
          </a:p>
          <a:p>
            <a:pPr marL="0" indent="0" algn="ctr">
              <a:buNone/>
            </a:pPr>
            <a:r>
              <a:rPr lang="ja-JP" altLang="ja-JP" sz="6600" dirty="0"/>
              <a:t>畜産分野でのリスク対策</a:t>
            </a:r>
            <a:endParaRPr kumimoji="1" lang="ja-JP" altLang="en-US" sz="66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118</a:t>
            </a:fld>
            <a:endParaRPr lang="en-US" altLang="ja-JP" dirty="0">
              <a:solidFill>
                <a:prstClr val="black"/>
              </a:solidFill>
            </a:endParaRPr>
          </a:p>
        </p:txBody>
      </p:sp>
      <p:sp>
        <p:nvSpPr>
          <p:cNvPr id="4" name="テキスト ボックス 3"/>
          <p:cNvSpPr txBox="1"/>
          <p:nvPr/>
        </p:nvSpPr>
        <p:spPr>
          <a:xfrm>
            <a:off x="7585611" y="0"/>
            <a:ext cx="1935678" cy="369332"/>
          </a:xfrm>
          <a:prstGeom prst="rect">
            <a:avLst/>
          </a:prstGeom>
          <a:noFill/>
        </p:spPr>
        <p:txBody>
          <a:bodyPr wrap="square" rtlCol="0">
            <a:spAutoFit/>
          </a:bodyPr>
          <a:lstStyle/>
          <a:p>
            <a:pPr algn="ctr"/>
            <a:r>
              <a:rPr kumimoji="1" lang="ja-JP" altLang="en-US" dirty="0"/>
              <a:t>Ｐ５６</a:t>
            </a:r>
            <a:endParaRPr kumimoji="1" lang="en-US" altLang="ja-JP" dirty="0"/>
          </a:p>
        </p:txBody>
      </p:sp>
    </p:spTree>
    <p:extLst>
      <p:ext uri="{BB962C8B-B14F-4D97-AF65-F5344CB8AC3E}">
        <p14:creationId xmlns:p14="http://schemas.microsoft.com/office/powerpoint/2010/main" val="27128469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latinLnBrk="1"/>
            <a:r>
              <a:rPr lang="ja-JP" altLang="en-US" dirty="0"/>
              <a:t>アニマルウェルフェア（</a:t>
            </a:r>
            <a:r>
              <a:rPr lang="en-US" altLang="ja-JP" dirty="0"/>
              <a:t>AW</a:t>
            </a:r>
            <a:r>
              <a:rPr lang="ja-JP" altLang="en-US" dirty="0"/>
              <a:t>）</a:t>
            </a:r>
            <a:endParaRPr lang="en-US" altLang="ja-JP" dirty="0"/>
          </a:p>
          <a:p>
            <a:pPr lvl="1" latinLnBrk="1"/>
            <a:r>
              <a:rPr lang="ja-JP" altLang="en-US" dirty="0"/>
              <a:t>和訳</a:t>
            </a:r>
            <a:r>
              <a:rPr lang="ja-JP" altLang="ja-JP" dirty="0"/>
              <a:t>「動物福祉」</a:t>
            </a:r>
            <a:r>
              <a:rPr lang="ja-JP" altLang="en-US" dirty="0"/>
              <a:t>、</a:t>
            </a:r>
            <a:r>
              <a:rPr lang="ja-JP" altLang="ja-JP" dirty="0"/>
              <a:t>「快適性に配慮した家畜の飼養管理」</a:t>
            </a:r>
            <a:endParaRPr lang="en-US" altLang="ja-JP" dirty="0"/>
          </a:p>
          <a:p>
            <a:pPr lvl="2" latinLnBrk="1"/>
            <a:r>
              <a:rPr lang="ja-JP" altLang="ja-JP" dirty="0"/>
              <a:t>飼育者は家畜に対し、５つの自由を</a:t>
            </a:r>
            <a:br>
              <a:rPr lang="en-US" altLang="ja-JP" dirty="0"/>
            </a:br>
            <a:r>
              <a:rPr lang="ja-JP" altLang="ja-JP" dirty="0"/>
              <a:t>確保する義務がある</a:t>
            </a:r>
          </a:p>
          <a:p>
            <a:pPr lvl="3" latinLnBrk="1"/>
            <a:r>
              <a:rPr lang="ja-JP" altLang="en-US" dirty="0"/>
              <a:t>生理的ゆがみである</a:t>
            </a:r>
            <a:r>
              <a:rPr lang="ja-JP" altLang="ja-JP" dirty="0"/>
              <a:t>「ストレス」を家畜</a:t>
            </a:r>
            <a:r>
              <a:rPr lang="ja-JP" altLang="en-US" dirty="0"/>
              <a:t>に与えない</a:t>
            </a:r>
            <a:endParaRPr lang="en-US" altLang="ja-JP" dirty="0"/>
          </a:p>
          <a:p>
            <a:pPr lvl="3" latinLnBrk="1"/>
            <a:r>
              <a:rPr lang="ja-JP" altLang="ja-JP" dirty="0"/>
              <a:t>動物らしさを損なわないような飼養管理</a:t>
            </a:r>
            <a:r>
              <a:rPr lang="ja-JP" altLang="en-US" dirty="0"/>
              <a:t>をする</a:t>
            </a:r>
            <a:endParaRPr lang="en-US" altLang="ja-JP" dirty="0"/>
          </a:p>
          <a:p>
            <a:pPr lvl="3" latinLnBrk="1"/>
            <a:r>
              <a:rPr lang="ja-JP" altLang="ja-JP" dirty="0"/>
              <a:t>飼っている期間は快適に過ごせる環境を提供</a:t>
            </a:r>
            <a:r>
              <a:rPr lang="ja-JP" altLang="en-US" dirty="0"/>
              <a:t>する</a:t>
            </a:r>
            <a:endParaRPr lang="en-US" altLang="ja-JP" dirty="0"/>
          </a:p>
          <a:p>
            <a:pPr marL="355600" lvl="3" indent="0" latinLnBrk="1">
              <a:buNone/>
            </a:pPr>
            <a:endParaRPr lang="ja-JP" altLang="ja-JP" dirty="0"/>
          </a:p>
          <a:p>
            <a:pPr lvl="2" latinLnBrk="1"/>
            <a:r>
              <a:rPr lang="ja-JP" altLang="ja-JP" dirty="0"/>
              <a:t>農業高校の実習の中で実践</a:t>
            </a:r>
            <a:r>
              <a:rPr lang="ja-JP" altLang="en-US" dirty="0"/>
              <a:t>し</a:t>
            </a:r>
            <a:r>
              <a:rPr lang="ja-JP" altLang="ja-JP" dirty="0"/>
              <a:t>ている、日々の家畜の観察や記録、家畜の丁寧な取り扱い、そして、良質な飼料や水の給与</a:t>
            </a:r>
            <a:r>
              <a:rPr lang="ja-JP" altLang="en-US" dirty="0"/>
              <a:t>など</a:t>
            </a:r>
            <a:r>
              <a:rPr lang="ja-JP" altLang="ja-JP" dirty="0"/>
              <a:t>が</a:t>
            </a:r>
            <a:r>
              <a:rPr lang="ja-JP" altLang="en-US" dirty="0"/>
              <a:t>、</a:t>
            </a:r>
            <a:br>
              <a:rPr lang="en-US" altLang="ja-JP" dirty="0"/>
            </a:br>
            <a:r>
              <a:rPr lang="ja-JP" altLang="ja-JP" dirty="0"/>
              <a:t>ＡＷの考え方に即したもの</a:t>
            </a:r>
            <a:endParaRPr lang="en-US" altLang="ja-JP" dirty="0"/>
          </a:p>
          <a:p>
            <a:pPr marL="273050" lvl="2" indent="0" latinLnBrk="1">
              <a:buNone/>
            </a:pPr>
            <a:endParaRPr lang="ja-JP" altLang="ja-JP" dirty="0"/>
          </a:p>
          <a:p>
            <a:pPr lvl="2" eaLnBrk="0" latinLnBrk="1" hangingPunct="0"/>
            <a:r>
              <a:rPr lang="ja-JP" altLang="ja-JP" dirty="0"/>
              <a:t>飼育者と家畜の親和</a:t>
            </a:r>
            <a:r>
              <a:rPr lang="ja-JP" altLang="en-US" dirty="0"/>
              <a:t>性</a:t>
            </a:r>
            <a:r>
              <a:rPr lang="ja-JP" altLang="ja-JP" dirty="0"/>
              <a:t>が</a:t>
            </a:r>
            <a:r>
              <a:rPr lang="ja-JP" altLang="en-US" dirty="0"/>
              <a:t>高</a:t>
            </a:r>
            <a:r>
              <a:rPr lang="ja-JP" altLang="ja-JP" dirty="0"/>
              <a:t>いほど生産性</a:t>
            </a:r>
            <a:r>
              <a:rPr lang="ja-JP" altLang="en-US" dirty="0"/>
              <a:t>が</a:t>
            </a:r>
            <a:r>
              <a:rPr lang="ja-JP" altLang="ja-JP" dirty="0"/>
              <a:t>向上（乳量増加）</a:t>
            </a:r>
            <a:endParaRPr lang="en-US" altLang="ja-JP" dirty="0"/>
          </a:p>
          <a:p>
            <a:pPr lvl="3" eaLnBrk="0" latinLnBrk="1" hangingPunct="0"/>
            <a:r>
              <a:rPr lang="ja-JP" altLang="ja-JP" dirty="0"/>
              <a:t>牛舎内で大声を出し、牛を脅かすような行為は、乳量の低下や家畜の行動が委縮され、健康観察する際の弊害につなが</a:t>
            </a:r>
            <a:r>
              <a:rPr lang="ja-JP" altLang="en-US" dirty="0"/>
              <a:t>る</a:t>
            </a:r>
            <a:endParaRPr lang="en-US" altLang="ja-JP" dirty="0"/>
          </a:p>
          <a:p>
            <a:pPr lvl="3" eaLnBrk="0" latinLnBrk="1" hangingPunct="0"/>
            <a:r>
              <a:rPr lang="ja-JP" altLang="en-US" dirty="0"/>
              <a:t>施</a:t>
            </a:r>
            <a:r>
              <a:rPr lang="ja-JP" altLang="ja-JP" dirty="0"/>
              <a:t>設面では、滑りやすい牛床で飼育されている牛は、発情の行動が抑えられる</a:t>
            </a:r>
            <a:r>
              <a:rPr lang="ja-JP" altLang="en-US" dirty="0"/>
              <a:t>ため</a:t>
            </a:r>
            <a:r>
              <a:rPr lang="ja-JP" altLang="ja-JP" dirty="0"/>
              <a:t>生産性</a:t>
            </a:r>
            <a:r>
              <a:rPr lang="ja-JP" altLang="en-US" dirty="0"/>
              <a:t>が</a:t>
            </a:r>
            <a:r>
              <a:rPr lang="ja-JP" altLang="ja-JP" dirty="0"/>
              <a:t>低下</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119</a:t>
            </a:fld>
            <a:endParaRPr lang="en-US" altLang="ja-JP" dirty="0">
              <a:solidFill>
                <a:prstClr val="black"/>
              </a:solidFill>
            </a:endParaRPr>
          </a:p>
        </p:txBody>
      </p:sp>
      <p:sp>
        <p:nvSpPr>
          <p:cNvPr id="4" name="正方形/長方形 3"/>
          <p:cNvSpPr/>
          <p:nvPr/>
        </p:nvSpPr>
        <p:spPr>
          <a:xfrm>
            <a:off x="5586356" y="1088035"/>
            <a:ext cx="3297219"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dirty="0"/>
              <a:t>動物の</a:t>
            </a:r>
            <a:r>
              <a:rPr lang="en-US" altLang="ja-JP" dirty="0"/>
              <a:t>5</a:t>
            </a:r>
            <a:r>
              <a:rPr lang="ja-JP" altLang="en-US" dirty="0" err="1"/>
              <a:t>つの</a:t>
            </a:r>
            <a:r>
              <a:rPr lang="ja-JP" altLang="en-US" dirty="0"/>
              <a:t>自由（</a:t>
            </a:r>
            <a:r>
              <a:rPr lang="en-US" altLang="ja-JP" dirty="0"/>
              <a:t>AW</a:t>
            </a:r>
            <a:r>
              <a:rPr lang="ja-JP" altLang="en-US" dirty="0"/>
              <a:t>の理念）</a:t>
            </a:r>
            <a:endParaRPr lang="en-US" altLang="ja-JP" dirty="0"/>
          </a:p>
          <a:p>
            <a:r>
              <a:rPr lang="en-US" altLang="ja-JP" dirty="0"/>
              <a:t>1.</a:t>
            </a:r>
            <a:r>
              <a:rPr lang="ja-JP" altLang="en-US" dirty="0"/>
              <a:t>飢えや渇きからの自由</a:t>
            </a:r>
            <a:endParaRPr lang="en-US" altLang="ja-JP" dirty="0"/>
          </a:p>
          <a:p>
            <a:r>
              <a:rPr lang="en-US" altLang="ja-JP" dirty="0"/>
              <a:t>2.</a:t>
            </a:r>
            <a:r>
              <a:rPr lang="ja-JP" altLang="en-US" dirty="0"/>
              <a:t>不快からの自由</a:t>
            </a:r>
          </a:p>
          <a:p>
            <a:r>
              <a:rPr lang="en-US" altLang="ja-JP" dirty="0"/>
              <a:t>3.</a:t>
            </a:r>
            <a:r>
              <a:rPr lang="ja-JP" altLang="en-US" dirty="0"/>
              <a:t>痛み、外傷や病気からの自由</a:t>
            </a:r>
            <a:endParaRPr lang="en-US" altLang="ja-JP" dirty="0"/>
          </a:p>
          <a:p>
            <a:r>
              <a:rPr lang="en-US" altLang="ja-JP" dirty="0"/>
              <a:t>4.</a:t>
            </a:r>
            <a:r>
              <a:rPr lang="ja-JP" altLang="en-US" dirty="0"/>
              <a:t>本来の行動する自由</a:t>
            </a:r>
            <a:endParaRPr lang="en-US" altLang="ja-JP" dirty="0"/>
          </a:p>
          <a:p>
            <a:r>
              <a:rPr lang="en-US" altLang="ja-JP" dirty="0"/>
              <a:t>5.</a:t>
            </a:r>
            <a:r>
              <a:rPr lang="ja-JP" altLang="en-US" dirty="0"/>
              <a:t>恐怖や苦痛からの自由</a:t>
            </a:r>
          </a:p>
        </p:txBody>
      </p:sp>
      <p:sp>
        <p:nvSpPr>
          <p:cNvPr id="5" name="テキスト ボックス 4"/>
          <p:cNvSpPr txBox="1"/>
          <p:nvPr/>
        </p:nvSpPr>
        <p:spPr>
          <a:xfrm>
            <a:off x="7585611" y="0"/>
            <a:ext cx="1935678" cy="369332"/>
          </a:xfrm>
          <a:prstGeom prst="rect">
            <a:avLst/>
          </a:prstGeom>
          <a:noFill/>
        </p:spPr>
        <p:txBody>
          <a:bodyPr wrap="square" rtlCol="0">
            <a:spAutoFit/>
          </a:bodyPr>
          <a:lstStyle/>
          <a:p>
            <a:pPr algn="ctr"/>
            <a:r>
              <a:rPr kumimoji="1" lang="ja-JP" altLang="en-US" dirty="0"/>
              <a:t>Ｐ５６</a:t>
            </a:r>
            <a:endParaRPr kumimoji="1" lang="en-US" altLang="ja-JP" dirty="0"/>
          </a:p>
        </p:txBody>
      </p:sp>
    </p:spTree>
    <p:extLst>
      <p:ext uri="{BB962C8B-B14F-4D97-AF65-F5344CB8AC3E}">
        <p14:creationId xmlns:p14="http://schemas.microsoft.com/office/powerpoint/2010/main" val="25808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吹き出し 1"/>
          <p:cNvSpPr/>
          <p:nvPr/>
        </p:nvSpPr>
        <p:spPr>
          <a:xfrm>
            <a:off x="623944" y="5706660"/>
            <a:ext cx="4722607" cy="1118032"/>
          </a:xfrm>
          <a:prstGeom prst="wedgeRoundRectCallout">
            <a:avLst>
              <a:gd name="adj1" fmla="val -54090"/>
              <a:gd name="adj2" fmla="val -4911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12</a:t>
            </a:fld>
            <a:endParaRPr lang="en-US" altLang="ja-JP" dirty="0">
              <a:solidFill>
                <a:prstClr val="black"/>
              </a:solidFill>
            </a:endParaRPr>
          </a:p>
        </p:txBody>
      </p:sp>
      <p:sp>
        <p:nvSpPr>
          <p:cNvPr id="7" name="テキスト ボックス 6"/>
          <p:cNvSpPr txBox="1"/>
          <p:nvPr/>
        </p:nvSpPr>
        <p:spPr>
          <a:xfrm>
            <a:off x="157285" y="1367634"/>
            <a:ext cx="5630330" cy="4739759"/>
          </a:xfrm>
          <a:prstGeom prst="rect">
            <a:avLst/>
          </a:prstGeom>
          <a:noFill/>
        </p:spPr>
        <p:txBody>
          <a:bodyPr wrap="square" rtlCol="0">
            <a:spAutoFit/>
          </a:bodyPr>
          <a:lstStyle/>
          <a:p>
            <a:r>
              <a:rPr kumimoji="1" lang="ja-JP" altLang="en-US" sz="2800" dirty="0"/>
              <a:t>１．</a:t>
            </a:r>
            <a:r>
              <a:rPr kumimoji="1" lang="ja-JP" altLang="en-US" sz="2800" dirty="0">
                <a:solidFill>
                  <a:srgbClr val="FF0000"/>
                </a:solidFill>
              </a:rPr>
              <a:t>食品安全</a:t>
            </a:r>
            <a:r>
              <a:rPr kumimoji="1" lang="ja-JP" altLang="en-US" sz="2800" dirty="0"/>
              <a:t>を確保できる</a:t>
            </a:r>
            <a:endParaRPr kumimoji="1" lang="en-US" altLang="ja-JP" sz="2800" dirty="0"/>
          </a:p>
          <a:p>
            <a:endParaRPr kumimoji="1" lang="en-US" altLang="ja-JP" dirty="0"/>
          </a:p>
          <a:p>
            <a:r>
              <a:rPr kumimoji="1" lang="ja-JP" altLang="en-US" sz="2800" dirty="0"/>
              <a:t>２．</a:t>
            </a:r>
            <a:r>
              <a:rPr kumimoji="1" lang="ja-JP" altLang="en-US" sz="2800" dirty="0">
                <a:solidFill>
                  <a:srgbClr val="FF0000"/>
                </a:solidFill>
              </a:rPr>
              <a:t>環境保全</a:t>
            </a:r>
            <a:r>
              <a:rPr kumimoji="1" lang="ja-JP" altLang="en-US" sz="2800" dirty="0"/>
              <a:t>ができる</a:t>
            </a:r>
            <a:endParaRPr kumimoji="1" lang="en-US" altLang="ja-JP" sz="2800" dirty="0"/>
          </a:p>
          <a:p>
            <a:endParaRPr kumimoji="1" lang="en-US" altLang="ja-JP" sz="2000" dirty="0"/>
          </a:p>
          <a:p>
            <a:r>
              <a:rPr kumimoji="1" lang="ja-JP" altLang="en-US" sz="2800" dirty="0"/>
              <a:t>３．作業者の</a:t>
            </a:r>
            <a:r>
              <a:rPr kumimoji="1" lang="ja-JP" altLang="en-US" sz="2800" dirty="0">
                <a:solidFill>
                  <a:srgbClr val="FF0000"/>
                </a:solidFill>
              </a:rPr>
              <a:t>労働安全</a:t>
            </a:r>
            <a:r>
              <a:rPr kumimoji="1" lang="ja-JP" altLang="en-US" sz="2800" dirty="0"/>
              <a:t>を確保できる</a:t>
            </a:r>
            <a:endParaRPr kumimoji="1" lang="en-US" altLang="ja-JP" sz="2800" dirty="0"/>
          </a:p>
          <a:p>
            <a:endParaRPr kumimoji="1" lang="en-US" altLang="ja-JP" sz="2000" dirty="0"/>
          </a:p>
          <a:p>
            <a:r>
              <a:rPr kumimoji="1" lang="ja-JP" altLang="en-US" sz="2800" dirty="0"/>
              <a:t>４．</a:t>
            </a:r>
            <a:r>
              <a:rPr kumimoji="1" lang="ja-JP" altLang="en-US" sz="2800" dirty="0">
                <a:solidFill>
                  <a:srgbClr val="FF0000"/>
                </a:solidFill>
              </a:rPr>
              <a:t>人権・福祉</a:t>
            </a:r>
            <a:r>
              <a:rPr kumimoji="1" lang="ja-JP" altLang="en-US" sz="2800" dirty="0"/>
              <a:t>に配慮した労務管理</a:t>
            </a:r>
            <a:br>
              <a:rPr kumimoji="1" lang="en-US" altLang="ja-JP" sz="2800" dirty="0"/>
            </a:br>
            <a:r>
              <a:rPr kumimoji="1" lang="ja-JP" altLang="en-US" sz="2800" dirty="0"/>
              <a:t>　　ができる</a:t>
            </a:r>
            <a:endParaRPr kumimoji="1" lang="en-US" altLang="ja-JP" sz="2800" dirty="0"/>
          </a:p>
          <a:p>
            <a:endParaRPr lang="en-US" altLang="ja-JP" sz="2000" dirty="0"/>
          </a:p>
          <a:p>
            <a:r>
              <a:rPr lang="ja-JP" altLang="en-US" sz="2800" dirty="0"/>
              <a:t>５．適切で信頼される</a:t>
            </a:r>
            <a:br>
              <a:rPr lang="en-US" altLang="ja-JP" sz="2800" dirty="0"/>
            </a:br>
            <a:r>
              <a:rPr lang="ja-JP" altLang="en-US" sz="2800" dirty="0"/>
              <a:t>　　農場運営ができる</a:t>
            </a:r>
            <a:r>
              <a:rPr lang="ja-JP" altLang="en-US" sz="2000" dirty="0"/>
              <a:t>（</a:t>
            </a:r>
            <a:r>
              <a:rPr lang="ja-JP" altLang="en-US" sz="2000" dirty="0">
                <a:solidFill>
                  <a:srgbClr val="FF0000"/>
                </a:solidFill>
              </a:rPr>
              <a:t>マネジメント</a:t>
            </a:r>
            <a:r>
              <a:rPr lang="ja-JP" altLang="en-US" sz="2000" dirty="0"/>
              <a:t>）</a:t>
            </a:r>
            <a:endParaRPr lang="en-US" altLang="ja-JP" sz="2000" dirty="0"/>
          </a:p>
          <a:p>
            <a:endParaRPr kumimoji="1" lang="ja-JP" altLang="en-US" sz="2800" dirty="0"/>
          </a:p>
        </p:txBody>
      </p:sp>
      <p:sp>
        <p:nvSpPr>
          <p:cNvPr id="10" name="テキスト ボックス 9"/>
          <p:cNvSpPr txBox="1"/>
          <p:nvPr/>
        </p:nvSpPr>
        <p:spPr>
          <a:xfrm>
            <a:off x="1062489" y="5624363"/>
            <a:ext cx="8178346" cy="1200329"/>
          </a:xfrm>
          <a:prstGeom prst="rect">
            <a:avLst/>
          </a:prstGeom>
          <a:noFill/>
        </p:spPr>
        <p:txBody>
          <a:bodyPr wrap="square" rtlCol="0">
            <a:spAutoFit/>
          </a:bodyPr>
          <a:lstStyle/>
          <a:p>
            <a:r>
              <a:rPr kumimoji="1" lang="ja-JP" altLang="en-US" sz="2400" dirty="0"/>
              <a:t>生産工程管理だけではない、</a:t>
            </a:r>
            <a:br>
              <a:rPr kumimoji="1" lang="en-US" altLang="ja-JP" sz="2400" dirty="0"/>
            </a:br>
            <a:r>
              <a:rPr kumimoji="1" lang="ja-JP" altLang="en-US" sz="2400" dirty="0">
                <a:solidFill>
                  <a:srgbClr val="FF0000"/>
                </a:solidFill>
              </a:rPr>
              <a:t>農業経営全般の必須事項</a:t>
            </a:r>
            <a:endParaRPr kumimoji="1" lang="en-US" altLang="ja-JP" sz="2400" dirty="0">
              <a:solidFill>
                <a:srgbClr val="FF0000"/>
              </a:solidFill>
            </a:endParaRPr>
          </a:p>
          <a:p>
            <a:r>
              <a:rPr kumimoji="1" lang="ja-JP" altLang="en-US" sz="2400" dirty="0">
                <a:solidFill>
                  <a:srgbClr val="FF0000"/>
                </a:solidFill>
              </a:rPr>
              <a:t>（＝持続的農業の基礎）</a:t>
            </a:r>
          </a:p>
        </p:txBody>
      </p:sp>
      <p:cxnSp>
        <p:nvCxnSpPr>
          <p:cNvPr id="12" name="直線コネクタ 11"/>
          <p:cNvCxnSpPr/>
          <p:nvPr/>
        </p:nvCxnSpPr>
        <p:spPr>
          <a:xfrm>
            <a:off x="778692" y="971922"/>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3" name="正方形/長方形 12"/>
          <p:cNvSpPr/>
          <p:nvPr/>
        </p:nvSpPr>
        <p:spPr>
          <a:xfrm>
            <a:off x="258820" y="367069"/>
            <a:ext cx="2555508" cy="584775"/>
          </a:xfrm>
          <a:prstGeom prst="rect">
            <a:avLst/>
          </a:prstGeom>
        </p:spPr>
        <p:txBody>
          <a:bodyPr wrap="none">
            <a:spAutoFit/>
          </a:bodyPr>
          <a:lstStyle/>
          <a:p>
            <a:r>
              <a:rPr lang="ja-JP" altLang="en-US" sz="3200" dirty="0"/>
              <a:t>　</a:t>
            </a:r>
            <a:r>
              <a:rPr lang="en-US" altLang="ja-JP" sz="3200" dirty="0"/>
              <a:t>GAP</a:t>
            </a:r>
            <a:r>
              <a:rPr lang="ja-JP" altLang="en-US" sz="3200" dirty="0"/>
              <a:t>の内容</a:t>
            </a:r>
            <a:endParaRPr lang="en-US" altLang="ja-JP" sz="3200" dirty="0"/>
          </a:p>
        </p:txBody>
      </p:sp>
      <p:pic>
        <p:nvPicPr>
          <p:cNvPr id="28" name="図 2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483540" y="1002273"/>
            <a:ext cx="3336610" cy="5105120"/>
          </a:xfrm>
          <a:prstGeom prst="rect">
            <a:avLst/>
          </a:prstGeom>
        </p:spPr>
      </p:pic>
      <p:sp>
        <p:nvSpPr>
          <p:cNvPr id="9" name="テキスト ボックス 8"/>
          <p:cNvSpPr txBox="1"/>
          <p:nvPr/>
        </p:nvSpPr>
        <p:spPr>
          <a:xfrm>
            <a:off x="7742711" y="0"/>
            <a:ext cx="1401289" cy="646331"/>
          </a:xfrm>
          <a:prstGeom prst="rect">
            <a:avLst/>
          </a:prstGeom>
          <a:noFill/>
        </p:spPr>
        <p:txBody>
          <a:bodyPr wrap="square" rtlCol="0">
            <a:spAutoFit/>
          </a:bodyPr>
          <a:lstStyle/>
          <a:p>
            <a:r>
              <a:rPr kumimoji="1" lang="ja-JP" altLang="en-US" dirty="0"/>
              <a:t>Ｐ２</a:t>
            </a:r>
            <a:br>
              <a:rPr kumimoji="1" lang="en-US" altLang="ja-JP" dirty="0"/>
            </a:br>
            <a:endParaRPr kumimoji="1" lang="ja-JP" altLang="en-US" dirty="0"/>
          </a:p>
        </p:txBody>
      </p:sp>
    </p:spTree>
    <p:extLst>
      <p:ext uri="{BB962C8B-B14F-4D97-AF65-F5344CB8AC3E}">
        <p14:creationId xmlns:p14="http://schemas.microsoft.com/office/powerpoint/2010/main" val="35936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動物にとっても作業者にとっても安全な農場を！</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120</a:t>
            </a:fld>
            <a:endParaRPr lang="en-US" altLang="ja-JP" dirty="0">
              <a:solidFill>
                <a:prstClr val="black"/>
              </a:solidFill>
            </a:endParaRPr>
          </a:p>
        </p:txBody>
      </p:sp>
      <p:graphicFrame>
        <p:nvGraphicFramePr>
          <p:cNvPr id="6" name="表 5"/>
          <p:cNvGraphicFramePr>
            <a:graphicFrameLocks noGrp="1"/>
          </p:cNvGraphicFramePr>
          <p:nvPr>
            <p:extLst>
              <p:ext uri="{D42A27DB-BD31-4B8C-83A1-F6EECF244321}">
                <p14:modId xmlns:p14="http://schemas.microsoft.com/office/powerpoint/2010/main" val="2759107285"/>
              </p:ext>
            </p:extLst>
          </p:nvPr>
        </p:nvGraphicFramePr>
        <p:xfrm>
          <a:off x="398876" y="576067"/>
          <a:ext cx="8266822" cy="5996181"/>
        </p:xfrm>
        <a:graphic>
          <a:graphicData uri="http://schemas.openxmlformats.org/drawingml/2006/table">
            <a:tbl>
              <a:tblPr>
                <a:tableStyleId>{5C22544A-7EE6-4342-B048-85BDC9FD1C3A}</a:tableStyleId>
              </a:tblPr>
              <a:tblGrid>
                <a:gridCol w="867736">
                  <a:extLst>
                    <a:ext uri="{9D8B030D-6E8A-4147-A177-3AD203B41FA5}">
                      <a16:colId xmlns:a16="http://schemas.microsoft.com/office/drawing/2014/main" val="690000716"/>
                    </a:ext>
                  </a:extLst>
                </a:gridCol>
                <a:gridCol w="7399086">
                  <a:extLst>
                    <a:ext uri="{9D8B030D-6E8A-4147-A177-3AD203B41FA5}">
                      <a16:colId xmlns:a16="http://schemas.microsoft.com/office/drawing/2014/main" val="1830018587"/>
                    </a:ext>
                  </a:extLst>
                </a:gridCol>
              </a:tblGrid>
              <a:tr h="255575">
                <a:tc gridSpan="2">
                  <a:txBody>
                    <a:bodyPr/>
                    <a:lstStyle/>
                    <a:p>
                      <a:pPr algn="ctr" fontAlgn="ctr"/>
                      <a:r>
                        <a:rPr lang="ja-JP" altLang="en-US" sz="1600" u="none" strike="noStrike">
                          <a:effectLst/>
                        </a:rPr>
                        <a:t>農業高校での畜産分野でのリスク対策のポイント</a:t>
                      </a:r>
                      <a:endParaRPr lang="ja-JP" altLang="en-US" sz="16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tc hMerge="1">
                  <a:txBody>
                    <a:bodyPr/>
                    <a:lstStyle/>
                    <a:p>
                      <a:endParaRPr kumimoji="1" lang="ja-JP" altLang="en-US"/>
                    </a:p>
                  </a:txBody>
                  <a:tcPr/>
                </a:tc>
                <a:extLst>
                  <a:ext uri="{0D108BD9-81ED-4DB2-BD59-A6C34878D82A}">
                    <a16:rowId xmlns:a16="http://schemas.microsoft.com/office/drawing/2014/main" val="2293938961"/>
                  </a:ext>
                </a:extLst>
              </a:tr>
              <a:tr h="262901">
                <a:tc rowSpan="8">
                  <a:txBody>
                    <a:bodyPr/>
                    <a:lstStyle/>
                    <a:p>
                      <a:pPr algn="ctr" fontAlgn="ctr"/>
                      <a:r>
                        <a:rPr lang="ja-JP" altLang="en-US" sz="1200" u="none" strike="noStrike">
                          <a:effectLst/>
                        </a:rPr>
                        <a:t>食品安全</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tc>
                  <a:txBody>
                    <a:bodyPr/>
                    <a:lstStyle/>
                    <a:p>
                      <a:pPr algn="just" fontAlgn="ctr"/>
                      <a:r>
                        <a:rPr lang="ja-JP" altLang="en-US" sz="1200" u="none" strike="noStrike">
                          <a:effectLst/>
                        </a:rPr>
                        <a:t>・防疫の観点から畜舎の入退場は必ず記録する。万が一、家畜伝染病など不測の事態も究明できる。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1951887664"/>
                  </a:ext>
                </a:extLst>
              </a:tr>
              <a:tr h="262901">
                <a:tc vMerge="1">
                  <a:txBody>
                    <a:bodyPr/>
                    <a:lstStyle/>
                    <a:p>
                      <a:endParaRPr kumimoji="1" lang="ja-JP" altLang="en-US"/>
                    </a:p>
                  </a:txBody>
                  <a:tcPr/>
                </a:tc>
                <a:tc>
                  <a:txBody>
                    <a:bodyPr/>
                    <a:lstStyle/>
                    <a:p>
                      <a:pPr algn="just" fontAlgn="ctr"/>
                      <a:r>
                        <a:rPr lang="ja-JP" altLang="en-US" sz="1200" u="none" strike="noStrike">
                          <a:effectLst/>
                        </a:rPr>
                        <a:t>・履物の足裏などの消毒をする。指定の長靴に履き替える。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749999752"/>
                  </a:ext>
                </a:extLst>
              </a:tr>
              <a:tr h="262901">
                <a:tc vMerge="1">
                  <a:txBody>
                    <a:bodyPr/>
                    <a:lstStyle/>
                    <a:p>
                      <a:endParaRPr kumimoji="1" lang="ja-JP" altLang="en-US"/>
                    </a:p>
                  </a:txBody>
                  <a:tcPr/>
                </a:tc>
                <a:tc>
                  <a:txBody>
                    <a:bodyPr/>
                    <a:lstStyle/>
                    <a:p>
                      <a:pPr algn="just" fontAlgn="ctr"/>
                      <a:r>
                        <a:rPr lang="ja-JP" altLang="en-US" sz="1200" u="none" strike="noStrike">
                          <a:effectLst/>
                        </a:rPr>
                        <a:t>・生徒、教員は長靴を消毒し、作業着は毎回洗濯し、清潔を保つ。指定のつなぎ着用を義務づける。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3688643460"/>
                  </a:ext>
                </a:extLst>
              </a:tr>
              <a:tr h="520400">
                <a:tc vMerge="1">
                  <a:txBody>
                    <a:bodyPr/>
                    <a:lstStyle/>
                    <a:p>
                      <a:endParaRPr kumimoji="1" lang="ja-JP" altLang="en-US"/>
                    </a:p>
                  </a:txBody>
                  <a:tcPr/>
                </a:tc>
                <a:tc>
                  <a:txBody>
                    <a:bodyPr/>
                    <a:lstStyle/>
                    <a:p>
                      <a:pPr algn="just" fontAlgn="ctr"/>
                      <a:r>
                        <a:rPr lang="ja-JP" altLang="en-US" sz="1200" u="none" strike="noStrike">
                          <a:effectLst/>
                        </a:rPr>
                        <a:t>・道具は所定の位置を決めて管理し常に整理整頓する。整理整頓を心掛けることで、異変が生じた時に違和感を感じ、いち早く気づくことができる。また食品安全の観点において異物混入の防止にもなる。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2746133373"/>
                  </a:ext>
                </a:extLst>
              </a:tr>
              <a:tr h="649149">
                <a:tc vMerge="1">
                  <a:txBody>
                    <a:bodyPr/>
                    <a:lstStyle/>
                    <a:p>
                      <a:endParaRPr kumimoji="1" lang="ja-JP" altLang="en-US"/>
                    </a:p>
                  </a:txBody>
                  <a:tcPr/>
                </a:tc>
                <a:tc>
                  <a:txBody>
                    <a:bodyPr/>
                    <a:lstStyle/>
                    <a:p>
                      <a:pPr algn="just" fontAlgn="ctr"/>
                      <a:r>
                        <a:rPr lang="ja-JP" altLang="en-US" sz="1200" u="none" strike="noStrike">
                          <a:effectLst/>
                        </a:rPr>
                        <a:t>・家畜に対しての指示を誰もが解るよう明示する。情報を共有することで、動物医薬品の誤投与などを防ぐ。万が一、動物医薬品を誤投与してしまうと出荷が出来なくなる場合もある。また飼料を誤ると事故や病気にもつなが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187525279"/>
                  </a:ext>
                </a:extLst>
              </a:tr>
              <a:tr h="520400">
                <a:tc vMerge="1">
                  <a:txBody>
                    <a:bodyPr/>
                    <a:lstStyle/>
                    <a:p>
                      <a:endParaRPr kumimoji="1" lang="ja-JP" altLang="en-US"/>
                    </a:p>
                  </a:txBody>
                  <a:tcPr/>
                </a:tc>
                <a:tc>
                  <a:txBody>
                    <a:bodyPr/>
                    <a:lstStyle/>
                    <a:p>
                      <a:pPr algn="just" fontAlgn="ctr"/>
                      <a:r>
                        <a:rPr lang="ja-JP" altLang="en-US" sz="1200" u="none" strike="noStrike">
                          <a:effectLst/>
                        </a:rPr>
                        <a:t>・動物医薬品の管理は厳正に行い必ず記録する。鍵付きの保管庫で厳重に管理し記録簿の確認者も決めて二重、三重チェックを行うことで誤投与や事故、事件を防止する。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439437900"/>
                  </a:ext>
                </a:extLst>
              </a:tr>
              <a:tr h="391651">
                <a:tc vMerge="1">
                  <a:txBody>
                    <a:bodyPr/>
                    <a:lstStyle/>
                    <a:p>
                      <a:endParaRPr kumimoji="1" lang="ja-JP" altLang="en-US"/>
                    </a:p>
                  </a:txBody>
                  <a:tcPr/>
                </a:tc>
                <a:tc>
                  <a:txBody>
                    <a:bodyPr/>
                    <a:lstStyle/>
                    <a:p>
                      <a:pPr algn="just" fontAlgn="ctr"/>
                      <a:r>
                        <a:rPr lang="ja-JP" altLang="en-US" sz="1200" u="none" strike="noStrike">
                          <a:effectLst/>
                        </a:rPr>
                        <a:t>・飼料を給仕する場合、カビの付着、変質、異臭がしてないか確認し、見つかった場合は異変がある部分を除去して給仕するか、廃棄する。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3351837428"/>
                  </a:ext>
                </a:extLst>
              </a:tr>
              <a:tr h="391651">
                <a:tc vMerge="1">
                  <a:txBody>
                    <a:bodyPr/>
                    <a:lstStyle/>
                    <a:p>
                      <a:endParaRPr kumimoji="1" lang="ja-JP" altLang="en-US"/>
                    </a:p>
                  </a:txBody>
                  <a:tcPr/>
                </a:tc>
                <a:tc>
                  <a:txBody>
                    <a:bodyPr/>
                    <a:lstStyle/>
                    <a:p>
                      <a:pPr algn="just" fontAlgn="ctr"/>
                      <a:r>
                        <a:rPr lang="ja-JP" altLang="en-US" sz="1200" u="none" strike="noStrike">
                          <a:effectLst/>
                        </a:rPr>
                        <a:t>・畜舎内のクモの巣を除去したり、水飲み場のゴミなどを除去したり、常に清潔な敷料にするなど家畜の飼育環境を衛生的な状態にする。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3013285636"/>
                  </a:ext>
                </a:extLst>
              </a:tr>
              <a:tr h="520400">
                <a:tc rowSpan="5">
                  <a:txBody>
                    <a:bodyPr/>
                    <a:lstStyle/>
                    <a:p>
                      <a:pPr algn="ctr" fontAlgn="ctr"/>
                      <a:r>
                        <a:rPr lang="ja-JP" altLang="en-US" sz="1200" u="none" strike="noStrike">
                          <a:effectLst/>
                        </a:rPr>
                        <a:t>労働安全</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tc>
                  <a:txBody>
                    <a:bodyPr/>
                    <a:lstStyle/>
                    <a:p>
                      <a:pPr algn="just" fontAlgn="ctr"/>
                      <a:r>
                        <a:rPr lang="ja-JP" altLang="en-US" sz="1200" u="none" strike="noStrike">
                          <a:effectLst/>
                        </a:rPr>
                        <a:t>・家畜の室に入る際は、家畜が興奮状態でないか確認する。声掛けや、撫でるなどスキンシップも重要である。乳牛などの大家畜を扱う場合、足を踏まれたり、押しつけられたりしないように気をつける。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647696729"/>
                  </a:ext>
                </a:extLst>
              </a:tr>
              <a:tr h="262901">
                <a:tc vMerge="1">
                  <a:txBody>
                    <a:bodyPr/>
                    <a:lstStyle/>
                    <a:p>
                      <a:endParaRPr kumimoji="1" lang="ja-JP" altLang="en-US"/>
                    </a:p>
                  </a:txBody>
                  <a:tcPr/>
                </a:tc>
                <a:tc>
                  <a:txBody>
                    <a:bodyPr/>
                    <a:lstStyle/>
                    <a:p>
                      <a:pPr algn="just" fontAlgn="ctr"/>
                      <a:r>
                        <a:rPr lang="ja-JP" altLang="en-US" sz="1200" u="none" strike="noStrike">
                          <a:effectLst/>
                        </a:rPr>
                        <a:t>・家畜の室の開閉は手指をはさまないように気をつける。手元を確認して行う。</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2449692468"/>
                  </a:ext>
                </a:extLst>
              </a:tr>
              <a:tr h="520400">
                <a:tc vMerge="1">
                  <a:txBody>
                    <a:bodyPr/>
                    <a:lstStyle/>
                    <a:p>
                      <a:endParaRPr kumimoji="1" lang="ja-JP" altLang="en-US"/>
                    </a:p>
                  </a:txBody>
                  <a:tcPr/>
                </a:tc>
                <a:tc>
                  <a:txBody>
                    <a:bodyPr/>
                    <a:lstStyle/>
                    <a:p>
                      <a:pPr algn="just" fontAlgn="ctr"/>
                      <a:r>
                        <a:rPr lang="ja-JP" altLang="en-US" sz="1200" u="none" strike="noStrike">
                          <a:effectLst/>
                        </a:rPr>
                        <a:t>・ベルトコンベヤーやバーンクリーナー及び、飼料作物の収穫機の詰まり除去や修理をしようとする場合は必ず動力停止した状態で行う。動作を停止しただけでは誤作動で大事故につながる恐れがある。</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2454128801"/>
                  </a:ext>
                </a:extLst>
              </a:tr>
              <a:tr h="649149">
                <a:tc vMerge="1">
                  <a:txBody>
                    <a:bodyPr/>
                    <a:lstStyle/>
                    <a:p>
                      <a:endParaRPr kumimoji="1" lang="ja-JP" altLang="en-US"/>
                    </a:p>
                  </a:txBody>
                  <a:tcPr/>
                </a:tc>
                <a:tc>
                  <a:txBody>
                    <a:bodyPr/>
                    <a:lstStyle/>
                    <a:p>
                      <a:pPr algn="just" fontAlgn="ctr"/>
                      <a:r>
                        <a:rPr lang="ja-JP" altLang="en-US" sz="1200" u="none" strike="noStrike">
                          <a:effectLst/>
                        </a:rPr>
                        <a:t>・家畜の移動、出荷の際は家畜が興奮し暴れる恐れがあるので気をつける。大家畜をロープを使ってひく場合、引きずられることもある。この時、ロープを手指に巻き付けていると、手指を引きちぎられることもあるので巻き付けることをしない。</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761290802"/>
                  </a:ext>
                </a:extLst>
              </a:tr>
              <a:tr h="262901">
                <a:tc vMerge="1">
                  <a:txBody>
                    <a:bodyPr/>
                    <a:lstStyle/>
                    <a:p>
                      <a:endParaRPr kumimoji="1" lang="ja-JP" altLang="en-US"/>
                    </a:p>
                  </a:txBody>
                  <a:tcPr/>
                </a:tc>
                <a:tc>
                  <a:txBody>
                    <a:bodyPr/>
                    <a:lstStyle/>
                    <a:p>
                      <a:pPr algn="just" fontAlgn="ctr"/>
                      <a:r>
                        <a:rPr lang="ja-JP" altLang="en-US" sz="1200" u="none" strike="noStrike">
                          <a:effectLst/>
                        </a:rPr>
                        <a:t>・飼料の袋を開けたり粗飼料の細断などで刃物を使う場合、手元をしっかりと確認して行う。</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1350023155"/>
                  </a:ext>
                </a:extLst>
              </a:tr>
              <a:tr h="262901">
                <a:tc>
                  <a:txBody>
                    <a:bodyPr/>
                    <a:lstStyle/>
                    <a:p>
                      <a:pPr algn="ctr" fontAlgn="ctr"/>
                      <a:r>
                        <a:rPr lang="ja-JP" altLang="en-US" sz="1200" u="none" strike="noStrike">
                          <a:effectLst/>
                        </a:rPr>
                        <a:t>環境保全</a:t>
                      </a:r>
                      <a:endParaRPr lang="ja-JP" altLang="en-US" sz="12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tc>
                  <a:txBody>
                    <a:bodyPr/>
                    <a:lstStyle/>
                    <a:p>
                      <a:pPr algn="just" fontAlgn="ctr"/>
                      <a:r>
                        <a:rPr lang="ja-JP" altLang="en-US" sz="1200" u="none" strike="noStrike" dirty="0">
                          <a:effectLst/>
                        </a:rPr>
                        <a:t>・家畜の糞は、堆肥化し圃場還元するなどして環境保全型農業に努める。</a:t>
                      </a:r>
                      <a:endParaRPr lang="ja-JP" altLang="en-US" sz="1200" b="0" i="0" u="none" strike="noStrike" dirty="0">
                        <a:solidFill>
                          <a:srgbClr val="000000"/>
                        </a:solidFill>
                        <a:effectLst/>
                        <a:latin typeface="HGSｺﾞｼｯｸM" panose="020B0600000000000000" pitchFamily="50" charset="-128"/>
                        <a:ea typeface="HGSｺﾞｼｯｸM" panose="020B0600000000000000" pitchFamily="50" charset="-128"/>
                      </a:endParaRPr>
                    </a:p>
                  </a:txBody>
                  <a:tcPr marL="5265" marR="5265" marT="5265" marB="0" anchor="ctr"/>
                </a:tc>
                <a:extLst>
                  <a:ext uri="{0D108BD9-81ED-4DB2-BD59-A6C34878D82A}">
                    <a16:rowId xmlns:a16="http://schemas.microsoft.com/office/drawing/2014/main" val="605729992"/>
                  </a:ext>
                </a:extLst>
              </a:tr>
            </a:tbl>
          </a:graphicData>
        </a:graphic>
      </p:graphicFrame>
      <p:sp>
        <p:nvSpPr>
          <p:cNvPr id="5" name="テキスト ボックス 4"/>
          <p:cNvSpPr txBox="1"/>
          <p:nvPr/>
        </p:nvSpPr>
        <p:spPr>
          <a:xfrm>
            <a:off x="7585611" y="0"/>
            <a:ext cx="1935678" cy="369332"/>
          </a:xfrm>
          <a:prstGeom prst="rect">
            <a:avLst/>
          </a:prstGeom>
          <a:noFill/>
        </p:spPr>
        <p:txBody>
          <a:bodyPr wrap="square" rtlCol="0">
            <a:spAutoFit/>
          </a:bodyPr>
          <a:lstStyle/>
          <a:p>
            <a:pPr algn="ctr"/>
            <a:r>
              <a:rPr kumimoji="1" lang="ja-JP" altLang="en-US" dirty="0"/>
              <a:t>Ｐ５６</a:t>
            </a:r>
            <a:endParaRPr kumimoji="1" lang="en-US" altLang="ja-JP" dirty="0"/>
          </a:p>
        </p:txBody>
      </p:sp>
    </p:spTree>
    <p:extLst>
      <p:ext uri="{BB962C8B-B14F-4D97-AF65-F5344CB8AC3E}">
        <p14:creationId xmlns:p14="http://schemas.microsoft.com/office/powerpoint/2010/main" val="907878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1452282"/>
            <a:ext cx="9144000" cy="5405718"/>
          </a:xfrm>
        </p:spPr>
        <p:txBody>
          <a:bodyPr/>
          <a:lstStyle/>
          <a:p>
            <a:pPr marL="0" indent="0">
              <a:buNone/>
            </a:pPr>
            <a:r>
              <a:rPr kumimoji="1" lang="ja-JP" altLang="en-US" sz="16600" dirty="0"/>
              <a:t>知的財産</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121</a:t>
            </a:fld>
            <a:endParaRPr lang="en-US" altLang="ja-JP" dirty="0">
              <a:solidFill>
                <a:prstClr val="black"/>
              </a:solidFill>
            </a:endParaRPr>
          </a:p>
        </p:txBody>
      </p:sp>
      <p:sp>
        <p:nvSpPr>
          <p:cNvPr id="4" name="テキスト ボックス 3"/>
          <p:cNvSpPr txBox="1"/>
          <p:nvPr/>
        </p:nvSpPr>
        <p:spPr>
          <a:xfrm>
            <a:off x="7585611" y="0"/>
            <a:ext cx="1935678" cy="369332"/>
          </a:xfrm>
          <a:prstGeom prst="rect">
            <a:avLst/>
          </a:prstGeom>
          <a:noFill/>
        </p:spPr>
        <p:txBody>
          <a:bodyPr wrap="square" rtlCol="0">
            <a:spAutoFit/>
          </a:bodyPr>
          <a:lstStyle/>
          <a:p>
            <a:pPr algn="ctr"/>
            <a:r>
              <a:rPr kumimoji="1" lang="ja-JP" altLang="en-US" dirty="0"/>
              <a:t>Ｐ５７</a:t>
            </a:r>
            <a:endParaRPr kumimoji="1" lang="en-US" altLang="ja-JP" dirty="0"/>
          </a:p>
        </p:txBody>
      </p:sp>
    </p:spTree>
    <p:extLst>
      <p:ext uri="{BB962C8B-B14F-4D97-AF65-F5344CB8AC3E}">
        <p14:creationId xmlns:p14="http://schemas.microsoft.com/office/powerpoint/2010/main" val="23230560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250825" y="765175"/>
            <a:ext cx="8683625" cy="5997575"/>
          </a:xfrm>
          <a:prstGeom prst="rect">
            <a:avLst/>
          </a:prstGeom>
          <a:solidFill>
            <a:srgbClr val="CCFFFF"/>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2" tIns="45710" rIns="91422" bIns="45710" anchor="ctr"/>
          <a:lstStyle/>
          <a:p>
            <a:pPr>
              <a:defRPr/>
            </a:pPr>
            <a:endParaRPr lang="ja-JP" altLang="en-US">
              <a:latin typeface="Arial" charset="0"/>
              <a:ea typeface="ＭＳ Ｐゴシック" charset="0"/>
            </a:endParaRPr>
          </a:p>
        </p:txBody>
      </p:sp>
      <p:cxnSp>
        <p:nvCxnSpPr>
          <p:cNvPr id="94" name="直線コネクタ 85"/>
          <p:cNvCxnSpPr>
            <a:cxnSpLocks noChangeShapeType="1"/>
          </p:cNvCxnSpPr>
          <p:nvPr/>
        </p:nvCxnSpPr>
        <p:spPr bwMode="auto">
          <a:xfrm>
            <a:off x="5500688" y="4568783"/>
            <a:ext cx="4286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63491" name="直線コネクタ 85"/>
          <p:cNvCxnSpPr>
            <a:cxnSpLocks noChangeShapeType="1"/>
          </p:cNvCxnSpPr>
          <p:nvPr/>
        </p:nvCxnSpPr>
        <p:spPr bwMode="auto">
          <a:xfrm>
            <a:off x="5500688" y="3786188"/>
            <a:ext cx="4286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63492" name="直線コネクタ 70"/>
          <p:cNvCxnSpPr>
            <a:cxnSpLocks noChangeShapeType="1"/>
          </p:cNvCxnSpPr>
          <p:nvPr/>
        </p:nvCxnSpPr>
        <p:spPr bwMode="auto">
          <a:xfrm>
            <a:off x="785813" y="4357688"/>
            <a:ext cx="4286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63493" name="直線コネクタ 64"/>
          <p:cNvCxnSpPr>
            <a:cxnSpLocks noChangeShapeType="1"/>
          </p:cNvCxnSpPr>
          <p:nvPr/>
        </p:nvCxnSpPr>
        <p:spPr bwMode="auto">
          <a:xfrm>
            <a:off x="755650" y="3429000"/>
            <a:ext cx="50323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63494" name="直線コネクタ 59"/>
          <p:cNvCxnSpPr>
            <a:cxnSpLocks noChangeShapeType="1"/>
          </p:cNvCxnSpPr>
          <p:nvPr/>
        </p:nvCxnSpPr>
        <p:spPr bwMode="auto">
          <a:xfrm>
            <a:off x="785813" y="2500313"/>
            <a:ext cx="4286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grpSp>
        <p:nvGrpSpPr>
          <p:cNvPr id="3" name="グループ化 30"/>
          <p:cNvGrpSpPr>
            <a:grpSpLocks/>
          </p:cNvGrpSpPr>
          <p:nvPr/>
        </p:nvGrpSpPr>
        <p:grpSpPr bwMode="auto">
          <a:xfrm>
            <a:off x="1214438" y="2071688"/>
            <a:ext cx="2020887" cy="857250"/>
            <a:chOff x="2857488" y="4000504"/>
            <a:chExt cx="2020675" cy="857256"/>
          </a:xfrm>
        </p:grpSpPr>
        <p:grpSp>
          <p:nvGrpSpPr>
            <p:cNvPr id="63569" name="角丸四角形 4"/>
            <p:cNvGrpSpPr>
              <a:grpSpLocks/>
            </p:cNvGrpSpPr>
            <p:nvPr/>
          </p:nvGrpSpPr>
          <p:grpSpPr bwMode="auto">
            <a:xfrm>
              <a:off x="2795201" y="3964880"/>
              <a:ext cx="2139472" cy="963175"/>
              <a:chOff x="1152144" y="2036064"/>
              <a:chExt cx="2139696" cy="963168"/>
            </a:xfrm>
          </p:grpSpPr>
          <p:pic>
            <p:nvPicPr>
              <p:cNvPr id="63571" name="角丸四角形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144" y="2036064"/>
                <a:ext cx="2139696" cy="96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72" name="Text Box 11"/>
              <p:cNvSpPr txBox="1">
                <a:spLocks noChangeArrowheads="1"/>
              </p:cNvSpPr>
              <p:nvPr/>
            </p:nvSpPr>
            <p:spPr bwMode="auto">
              <a:xfrm>
                <a:off x="1256286" y="2113536"/>
                <a:ext cx="1937191" cy="77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000">
                  <a:solidFill>
                    <a:srgbClr val="080042"/>
                  </a:solidFill>
                  <a:latin typeface="HGｺﾞｼｯｸE" panose="020B0909000000000000" pitchFamily="49" charset="-128"/>
                  <a:ea typeface="HGｺﾞｼｯｸE" panose="020B0909000000000000" pitchFamily="49" charset="-128"/>
                </a:endParaRPr>
              </a:p>
            </p:txBody>
          </p:sp>
        </p:grpSp>
        <p:sp>
          <p:nvSpPr>
            <p:cNvPr id="6" name="Text Box 2"/>
            <p:cNvSpPr txBox="1">
              <a:spLocks noChangeArrowheads="1"/>
            </p:cNvSpPr>
            <p:nvPr/>
          </p:nvSpPr>
          <p:spPr bwMode="auto">
            <a:xfrm>
              <a:off x="2949553" y="4105280"/>
              <a:ext cx="1836544" cy="647705"/>
            </a:xfrm>
            <a:prstGeom prst="rect">
              <a:avLst/>
            </a:prstGeom>
            <a:noFill/>
            <a:ln w="9525">
              <a:noFill/>
              <a:miter lim="800000"/>
              <a:headEnd/>
              <a:tailEnd/>
            </a:ln>
          </p:spPr>
          <p:txBody>
            <a:bodyPr>
              <a:spAutoFit/>
            </a:bodyPr>
            <a:lstStyle/>
            <a:p>
              <a:pPr algn="ctr">
                <a:spcBef>
                  <a:spcPct val="50000"/>
                </a:spcBef>
                <a:defRPr/>
              </a:pPr>
              <a:r>
                <a:rPr lang="ja-JP" altLang="en-US" sz="36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特許権</a:t>
              </a:r>
            </a:p>
          </p:txBody>
        </p:sp>
      </p:grpSp>
      <p:grpSp>
        <p:nvGrpSpPr>
          <p:cNvPr id="4" name="グループ化 32"/>
          <p:cNvGrpSpPr>
            <a:grpSpLocks/>
          </p:cNvGrpSpPr>
          <p:nvPr/>
        </p:nvGrpSpPr>
        <p:grpSpPr bwMode="auto">
          <a:xfrm>
            <a:off x="1214438" y="3000375"/>
            <a:ext cx="2071687" cy="857250"/>
            <a:chOff x="928662" y="2786058"/>
            <a:chExt cx="2071702" cy="857256"/>
          </a:xfrm>
        </p:grpSpPr>
        <p:grpSp>
          <p:nvGrpSpPr>
            <p:cNvPr id="63565" name="角丸四角形 7"/>
            <p:cNvGrpSpPr>
              <a:grpSpLocks/>
            </p:cNvGrpSpPr>
            <p:nvPr/>
          </p:nvGrpSpPr>
          <p:grpSpPr bwMode="auto">
            <a:xfrm>
              <a:off x="890752" y="2748339"/>
              <a:ext cx="2139711" cy="969271"/>
              <a:chOff x="1176528" y="2962656"/>
              <a:chExt cx="2139696" cy="969264"/>
            </a:xfrm>
          </p:grpSpPr>
          <p:pic>
            <p:nvPicPr>
              <p:cNvPr id="63567" name="角丸四角形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528" y="2962656"/>
                <a:ext cx="2139696" cy="96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68" name="Text Box 16"/>
              <p:cNvSpPr txBox="1">
                <a:spLocks noChangeArrowheads="1"/>
              </p:cNvSpPr>
              <p:nvPr/>
            </p:nvSpPr>
            <p:spPr bwMode="auto">
              <a:xfrm>
                <a:off x="1281800" y="3042223"/>
                <a:ext cx="1936964" cy="77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400">
                  <a:solidFill>
                    <a:srgbClr val="080042"/>
                  </a:solidFill>
                  <a:latin typeface="HGｺﾞｼｯｸE" panose="020B0909000000000000" pitchFamily="49" charset="-128"/>
                  <a:ea typeface="HGｺﾞｼｯｸE" panose="020B0909000000000000" pitchFamily="49" charset="-128"/>
                </a:endParaRPr>
              </a:p>
            </p:txBody>
          </p:sp>
        </p:grpSp>
        <p:sp>
          <p:nvSpPr>
            <p:cNvPr id="9" name="Text Box 2"/>
            <p:cNvSpPr txBox="1">
              <a:spLocks noChangeArrowheads="1"/>
            </p:cNvSpPr>
            <p:nvPr/>
          </p:nvSpPr>
          <p:spPr bwMode="auto">
            <a:xfrm>
              <a:off x="928662" y="2952747"/>
              <a:ext cx="2071702" cy="523879"/>
            </a:xfrm>
            <a:prstGeom prst="rect">
              <a:avLst/>
            </a:prstGeom>
            <a:noFill/>
            <a:ln w="9525">
              <a:noFill/>
              <a:miter lim="800000"/>
              <a:headEnd/>
              <a:tailEnd/>
            </a:ln>
          </p:spPr>
          <p:txBody>
            <a:bodyPr>
              <a:spAutoFit/>
            </a:bodyPr>
            <a:lstStyle/>
            <a:p>
              <a:pPr algn="ctr">
                <a:spcBef>
                  <a:spcPct val="50000"/>
                </a:spcBef>
                <a:defRPr/>
              </a:pPr>
              <a:r>
                <a:rPr lang="ja-JP" altLang="en-US" sz="28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実用新案権</a:t>
              </a:r>
            </a:p>
          </p:txBody>
        </p:sp>
      </p:grpSp>
      <p:grpSp>
        <p:nvGrpSpPr>
          <p:cNvPr id="7" name="グループ化 31"/>
          <p:cNvGrpSpPr>
            <a:grpSpLocks/>
          </p:cNvGrpSpPr>
          <p:nvPr/>
        </p:nvGrpSpPr>
        <p:grpSpPr bwMode="auto">
          <a:xfrm>
            <a:off x="1214438" y="3929063"/>
            <a:ext cx="2020887" cy="857250"/>
            <a:chOff x="979689" y="3680727"/>
            <a:chExt cx="2020675" cy="857256"/>
          </a:xfrm>
        </p:grpSpPr>
        <p:grpSp>
          <p:nvGrpSpPr>
            <p:cNvPr id="63561" name="角丸四角形 10"/>
            <p:cNvGrpSpPr>
              <a:grpSpLocks/>
            </p:cNvGrpSpPr>
            <p:nvPr/>
          </p:nvGrpSpPr>
          <p:grpSpPr bwMode="auto">
            <a:xfrm>
              <a:off x="917402" y="3647008"/>
              <a:ext cx="2139472" cy="963175"/>
              <a:chOff x="1152144" y="3895344"/>
              <a:chExt cx="2139696" cy="963168"/>
            </a:xfrm>
          </p:grpSpPr>
          <p:pic>
            <p:nvPicPr>
              <p:cNvPr id="63563" name="角丸四角形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144" y="3895344"/>
                <a:ext cx="2139696" cy="96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64" name="Text Box 21"/>
              <p:cNvSpPr txBox="1">
                <a:spLocks noChangeArrowheads="1"/>
              </p:cNvSpPr>
              <p:nvPr/>
            </p:nvSpPr>
            <p:spPr bwMode="auto">
              <a:xfrm>
                <a:off x="1256286" y="3970911"/>
                <a:ext cx="1937191" cy="77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000">
                  <a:solidFill>
                    <a:srgbClr val="080042"/>
                  </a:solidFill>
                  <a:latin typeface="HGｺﾞｼｯｸE" panose="020B0909000000000000" pitchFamily="49" charset="-128"/>
                  <a:ea typeface="HGｺﾞｼｯｸE" panose="020B0909000000000000" pitchFamily="49" charset="-128"/>
                </a:endParaRPr>
              </a:p>
            </p:txBody>
          </p:sp>
        </p:grpSp>
        <p:sp>
          <p:nvSpPr>
            <p:cNvPr id="12" name="Text Box 2"/>
            <p:cNvSpPr txBox="1">
              <a:spLocks noChangeArrowheads="1"/>
            </p:cNvSpPr>
            <p:nvPr/>
          </p:nvSpPr>
          <p:spPr bwMode="auto">
            <a:xfrm>
              <a:off x="1071754" y="3785503"/>
              <a:ext cx="1836544" cy="647705"/>
            </a:xfrm>
            <a:prstGeom prst="rect">
              <a:avLst/>
            </a:prstGeom>
            <a:noFill/>
            <a:ln w="9525">
              <a:noFill/>
              <a:miter lim="800000"/>
              <a:headEnd/>
              <a:tailEnd/>
            </a:ln>
          </p:spPr>
          <p:txBody>
            <a:bodyPr>
              <a:spAutoFit/>
            </a:bodyPr>
            <a:lstStyle/>
            <a:p>
              <a:pPr algn="ctr">
                <a:spcBef>
                  <a:spcPct val="50000"/>
                </a:spcBef>
                <a:defRPr/>
              </a:pPr>
              <a:r>
                <a:rPr lang="ja-JP" altLang="en-US" sz="36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意匠権</a:t>
              </a:r>
            </a:p>
          </p:txBody>
        </p:sp>
      </p:grpSp>
      <p:grpSp>
        <p:nvGrpSpPr>
          <p:cNvPr id="63498" name="グループ化 21"/>
          <p:cNvGrpSpPr>
            <a:grpSpLocks/>
          </p:cNvGrpSpPr>
          <p:nvPr/>
        </p:nvGrpSpPr>
        <p:grpSpPr bwMode="auto">
          <a:xfrm>
            <a:off x="2357438" y="785813"/>
            <a:ext cx="4500562" cy="571500"/>
            <a:chOff x="4929190" y="357166"/>
            <a:chExt cx="4500594" cy="571504"/>
          </a:xfrm>
        </p:grpSpPr>
        <p:grpSp>
          <p:nvGrpSpPr>
            <p:cNvPr id="63557" name="角丸四角形 19"/>
            <p:cNvGrpSpPr>
              <a:grpSpLocks/>
            </p:cNvGrpSpPr>
            <p:nvPr/>
          </p:nvGrpSpPr>
          <p:grpSpPr bwMode="auto">
            <a:xfrm>
              <a:off x="4869944" y="321161"/>
              <a:ext cx="4614705" cy="682757"/>
              <a:chOff x="2298192" y="749808"/>
              <a:chExt cx="4614672" cy="682752"/>
            </a:xfrm>
          </p:grpSpPr>
          <p:pic>
            <p:nvPicPr>
              <p:cNvPr id="63559" name="角丸四角形 1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8192" y="749808"/>
                <a:ext cx="4614672" cy="682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60" name="Text Box 26"/>
              <p:cNvSpPr txBox="1">
                <a:spLocks noChangeArrowheads="1"/>
              </p:cNvSpPr>
              <p:nvPr/>
            </p:nvSpPr>
            <p:spPr bwMode="auto">
              <a:xfrm>
                <a:off x="2385336" y="813711"/>
                <a:ext cx="4444766" cy="51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000">
                  <a:solidFill>
                    <a:srgbClr val="080042"/>
                  </a:solidFill>
                  <a:latin typeface="HGｺﾞｼｯｸE" panose="020B0909000000000000" pitchFamily="49" charset="-128"/>
                  <a:ea typeface="HGｺﾞｼｯｸE" panose="020B0909000000000000" pitchFamily="49" charset="-128"/>
                </a:endParaRPr>
              </a:p>
            </p:txBody>
          </p:sp>
        </p:grpSp>
        <p:sp>
          <p:nvSpPr>
            <p:cNvPr id="21" name="Text Box 2"/>
            <p:cNvSpPr txBox="1">
              <a:spLocks noChangeArrowheads="1"/>
            </p:cNvSpPr>
            <p:nvPr/>
          </p:nvSpPr>
          <p:spPr bwMode="auto">
            <a:xfrm>
              <a:off x="4973640" y="380978"/>
              <a:ext cx="4411693" cy="523879"/>
            </a:xfrm>
            <a:prstGeom prst="rect">
              <a:avLst/>
            </a:prstGeom>
            <a:noFill/>
            <a:ln w="9525">
              <a:noFill/>
              <a:miter lim="800000"/>
              <a:headEnd/>
              <a:tailEnd/>
            </a:ln>
          </p:spPr>
          <p:txBody>
            <a:bodyPr>
              <a:spAutoFit/>
            </a:bodyPr>
            <a:lstStyle/>
            <a:p>
              <a:pPr algn="ctr">
                <a:spcBef>
                  <a:spcPct val="50000"/>
                </a:spcBef>
                <a:defRPr/>
              </a:pPr>
              <a:r>
                <a:rPr lang="ja-JP" altLang="en-US" sz="28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知的財産権の種類</a:t>
              </a:r>
            </a:p>
          </p:txBody>
        </p:sp>
      </p:grpSp>
      <p:grpSp>
        <p:nvGrpSpPr>
          <p:cNvPr id="63499" name="グループ化 25"/>
          <p:cNvGrpSpPr>
            <a:grpSpLocks/>
          </p:cNvGrpSpPr>
          <p:nvPr/>
        </p:nvGrpSpPr>
        <p:grpSpPr bwMode="auto">
          <a:xfrm>
            <a:off x="142875" y="1500188"/>
            <a:ext cx="4214813" cy="482600"/>
            <a:chOff x="214282" y="1785926"/>
            <a:chExt cx="4214842" cy="482559"/>
          </a:xfrm>
        </p:grpSpPr>
        <p:grpSp>
          <p:nvGrpSpPr>
            <p:cNvPr id="63553" name="角丸四角形 23"/>
            <p:cNvGrpSpPr>
              <a:grpSpLocks/>
            </p:cNvGrpSpPr>
            <p:nvPr/>
          </p:nvGrpSpPr>
          <p:grpSpPr bwMode="auto">
            <a:xfrm>
              <a:off x="150655" y="1748781"/>
              <a:ext cx="4334286" cy="591262"/>
              <a:chOff x="79248" y="1463040"/>
              <a:chExt cx="4334256" cy="591312"/>
            </a:xfrm>
          </p:grpSpPr>
          <p:pic>
            <p:nvPicPr>
              <p:cNvPr id="63555" name="角丸四角形 2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 y="1463040"/>
                <a:ext cx="4334256" cy="5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56" name="Text Box 31"/>
              <p:cNvSpPr txBox="1">
                <a:spLocks noChangeArrowheads="1"/>
              </p:cNvSpPr>
              <p:nvPr/>
            </p:nvSpPr>
            <p:spPr bwMode="auto">
              <a:xfrm>
                <a:off x="166434" y="1523747"/>
                <a:ext cx="4167695" cy="43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000">
                  <a:solidFill>
                    <a:srgbClr val="080042"/>
                  </a:solidFill>
                  <a:latin typeface="HGｺﾞｼｯｸE" panose="020B0909000000000000" pitchFamily="49" charset="-128"/>
                  <a:ea typeface="HGｺﾞｼｯｸE" panose="020B0909000000000000" pitchFamily="49" charset="-128"/>
                </a:endParaRPr>
              </a:p>
            </p:txBody>
          </p:sp>
        </p:grpSp>
        <p:sp>
          <p:nvSpPr>
            <p:cNvPr id="25" name="Text Box 2"/>
            <p:cNvSpPr txBox="1">
              <a:spLocks noChangeArrowheads="1"/>
            </p:cNvSpPr>
            <p:nvPr/>
          </p:nvSpPr>
          <p:spPr bwMode="auto">
            <a:xfrm>
              <a:off x="236507" y="1797037"/>
              <a:ext cx="4170392" cy="460336"/>
            </a:xfrm>
            <a:prstGeom prst="rect">
              <a:avLst/>
            </a:prstGeom>
            <a:noFill/>
            <a:ln w="9525">
              <a:noFill/>
              <a:miter lim="800000"/>
              <a:headEnd/>
              <a:tailEnd/>
            </a:ln>
          </p:spPr>
          <p:txBody>
            <a:bodyPr>
              <a:spAutoFit/>
            </a:bodyPr>
            <a:lstStyle/>
            <a:p>
              <a:pPr algn="ctr">
                <a:spcBef>
                  <a:spcPct val="50000"/>
                </a:spcBef>
                <a:defRPr/>
              </a:pPr>
              <a:r>
                <a:rPr lang="ja-JP" altLang="en-US" sz="24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知的創造物についての権利</a:t>
              </a:r>
            </a:p>
          </p:txBody>
        </p:sp>
      </p:grpSp>
      <p:grpSp>
        <p:nvGrpSpPr>
          <p:cNvPr id="63500" name="グループ化 29"/>
          <p:cNvGrpSpPr>
            <a:grpSpLocks/>
          </p:cNvGrpSpPr>
          <p:nvPr/>
        </p:nvGrpSpPr>
        <p:grpSpPr bwMode="auto">
          <a:xfrm>
            <a:off x="4500563" y="1500188"/>
            <a:ext cx="4214812" cy="482600"/>
            <a:chOff x="4500562" y="2500306"/>
            <a:chExt cx="4214842" cy="482559"/>
          </a:xfrm>
        </p:grpSpPr>
        <p:grpSp>
          <p:nvGrpSpPr>
            <p:cNvPr id="63549" name="角丸四角形 27"/>
            <p:cNvGrpSpPr>
              <a:grpSpLocks/>
            </p:cNvGrpSpPr>
            <p:nvPr/>
          </p:nvGrpSpPr>
          <p:grpSpPr bwMode="auto">
            <a:xfrm>
              <a:off x="4437887" y="2463161"/>
              <a:ext cx="4334287" cy="591262"/>
              <a:chOff x="4437888" y="1463040"/>
              <a:chExt cx="4334256" cy="591312"/>
            </a:xfrm>
          </p:grpSpPr>
          <p:pic>
            <p:nvPicPr>
              <p:cNvPr id="63551" name="角丸四角形 2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7888" y="1463040"/>
                <a:ext cx="4334256" cy="5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52" name="Text Box 36"/>
              <p:cNvSpPr txBox="1">
                <a:spLocks noChangeArrowheads="1"/>
              </p:cNvSpPr>
              <p:nvPr/>
            </p:nvSpPr>
            <p:spPr bwMode="auto">
              <a:xfrm>
                <a:off x="4524122" y="1523747"/>
                <a:ext cx="4167694" cy="43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000">
                  <a:solidFill>
                    <a:srgbClr val="080042"/>
                  </a:solidFill>
                  <a:latin typeface="HGｺﾞｼｯｸE" panose="020B0909000000000000" pitchFamily="49" charset="-128"/>
                  <a:ea typeface="HGｺﾞｼｯｸE" panose="020B0909000000000000" pitchFamily="49" charset="-128"/>
                </a:endParaRPr>
              </a:p>
            </p:txBody>
          </p:sp>
        </p:grpSp>
        <p:sp>
          <p:nvSpPr>
            <p:cNvPr id="29" name="Text Box 2"/>
            <p:cNvSpPr txBox="1">
              <a:spLocks noChangeArrowheads="1"/>
            </p:cNvSpPr>
            <p:nvPr/>
          </p:nvSpPr>
          <p:spPr bwMode="auto">
            <a:xfrm>
              <a:off x="4522787" y="2511417"/>
              <a:ext cx="4170392" cy="460336"/>
            </a:xfrm>
            <a:prstGeom prst="rect">
              <a:avLst/>
            </a:prstGeom>
            <a:noFill/>
            <a:ln w="9525">
              <a:noFill/>
              <a:miter lim="800000"/>
              <a:headEnd/>
              <a:tailEnd/>
            </a:ln>
          </p:spPr>
          <p:txBody>
            <a:bodyPr>
              <a:spAutoFit/>
            </a:bodyPr>
            <a:lstStyle/>
            <a:p>
              <a:pPr algn="ctr">
                <a:spcBef>
                  <a:spcPct val="50000"/>
                </a:spcBef>
                <a:defRPr/>
              </a:pPr>
              <a:r>
                <a:rPr lang="ja-JP" altLang="en-US" sz="24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営業標識についての権利</a:t>
              </a:r>
            </a:p>
          </p:txBody>
        </p:sp>
      </p:grpSp>
      <p:grpSp>
        <p:nvGrpSpPr>
          <p:cNvPr id="63501" name="グループ化 36"/>
          <p:cNvGrpSpPr>
            <a:grpSpLocks/>
          </p:cNvGrpSpPr>
          <p:nvPr/>
        </p:nvGrpSpPr>
        <p:grpSpPr bwMode="auto">
          <a:xfrm>
            <a:off x="5765800" y="3500438"/>
            <a:ext cx="2020888" cy="571500"/>
            <a:chOff x="785786" y="5297965"/>
            <a:chExt cx="2020675" cy="571504"/>
          </a:xfrm>
        </p:grpSpPr>
        <p:grpSp>
          <p:nvGrpSpPr>
            <p:cNvPr id="63545" name="角丸四角形 34"/>
            <p:cNvGrpSpPr>
              <a:grpSpLocks/>
            </p:cNvGrpSpPr>
            <p:nvPr/>
          </p:nvGrpSpPr>
          <p:grpSpPr bwMode="auto">
            <a:xfrm>
              <a:off x="719753" y="5253959"/>
              <a:ext cx="2145566" cy="694949"/>
              <a:chOff x="5699760" y="3456432"/>
              <a:chExt cx="2145792" cy="694944"/>
            </a:xfrm>
          </p:grpSpPr>
          <p:pic>
            <p:nvPicPr>
              <p:cNvPr id="63547" name="角丸四角形 3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9760" y="3456432"/>
                <a:ext cx="2145792" cy="69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48" name="Text Box 41"/>
              <p:cNvSpPr txBox="1">
                <a:spLocks noChangeArrowheads="1"/>
              </p:cNvSpPr>
              <p:nvPr/>
            </p:nvSpPr>
            <p:spPr bwMode="auto">
              <a:xfrm>
                <a:off x="5793698" y="3528336"/>
                <a:ext cx="1965092" cy="51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000">
                  <a:solidFill>
                    <a:srgbClr val="080042"/>
                  </a:solidFill>
                  <a:latin typeface="HGｺﾞｼｯｸE" panose="020B0909000000000000" pitchFamily="49" charset="-128"/>
                  <a:ea typeface="HGｺﾞｼｯｸE" panose="020B0909000000000000" pitchFamily="49" charset="-128"/>
                </a:endParaRPr>
              </a:p>
            </p:txBody>
          </p:sp>
        </p:grpSp>
        <p:sp>
          <p:nvSpPr>
            <p:cNvPr id="36" name="Text Box 2"/>
            <p:cNvSpPr txBox="1">
              <a:spLocks noChangeArrowheads="1"/>
            </p:cNvSpPr>
            <p:nvPr/>
          </p:nvSpPr>
          <p:spPr bwMode="auto">
            <a:xfrm>
              <a:off x="877851" y="5321777"/>
              <a:ext cx="1836544" cy="523879"/>
            </a:xfrm>
            <a:prstGeom prst="rect">
              <a:avLst/>
            </a:prstGeom>
            <a:noFill/>
            <a:ln w="9525">
              <a:noFill/>
              <a:miter lim="800000"/>
              <a:headEnd/>
              <a:tailEnd/>
            </a:ln>
          </p:spPr>
          <p:txBody>
            <a:bodyPr>
              <a:spAutoFit/>
            </a:bodyPr>
            <a:lstStyle/>
            <a:p>
              <a:pPr algn="ctr">
                <a:spcBef>
                  <a:spcPct val="50000"/>
                </a:spcBef>
                <a:defRPr/>
              </a:pPr>
              <a:r>
                <a:rPr lang="ja-JP" altLang="en-US" sz="28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商号</a:t>
              </a:r>
            </a:p>
          </p:txBody>
        </p:sp>
      </p:grpSp>
      <p:grpSp>
        <p:nvGrpSpPr>
          <p:cNvPr id="63503" name="グループ化 41"/>
          <p:cNvGrpSpPr>
            <a:grpSpLocks/>
          </p:cNvGrpSpPr>
          <p:nvPr/>
        </p:nvGrpSpPr>
        <p:grpSpPr bwMode="auto">
          <a:xfrm>
            <a:off x="1214438" y="5582159"/>
            <a:ext cx="2020887" cy="571500"/>
            <a:chOff x="785786" y="5297965"/>
            <a:chExt cx="2020675" cy="571504"/>
          </a:xfrm>
        </p:grpSpPr>
        <p:grpSp>
          <p:nvGrpSpPr>
            <p:cNvPr id="63537" name="角丸四角形 42"/>
            <p:cNvGrpSpPr>
              <a:grpSpLocks/>
            </p:cNvGrpSpPr>
            <p:nvPr/>
          </p:nvGrpSpPr>
          <p:grpSpPr bwMode="auto">
            <a:xfrm>
              <a:off x="717403" y="5256436"/>
              <a:ext cx="2151662" cy="694949"/>
              <a:chOff x="1146048" y="6102096"/>
              <a:chExt cx="2151888" cy="694944"/>
            </a:xfrm>
          </p:grpSpPr>
          <p:pic>
            <p:nvPicPr>
              <p:cNvPr id="63539" name="角丸四角形 4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6048" y="6102096"/>
                <a:ext cx="2151888" cy="69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40" name="Text Box 51"/>
              <p:cNvSpPr txBox="1">
                <a:spLocks noChangeArrowheads="1"/>
              </p:cNvSpPr>
              <p:nvPr/>
            </p:nvSpPr>
            <p:spPr bwMode="auto">
              <a:xfrm>
                <a:off x="1242336" y="6171523"/>
                <a:ext cx="1965091" cy="51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000">
                  <a:solidFill>
                    <a:srgbClr val="080042"/>
                  </a:solidFill>
                  <a:latin typeface="HGｺﾞｼｯｸE" panose="020B0909000000000000" pitchFamily="49" charset="-128"/>
                  <a:ea typeface="HGｺﾞｼｯｸE" panose="020B0909000000000000" pitchFamily="49" charset="-128"/>
                </a:endParaRPr>
              </a:p>
            </p:txBody>
          </p:sp>
        </p:grpSp>
        <p:sp>
          <p:nvSpPr>
            <p:cNvPr id="44" name="Text Box 2"/>
            <p:cNvSpPr txBox="1">
              <a:spLocks noChangeArrowheads="1"/>
            </p:cNvSpPr>
            <p:nvPr/>
          </p:nvSpPr>
          <p:spPr bwMode="auto">
            <a:xfrm>
              <a:off x="877851" y="5321778"/>
              <a:ext cx="1836544" cy="523879"/>
            </a:xfrm>
            <a:prstGeom prst="rect">
              <a:avLst/>
            </a:prstGeom>
            <a:noFill/>
            <a:ln w="9525">
              <a:noFill/>
              <a:miter lim="800000"/>
              <a:headEnd/>
              <a:tailEnd/>
            </a:ln>
          </p:spPr>
          <p:txBody>
            <a:bodyPr>
              <a:spAutoFit/>
            </a:bodyPr>
            <a:lstStyle/>
            <a:p>
              <a:pPr algn="ctr">
                <a:spcBef>
                  <a:spcPct val="50000"/>
                </a:spcBef>
                <a:defRPr/>
              </a:pPr>
              <a:r>
                <a:rPr lang="ja-JP" altLang="en-US" sz="28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育成者権</a:t>
              </a:r>
            </a:p>
          </p:txBody>
        </p:sp>
      </p:grpSp>
      <p:grpSp>
        <p:nvGrpSpPr>
          <p:cNvPr id="63504" name="グループ化 47"/>
          <p:cNvGrpSpPr>
            <a:grpSpLocks/>
          </p:cNvGrpSpPr>
          <p:nvPr/>
        </p:nvGrpSpPr>
        <p:grpSpPr bwMode="auto">
          <a:xfrm>
            <a:off x="1214438" y="4857750"/>
            <a:ext cx="2020887" cy="571500"/>
            <a:chOff x="785786" y="5297965"/>
            <a:chExt cx="2020675" cy="571504"/>
          </a:xfrm>
        </p:grpSpPr>
        <p:grpSp>
          <p:nvGrpSpPr>
            <p:cNvPr id="63533" name="角丸四角形 48"/>
            <p:cNvGrpSpPr>
              <a:grpSpLocks/>
            </p:cNvGrpSpPr>
            <p:nvPr/>
          </p:nvGrpSpPr>
          <p:grpSpPr bwMode="auto">
            <a:xfrm>
              <a:off x="717403" y="5256055"/>
              <a:ext cx="2151662" cy="694949"/>
              <a:chOff x="1146048" y="4815840"/>
              <a:chExt cx="2151888" cy="694944"/>
            </a:xfrm>
          </p:grpSpPr>
          <p:pic>
            <p:nvPicPr>
              <p:cNvPr id="63535" name="角丸四角形 48"/>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6048" y="4815840"/>
                <a:ext cx="2151888" cy="69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36" name="Text Box 56"/>
              <p:cNvSpPr txBox="1">
                <a:spLocks noChangeArrowheads="1"/>
              </p:cNvSpPr>
              <p:nvPr/>
            </p:nvSpPr>
            <p:spPr bwMode="auto">
              <a:xfrm>
                <a:off x="1242336" y="4885648"/>
                <a:ext cx="1965091" cy="51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000">
                  <a:solidFill>
                    <a:srgbClr val="080042"/>
                  </a:solidFill>
                  <a:latin typeface="HGｺﾞｼｯｸE" panose="020B0909000000000000" pitchFamily="49" charset="-128"/>
                  <a:ea typeface="HGｺﾞｼｯｸE" panose="020B0909000000000000" pitchFamily="49" charset="-128"/>
                </a:endParaRPr>
              </a:p>
            </p:txBody>
          </p:sp>
        </p:grpSp>
        <p:sp>
          <p:nvSpPr>
            <p:cNvPr id="50" name="Text Box 2"/>
            <p:cNvSpPr txBox="1">
              <a:spLocks noChangeArrowheads="1"/>
            </p:cNvSpPr>
            <p:nvPr/>
          </p:nvSpPr>
          <p:spPr bwMode="auto">
            <a:xfrm>
              <a:off x="877851" y="5321778"/>
              <a:ext cx="1836544" cy="523879"/>
            </a:xfrm>
            <a:prstGeom prst="rect">
              <a:avLst/>
            </a:prstGeom>
            <a:noFill/>
            <a:ln w="9525">
              <a:noFill/>
              <a:miter lim="800000"/>
              <a:headEnd/>
              <a:tailEnd/>
            </a:ln>
          </p:spPr>
          <p:txBody>
            <a:bodyPr>
              <a:spAutoFit/>
            </a:bodyPr>
            <a:lstStyle/>
            <a:p>
              <a:pPr algn="ctr">
                <a:spcBef>
                  <a:spcPct val="50000"/>
                </a:spcBef>
                <a:defRPr/>
              </a:pPr>
              <a:r>
                <a:rPr lang="ja-JP" altLang="en-US" sz="28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著作権</a:t>
              </a:r>
            </a:p>
          </p:txBody>
        </p:sp>
      </p:grpSp>
      <p:sp>
        <p:nvSpPr>
          <p:cNvPr id="51" name="四角形吹き出し 50"/>
          <p:cNvSpPr>
            <a:spLocks noChangeArrowheads="1"/>
          </p:cNvSpPr>
          <p:nvPr/>
        </p:nvSpPr>
        <p:spPr bwMode="auto">
          <a:xfrm>
            <a:off x="3571875" y="2071688"/>
            <a:ext cx="1785938" cy="642937"/>
          </a:xfrm>
          <a:prstGeom prst="wedgeRectCallout">
            <a:avLst>
              <a:gd name="adj1" fmla="val -80676"/>
              <a:gd name="adj2" fmla="val -7014"/>
            </a:avLst>
          </a:prstGeom>
          <a:gradFill rotWithShape="1">
            <a:gsLst>
              <a:gs pos="0">
                <a:srgbClr val="8EC6FF"/>
              </a:gs>
              <a:gs pos="35001">
                <a:srgbClr val="B1D6FF"/>
              </a:gs>
              <a:gs pos="100000">
                <a:srgbClr val="DFEEFF"/>
              </a:gs>
            </a:gsLst>
            <a:lin ang="16200000" scaled="1"/>
          </a:gradFill>
          <a:ln w="9525">
            <a:solidFill>
              <a:srgbClr val="2087D6"/>
            </a:solidFill>
            <a:miter lim="800000"/>
            <a:headEnd/>
            <a:tailEnd/>
          </a:ln>
          <a:effectLst>
            <a:outerShdw blurRad="63500" dist="20000" dir="5400000" rotWithShape="0">
              <a:srgbClr val="000000">
                <a:alpha val="37999"/>
              </a:srgbClr>
            </a:outerShdw>
          </a:effectLst>
        </p:spPr>
        <p:txBody>
          <a:bodyPr lIns="91422" tIns="45710" rIns="91422" bIns="45710"/>
          <a:lstStyle/>
          <a:p>
            <a:pPr>
              <a:defRPr/>
            </a:pPr>
            <a:r>
              <a:rPr kumimoji="0" lang="ja-JP" altLang="en-US" sz="1600">
                <a:solidFill>
                  <a:srgbClr val="161616"/>
                </a:solidFill>
                <a:effectLst>
                  <a:outerShdw blurRad="38100" dist="38100" dir="2700000" algn="tl">
                    <a:srgbClr val="000000"/>
                  </a:outerShdw>
                </a:effectLst>
                <a:latin typeface="HGｺﾞｼｯｸE" pitchFamily="49" charset="-128"/>
                <a:ea typeface="HGｺﾞｼｯｸE" pitchFamily="49" charset="-128"/>
              </a:rPr>
              <a:t>発明を保護</a:t>
            </a:r>
            <a:endParaRPr kumimoji="0" lang="en-US" altLang="ja-JP" sz="1600">
              <a:solidFill>
                <a:srgbClr val="161616"/>
              </a:solidFill>
              <a:effectLst>
                <a:outerShdw blurRad="38100" dist="38100" dir="2700000" algn="tl">
                  <a:srgbClr val="000000"/>
                </a:outerShdw>
              </a:effectLst>
              <a:latin typeface="HGｺﾞｼｯｸE" pitchFamily="49" charset="-128"/>
              <a:ea typeface="HGｺﾞｼｯｸE" pitchFamily="49" charset="-128"/>
            </a:endParaRPr>
          </a:p>
          <a:p>
            <a:pPr>
              <a:defRPr/>
            </a:pPr>
            <a:r>
              <a:rPr kumimoji="0" lang="ja-JP" altLang="en-US" sz="1600">
                <a:solidFill>
                  <a:srgbClr val="161616"/>
                </a:solidFill>
                <a:effectLst>
                  <a:outerShdw blurRad="38100" dist="38100" dir="2700000" algn="tl">
                    <a:srgbClr val="000000"/>
                  </a:outerShdw>
                </a:effectLst>
                <a:latin typeface="HGｺﾞｼｯｸE" pitchFamily="49" charset="-128"/>
                <a:ea typeface="HGｺﾞｼｯｸE" pitchFamily="49" charset="-128"/>
              </a:rPr>
              <a:t>出願から</a:t>
            </a:r>
            <a:r>
              <a:rPr kumimoji="0" lang="ja-JP" altLang="en-US" sz="1600">
                <a:solidFill>
                  <a:srgbClr val="FF0000"/>
                </a:solidFill>
                <a:effectLst>
                  <a:outerShdw blurRad="38100" dist="38100" dir="2700000" algn="tl">
                    <a:srgbClr val="000000"/>
                  </a:outerShdw>
                </a:effectLst>
                <a:latin typeface="HGｺﾞｼｯｸE" pitchFamily="49" charset="-128"/>
                <a:ea typeface="HGｺﾞｼｯｸE" pitchFamily="49" charset="-128"/>
              </a:rPr>
              <a:t>２０</a:t>
            </a:r>
            <a:r>
              <a:rPr kumimoji="0" lang="ja-JP" altLang="en-US" sz="1600">
                <a:solidFill>
                  <a:srgbClr val="161616"/>
                </a:solidFill>
                <a:effectLst>
                  <a:outerShdw blurRad="38100" dist="38100" dir="2700000" algn="tl">
                    <a:srgbClr val="000000"/>
                  </a:outerShdw>
                </a:effectLst>
                <a:latin typeface="HGｺﾞｼｯｸE" pitchFamily="49" charset="-128"/>
                <a:ea typeface="HGｺﾞｼｯｸE" pitchFamily="49" charset="-128"/>
              </a:rPr>
              <a:t>年</a:t>
            </a:r>
          </a:p>
        </p:txBody>
      </p:sp>
      <p:sp>
        <p:nvSpPr>
          <p:cNvPr id="52" name="四角形吹き出し 51"/>
          <p:cNvSpPr>
            <a:spLocks noChangeArrowheads="1"/>
          </p:cNvSpPr>
          <p:nvPr/>
        </p:nvSpPr>
        <p:spPr bwMode="auto">
          <a:xfrm>
            <a:off x="3571875" y="2928938"/>
            <a:ext cx="1785938" cy="857250"/>
          </a:xfrm>
          <a:prstGeom prst="wedgeRectCallout">
            <a:avLst>
              <a:gd name="adj1" fmla="val -80676"/>
              <a:gd name="adj2" fmla="val -20866"/>
            </a:avLst>
          </a:prstGeom>
          <a:gradFill rotWithShape="1">
            <a:gsLst>
              <a:gs pos="0">
                <a:srgbClr val="8EC6FF"/>
              </a:gs>
              <a:gs pos="35001">
                <a:srgbClr val="B1D6FF"/>
              </a:gs>
              <a:gs pos="100000">
                <a:srgbClr val="DFEEFF"/>
              </a:gs>
            </a:gsLst>
            <a:lin ang="16200000" scaled="1"/>
          </a:gradFill>
          <a:ln w="9525">
            <a:solidFill>
              <a:srgbClr val="2087D6"/>
            </a:solidFill>
            <a:miter lim="800000"/>
            <a:headEnd/>
            <a:tailEnd/>
          </a:ln>
          <a:effectLst>
            <a:outerShdw blurRad="63500" dist="20000" dir="5400000" rotWithShape="0">
              <a:srgbClr val="000000">
                <a:alpha val="37999"/>
              </a:srgbClr>
            </a:outerShdw>
          </a:effectLst>
        </p:spPr>
        <p:txBody>
          <a:bodyPr lIns="91422" tIns="45710" rIns="91422" bIns="45710"/>
          <a:lstStyle/>
          <a:p>
            <a:pPr>
              <a:defRPr/>
            </a:pP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物品の形状などを保護</a:t>
            </a:r>
            <a:endParaRPr kumimoji="0" lang="en-US" altLang="ja-JP" sz="1600" dirty="0">
              <a:solidFill>
                <a:srgbClr val="161616"/>
              </a:solidFill>
              <a:effectLst>
                <a:outerShdw blurRad="38100" dist="38100" dir="2700000" algn="tl">
                  <a:srgbClr val="000000"/>
                </a:outerShdw>
              </a:effectLst>
              <a:latin typeface="HGｺﾞｼｯｸE" pitchFamily="49" charset="-128"/>
              <a:ea typeface="HGｺﾞｼｯｸE" pitchFamily="49" charset="-128"/>
            </a:endParaRPr>
          </a:p>
          <a:p>
            <a:pPr>
              <a:defRPr/>
            </a:pP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出願から</a:t>
            </a:r>
            <a:r>
              <a:rPr kumimoji="0" lang="ja-JP" altLang="en-US" sz="1600" dirty="0">
                <a:solidFill>
                  <a:srgbClr val="FF0000"/>
                </a:solidFill>
                <a:effectLst>
                  <a:outerShdw blurRad="38100" dist="38100" dir="2700000" algn="tl">
                    <a:srgbClr val="000000"/>
                  </a:outerShdw>
                </a:effectLst>
                <a:latin typeface="HGｺﾞｼｯｸE" pitchFamily="49" charset="-128"/>
                <a:ea typeface="HGｺﾞｼｯｸE" pitchFamily="49" charset="-128"/>
              </a:rPr>
              <a:t>１０</a:t>
            </a: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年</a:t>
            </a:r>
          </a:p>
        </p:txBody>
      </p:sp>
      <p:sp>
        <p:nvSpPr>
          <p:cNvPr id="53" name="四角形吹き出し 52"/>
          <p:cNvSpPr>
            <a:spLocks noChangeArrowheads="1"/>
          </p:cNvSpPr>
          <p:nvPr/>
        </p:nvSpPr>
        <p:spPr bwMode="auto">
          <a:xfrm>
            <a:off x="3571875" y="3857625"/>
            <a:ext cx="1785938" cy="857250"/>
          </a:xfrm>
          <a:prstGeom prst="wedgeRectCallout">
            <a:avLst>
              <a:gd name="adj1" fmla="val -82671"/>
              <a:gd name="adj2" fmla="val -18097"/>
            </a:avLst>
          </a:prstGeom>
          <a:gradFill rotWithShape="1">
            <a:gsLst>
              <a:gs pos="0">
                <a:srgbClr val="8EC6FF"/>
              </a:gs>
              <a:gs pos="35001">
                <a:srgbClr val="B1D6FF"/>
              </a:gs>
              <a:gs pos="100000">
                <a:srgbClr val="DFEEFF"/>
              </a:gs>
            </a:gsLst>
            <a:lin ang="16200000" scaled="1"/>
          </a:gradFill>
          <a:ln w="9525">
            <a:solidFill>
              <a:srgbClr val="2087D6"/>
            </a:solidFill>
            <a:miter lim="800000"/>
            <a:headEnd/>
            <a:tailEnd/>
          </a:ln>
          <a:effectLst>
            <a:outerShdw blurRad="63500" dist="20000" dir="5400000" rotWithShape="0">
              <a:srgbClr val="000000">
                <a:alpha val="37999"/>
              </a:srgbClr>
            </a:outerShdw>
          </a:effectLst>
        </p:spPr>
        <p:txBody>
          <a:bodyPr lIns="91422" tIns="45710" rIns="91422" bIns="45710"/>
          <a:lstStyle/>
          <a:p>
            <a:pPr>
              <a:defRPr/>
            </a:pP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物品等のデザインを保護</a:t>
            </a:r>
            <a:endParaRPr kumimoji="0" lang="en-US" altLang="ja-JP" sz="1600" dirty="0">
              <a:solidFill>
                <a:srgbClr val="161616"/>
              </a:solidFill>
              <a:effectLst>
                <a:outerShdw blurRad="38100" dist="38100" dir="2700000" algn="tl">
                  <a:srgbClr val="000000"/>
                </a:outerShdw>
              </a:effectLst>
              <a:latin typeface="HGｺﾞｼｯｸE" pitchFamily="49" charset="-128"/>
              <a:ea typeface="HGｺﾞｼｯｸE" pitchFamily="49" charset="-128"/>
            </a:endParaRPr>
          </a:p>
          <a:p>
            <a:pPr>
              <a:defRPr/>
            </a:pP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出願から</a:t>
            </a:r>
            <a:r>
              <a:rPr kumimoji="0" lang="ja-JP" altLang="en-US" sz="1600" dirty="0">
                <a:solidFill>
                  <a:srgbClr val="FF0000"/>
                </a:solidFill>
                <a:effectLst>
                  <a:outerShdw blurRad="38100" dist="38100" dir="2700000" algn="tl">
                    <a:srgbClr val="000000"/>
                  </a:outerShdw>
                </a:effectLst>
                <a:latin typeface="HGｺﾞｼｯｸE" pitchFamily="49" charset="-128"/>
                <a:ea typeface="HGｺﾞｼｯｸE" pitchFamily="49" charset="-128"/>
              </a:rPr>
              <a:t>２５</a:t>
            </a: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年</a:t>
            </a:r>
          </a:p>
        </p:txBody>
      </p:sp>
      <p:cxnSp>
        <p:nvCxnSpPr>
          <p:cNvPr id="63508" name="直線コネクタ 57"/>
          <p:cNvCxnSpPr>
            <a:cxnSpLocks noChangeShapeType="1"/>
          </p:cNvCxnSpPr>
          <p:nvPr/>
        </p:nvCxnSpPr>
        <p:spPr bwMode="auto">
          <a:xfrm>
            <a:off x="785813" y="2000250"/>
            <a:ext cx="0" cy="3889901"/>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63509" name="直線コネクタ 71"/>
          <p:cNvCxnSpPr>
            <a:cxnSpLocks noChangeShapeType="1"/>
          </p:cNvCxnSpPr>
          <p:nvPr/>
        </p:nvCxnSpPr>
        <p:spPr bwMode="auto">
          <a:xfrm>
            <a:off x="785813" y="5143500"/>
            <a:ext cx="4286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63511" name="直線コネクタ 73"/>
          <p:cNvCxnSpPr>
            <a:cxnSpLocks noChangeShapeType="1"/>
          </p:cNvCxnSpPr>
          <p:nvPr/>
        </p:nvCxnSpPr>
        <p:spPr bwMode="auto">
          <a:xfrm>
            <a:off x="785813" y="5867909"/>
            <a:ext cx="4286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63512" name="直線コネクタ 82"/>
          <p:cNvCxnSpPr>
            <a:cxnSpLocks noChangeShapeType="1"/>
          </p:cNvCxnSpPr>
          <p:nvPr/>
        </p:nvCxnSpPr>
        <p:spPr bwMode="auto">
          <a:xfrm>
            <a:off x="5500688" y="2000250"/>
            <a:ext cx="0" cy="25799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63513" name="直線コネクタ 84"/>
          <p:cNvCxnSpPr>
            <a:cxnSpLocks noChangeShapeType="1"/>
          </p:cNvCxnSpPr>
          <p:nvPr/>
        </p:nvCxnSpPr>
        <p:spPr bwMode="auto">
          <a:xfrm>
            <a:off x="5500688" y="2714625"/>
            <a:ext cx="4286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grpSp>
        <p:nvGrpSpPr>
          <p:cNvPr id="19" name="グループ化 44"/>
          <p:cNvGrpSpPr>
            <a:grpSpLocks/>
          </p:cNvGrpSpPr>
          <p:nvPr/>
        </p:nvGrpSpPr>
        <p:grpSpPr bwMode="auto">
          <a:xfrm>
            <a:off x="5724525" y="2322513"/>
            <a:ext cx="2139950" cy="963612"/>
            <a:chOff x="2795201" y="3965642"/>
            <a:chExt cx="2139472" cy="963175"/>
          </a:xfrm>
        </p:grpSpPr>
        <p:grpSp>
          <p:nvGrpSpPr>
            <p:cNvPr id="63529" name="角丸四角形 45"/>
            <p:cNvGrpSpPr>
              <a:grpSpLocks/>
            </p:cNvGrpSpPr>
            <p:nvPr/>
          </p:nvGrpSpPr>
          <p:grpSpPr bwMode="auto">
            <a:xfrm>
              <a:off x="2795201" y="3965642"/>
              <a:ext cx="2139472" cy="963175"/>
              <a:chOff x="5724144" y="2322576"/>
              <a:chExt cx="2139696" cy="963168"/>
            </a:xfrm>
          </p:grpSpPr>
          <p:pic>
            <p:nvPicPr>
              <p:cNvPr id="63531" name="角丸四角形 45"/>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24144" y="2322576"/>
                <a:ext cx="2139696" cy="96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32" name="Text Box 70"/>
              <p:cNvSpPr txBox="1">
                <a:spLocks noChangeArrowheads="1"/>
              </p:cNvSpPr>
              <p:nvPr/>
            </p:nvSpPr>
            <p:spPr bwMode="auto">
              <a:xfrm>
                <a:off x="5828286" y="2399286"/>
                <a:ext cx="1937191" cy="77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000">
                  <a:solidFill>
                    <a:srgbClr val="080042"/>
                  </a:solidFill>
                  <a:latin typeface="HGｺﾞｼｯｸE" panose="020B0909000000000000" pitchFamily="49" charset="-128"/>
                  <a:ea typeface="HGｺﾞｼｯｸE" panose="020B0909000000000000" pitchFamily="49" charset="-128"/>
                </a:endParaRPr>
              </a:p>
            </p:txBody>
          </p:sp>
        </p:grpSp>
        <p:sp>
          <p:nvSpPr>
            <p:cNvPr id="47" name="Text Box 2"/>
            <p:cNvSpPr txBox="1">
              <a:spLocks noChangeArrowheads="1"/>
            </p:cNvSpPr>
            <p:nvPr/>
          </p:nvSpPr>
          <p:spPr bwMode="auto">
            <a:xfrm>
              <a:off x="2949155" y="4105279"/>
              <a:ext cx="1836327" cy="641059"/>
            </a:xfrm>
            <a:prstGeom prst="rect">
              <a:avLst/>
            </a:prstGeom>
            <a:noFill/>
            <a:ln w="9525">
              <a:noFill/>
              <a:miter lim="800000"/>
              <a:headEnd/>
              <a:tailEnd/>
            </a:ln>
          </p:spPr>
          <p:txBody>
            <a:bodyPr>
              <a:spAutoFit/>
            </a:bodyPr>
            <a:lstStyle>
              <a:lvl1pPr>
                <a:defRPr kumimoji="1">
                  <a:solidFill>
                    <a:schemeClr val="tx1"/>
                  </a:solidFill>
                  <a:latin typeface="Arial" charset="0"/>
                  <a:ea typeface="ＭＳ Ｐゴシック" charset="0"/>
                  <a:cs typeface="ＭＳ Ｐゴシック" charset="0"/>
                </a:defRPr>
              </a:lvl1pPr>
              <a:lvl2pPr marL="742950" indent="-285750">
                <a:defRPr kumimoji="1">
                  <a:solidFill>
                    <a:schemeClr val="tx1"/>
                  </a:solidFill>
                  <a:latin typeface="Arial" charset="0"/>
                  <a:ea typeface="ＭＳ Ｐゴシック" charset="0"/>
                </a:defRPr>
              </a:lvl2pPr>
              <a:lvl3pPr marL="1143000" indent="-228600">
                <a:defRPr kumimoji="1">
                  <a:solidFill>
                    <a:schemeClr val="tx1"/>
                  </a:solidFill>
                  <a:latin typeface="Arial" charset="0"/>
                  <a:ea typeface="ＭＳ Ｐゴシック" charset="0"/>
                </a:defRPr>
              </a:lvl3pPr>
              <a:lvl4pPr marL="1600200" indent="-228600">
                <a:defRPr kumimoji="1">
                  <a:solidFill>
                    <a:schemeClr val="tx1"/>
                  </a:solidFill>
                  <a:latin typeface="Arial" charset="0"/>
                  <a:ea typeface="ＭＳ Ｐゴシック" charset="0"/>
                </a:defRPr>
              </a:lvl4pPr>
              <a:lvl5pPr marL="2057400" indent="-228600">
                <a:defRPr kumimoji="1">
                  <a:solidFill>
                    <a:schemeClr val="tx1"/>
                  </a:solidFill>
                  <a:latin typeface="Arial" charset="0"/>
                  <a:ea typeface="ＭＳ Ｐゴシック" charset="0"/>
                </a:defRPr>
              </a:lvl5pPr>
              <a:lvl6pPr marL="2514600" indent="-228600" fontAlgn="base">
                <a:spcBef>
                  <a:spcPct val="0"/>
                </a:spcBef>
                <a:spcAft>
                  <a:spcPct val="0"/>
                </a:spcAft>
                <a:defRPr kumimoji="1">
                  <a:solidFill>
                    <a:schemeClr val="tx1"/>
                  </a:solidFill>
                  <a:latin typeface="Arial" charset="0"/>
                  <a:ea typeface="ＭＳ Ｐゴシック" charset="0"/>
                </a:defRPr>
              </a:lvl6pPr>
              <a:lvl7pPr marL="2971800" indent="-228600" fontAlgn="base">
                <a:spcBef>
                  <a:spcPct val="0"/>
                </a:spcBef>
                <a:spcAft>
                  <a:spcPct val="0"/>
                </a:spcAft>
                <a:defRPr kumimoji="1">
                  <a:solidFill>
                    <a:schemeClr val="tx1"/>
                  </a:solidFill>
                  <a:latin typeface="Arial" charset="0"/>
                  <a:ea typeface="ＭＳ Ｐゴシック" charset="0"/>
                </a:defRPr>
              </a:lvl7pPr>
              <a:lvl8pPr marL="3429000" indent="-228600" fontAlgn="base">
                <a:spcBef>
                  <a:spcPct val="0"/>
                </a:spcBef>
                <a:spcAft>
                  <a:spcPct val="0"/>
                </a:spcAft>
                <a:defRPr kumimoji="1">
                  <a:solidFill>
                    <a:schemeClr val="tx1"/>
                  </a:solidFill>
                  <a:latin typeface="Arial" charset="0"/>
                  <a:ea typeface="ＭＳ Ｐゴシック" charset="0"/>
                </a:defRPr>
              </a:lvl8pPr>
              <a:lvl9pPr marL="3886200" indent="-228600" fontAlgn="base">
                <a:spcBef>
                  <a:spcPct val="0"/>
                </a:spcBef>
                <a:spcAft>
                  <a:spcPct val="0"/>
                </a:spcAft>
                <a:defRPr kumimoji="1">
                  <a:solidFill>
                    <a:schemeClr val="tx1"/>
                  </a:solidFill>
                  <a:latin typeface="Arial" charset="0"/>
                  <a:ea typeface="ＭＳ Ｐゴシック" charset="0"/>
                </a:defRPr>
              </a:lvl9pPr>
            </a:lstStyle>
            <a:p>
              <a:pPr algn="ctr">
                <a:spcBef>
                  <a:spcPct val="50000"/>
                </a:spcBef>
                <a:defRPr/>
              </a:pPr>
              <a:r>
                <a:rPr lang="ja-JP" altLang="en-US" sz="3600">
                  <a:effectLst>
                    <a:outerShdw blurRad="38100" dist="38100" dir="2700000" algn="tl">
                      <a:srgbClr val="DDDDDD"/>
                    </a:outerShdw>
                  </a:effectLst>
                  <a:latin typeface="Times New Roman" charset="0"/>
                  <a:ea typeface="HGｺﾞｼｯｸE" charset="0"/>
                  <a:cs typeface="HGｺﾞｼｯｸE" charset="0"/>
                </a:rPr>
                <a:t>商標権</a:t>
              </a:r>
            </a:p>
          </p:txBody>
        </p:sp>
      </p:grpSp>
      <p:grpSp>
        <p:nvGrpSpPr>
          <p:cNvPr id="63515" name="グループ化 95"/>
          <p:cNvGrpSpPr>
            <a:grpSpLocks/>
          </p:cNvGrpSpPr>
          <p:nvPr/>
        </p:nvGrpSpPr>
        <p:grpSpPr bwMode="auto">
          <a:xfrm>
            <a:off x="1457325" y="1071563"/>
            <a:ext cx="900113" cy="428625"/>
            <a:chOff x="1457422" y="1071546"/>
            <a:chExt cx="900000" cy="428628"/>
          </a:xfrm>
        </p:grpSpPr>
        <p:cxnSp>
          <p:nvCxnSpPr>
            <p:cNvPr id="63527" name="直線コネクタ 86"/>
            <p:cNvCxnSpPr>
              <a:cxnSpLocks noChangeShapeType="1"/>
            </p:cNvCxnSpPr>
            <p:nvPr/>
          </p:nvCxnSpPr>
          <p:spPr bwMode="auto">
            <a:xfrm>
              <a:off x="1457422" y="1071546"/>
              <a:ext cx="900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63528" name="直線コネクタ 89"/>
            <p:cNvCxnSpPr>
              <a:cxnSpLocks noChangeShapeType="1"/>
            </p:cNvCxnSpPr>
            <p:nvPr/>
          </p:nvCxnSpPr>
          <p:spPr bwMode="auto">
            <a:xfrm rot="5400000" flipH="1" flipV="1">
              <a:off x="1285852" y="1285860"/>
              <a:ext cx="42862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grpSp>
      <p:grpSp>
        <p:nvGrpSpPr>
          <p:cNvPr id="63516" name="グループ化 96"/>
          <p:cNvGrpSpPr>
            <a:grpSpLocks/>
          </p:cNvGrpSpPr>
          <p:nvPr/>
        </p:nvGrpSpPr>
        <p:grpSpPr bwMode="auto">
          <a:xfrm flipH="1">
            <a:off x="6858000" y="1071563"/>
            <a:ext cx="900113" cy="428625"/>
            <a:chOff x="1457422" y="1071546"/>
            <a:chExt cx="900000" cy="428628"/>
          </a:xfrm>
        </p:grpSpPr>
        <p:cxnSp>
          <p:nvCxnSpPr>
            <p:cNvPr id="63525" name="直線コネクタ 97"/>
            <p:cNvCxnSpPr>
              <a:cxnSpLocks noChangeShapeType="1"/>
            </p:cNvCxnSpPr>
            <p:nvPr/>
          </p:nvCxnSpPr>
          <p:spPr bwMode="auto">
            <a:xfrm>
              <a:off x="1457422" y="1071546"/>
              <a:ext cx="9000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63526" name="直線コネクタ 98"/>
            <p:cNvCxnSpPr>
              <a:cxnSpLocks noChangeShapeType="1"/>
            </p:cNvCxnSpPr>
            <p:nvPr/>
          </p:nvCxnSpPr>
          <p:spPr bwMode="auto">
            <a:xfrm rot="5400000" flipH="1" flipV="1">
              <a:off x="1285852" y="1285860"/>
              <a:ext cx="42862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grpSp>
      <p:sp>
        <p:nvSpPr>
          <p:cNvPr id="75861" name="Rectangle 85"/>
          <p:cNvSpPr>
            <a:spLocks noChangeArrowheads="1"/>
          </p:cNvSpPr>
          <p:nvPr/>
        </p:nvSpPr>
        <p:spPr bwMode="auto">
          <a:xfrm>
            <a:off x="179388" y="115888"/>
            <a:ext cx="8785225" cy="561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2" tIns="45710" rIns="91422" bIns="45710" anchor="ctr"/>
          <a:lstStyle/>
          <a:p>
            <a:pPr>
              <a:defRPr/>
            </a:pPr>
            <a:r>
              <a:rPr lang="ja-JP" altLang="en-US" sz="3200" dirty="0">
                <a:latin typeface="Arial" charset="0"/>
                <a:ea typeface="ＭＳ Ｐゴシック" charset="0"/>
              </a:rPr>
              <a:t>知的財産権の種類</a:t>
            </a:r>
          </a:p>
        </p:txBody>
      </p:sp>
      <p:sp>
        <p:nvSpPr>
          <p:cNvPr id="86" name="四角形吹き出し 85"/>
          <p:cNvSpPr>
            <a:spLocks noChangeArrowheads="1"/>
          </p:cNvSpPr>
          <p:nvPr/>
        </p:nvSpPr>
        <p:spPr bwMode="auto">
          <a:xfrm>
            <a:off x="7916905" y="2256368"/>
            <a:ext cx="1121687" cy="1280582"/>
          </a:xfrm>
          <a:prstGeom prst="wedgeRectCallout">
            <a:avLst>
              <a:gd name="adj1" fmla="val -82671"/>
              <a:gd name="adj2" fmla="val -18097"/>
            </a:avLst>
          </a:prstGeom>
          <a:gradFill rotWithShape="1">
            <a:gsLst>
              <a:gs pos="0">
                <a:srgbClr val="8EC6FF"/>
              </a:gs>
              <a:gs pos="35001">
                <a:srgbClr val="B1D6FF"/>
              </a:gs>
              <a:gs pos="100000">
                <a:srgbClr val="DFEEFF"/>
              </a:gs>
            </a:gsLst>
            <a:lin ang="16200000" scaled="1"/>
          </a:gradFill>
          <a:ln w="9525">
            <a:solidFill>
              <a:srgbClr val="2087D6"/>
            </a:solidFill>
            <a:miter lim="800000"/>
            <a:headEnd/>
            <a:tailEnd/>
          </a:ln>
          <a:effectLst>
            <a:outerShdw blurRad="63500" dist="20000" dir="5400000" rotWithShape="0">
              <a:srgbClr val="000000">
                <a:alpha val="37999"/>
              </a:srgbClr>
            </a:outerShdw>
          </a:effectLst>
        </p:spPr>
        <p:txBody>
          <a:bodyPr lIns="91422" tIns="45710" rIns="91422" bIns="45710"/>
          <a:lstStyle/>
          <a:p>
            <a:pPr>
              <a:defRPr/>
            </a:pP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ブランドを保護</a:t>
            </a:r>
            <a:endParaRPr kumimoji="0" lang="en-US" altLang="ja-JP" sz="1600" dirty="0">
              <a:solidFill>
                <a:srgbClr val="161616"/>
              </a:solidFill>
              <a:effectLst>
                <a:outerShdw blurRad="38100" dist="38100" dir="2700000" algn="tl">
                  <a:srgbClr val="000000"/>
                </a:outerShdw>
              </a:effectLst>
              <a:latin typeface="HGｺﾞｼｯｸE" pitchFamily="49" charset="-128"/>
              <a:ea typeface="HGｺﾞｼｯｸE" pitchFamily="49" charset="-128"/>
            </a:endParaRPr>
          </a:p>
          <a:p>
            <a:pPr>
              <a:defRPr/>
            </a:pP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登録から</a:t>
            </a:r>
            <a:r>
              <a:rPr kumimoji="0" lang="ja-JP" altLang="en-US" sz="1600" dirty="0">
                <a:solidFill>
                  <a:srgbClr val="FF0000"/>
                </a:solidFill>
                <a:effectLst>
                  <a:outerShdw blurRad="38100" dist="38100" dir="2700000" algn="tl">
                    <a:srgbClr val="000000"/>
                  </a:outerShdw>
                </a:effectLst>
                <a:latin typeface="HGｺﾞｼｯｸE" pitchFamily="49" charset="-128"/>
                <a:ea typeface="HGｺﾞｼｯｸE" pitchFamily="49" charset="-128"/>
              </a:rPr>
              <a:t>１０</a:t>
            </a: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年</a:t>
            </a:r>
            <a:br>
              <a:rPr kumimoji="0" lang="en-US" altLang="ja-JP"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br>
            <a:r>
              <a:rPr kumimoji="0" lang="en-US" altLang="ja-JP"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a:t>
            </a: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更新可</a:t>
            </a:r>
            <a:r>
              <a:rPr kumimoji="0" lang="en-US" altLang="ja-JP"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a:t>
            </a:r>
          </a:p>
          <a:p>
            <a:pPr>
              <a:defRPr/>
            </a:pPr>
            <a:endPar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endParaRPr>
          </a:p>
        </p:txBody>
      </p:sp>
      <p:grpSp>
        <p:nvGrpSpPr>
          <p:cNvPr id="89" name="グループ化 36"/>
          <p:cNvGrpSpPr>
            <a:grpSpLocks/>
          </p:cNvGrpSpPr>
          <p:nvPr/>
        </p:nvGrpSpPr>
        <p:grpSpPr bwMode="auto">
          <a:xfrm>
            <a:off x="5699760" y="4244304"/>
            <a:ext cx="2145792" cy="694944"/>
            <a:chOff x="719753" y="5253959"/>
            <a:chExt cx="2145566" cy="694949"/>
          </a:xfrm>
        </p:grpSpPr>
        <p:grpSp>
          <p:nvGrpSpPr>
            <p:cNvPr id="90" name="角丸四角形 34"/>
            <p:cNvGrpSpPr>
              <a:grpSpLocks/>
            </p:cNvGrpSpPr>
            <p:nvPr/>
          </p:nvGrpSpPr>
          <p:grpSpPr bwMode="auto">
            <a:xfrm>
              <a:off x="719753" y="5253959"/>
              <a:ext cx="2145566" cy="694949"/>
              <a:chOff x="5699760" y="3456432"/>
              <a:chExt cx="2145792" cy="694944"/>
            </a:xfrm>
          </p:grpSpPr>
          <p:pic>
            <p:nvPicPr>
              <p:cNvPr id="92" name="角丸四角形 34"/>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9760" y="3456432"/>
                <a:ext cx="2145792" cy="69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Text Box 41"/>
              <p:cNvSpPr txBox="1">
                <a:spLocks noChangeArrowheads="1"/>
              </p:cNvSpPr>
              <p:nvPr/>
            </p:nvSpPr>
            <p:spPr bwMode="auto">
              <a:xfrm>
                <a:off x="5793698" y="3528336"/>
                <a:ext cx="1965092" cy="51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0" hangingPunct="0"/>
                <a:endParaRPr kumimoji="0" lang="ja-JP" altLang="en-US" sz="4000">
                  <a:solidFill>
                    <a:srgbClr val="080042"/>
                  </a:solidFill>
                  <a:latin typeface="HGｺﾞｼｯｸE" panose="020B0909000000000000" pitchFamily="49" charset="-128"/>
                  <a:ea typeface="HGｺﾞｼｯｸE" panose="020B0909000000000000" pitchFamily="49" charset="-128"/>
                </a:endParaRPr>
              </a:p>
            </p:txBody>
          </p:sp>
        </p:grpSp>
        <p:sp>
          <p:nvSpPr>
            <p:cNvPr id="91" name="Text Box 2"/>
            <p:cNvSpPr txBox="1">
              <a:spLocks noChangeArrowheads="1"/>
            </p:cNvSpPr>
            <p:nvPr/>
          </p:nvSpPr>
          <p:spPr bwMode="auto">
            <a:xfrm>
              <a:off x="877851" y="5321777"/>
              <a:ext cx="1836544" cy="523224"/>
            </a:xfrm>
            <a:prstGeom prst="rect">
              <a:avLst/>
            </a:prstGeom>
            <a:noFill/>
            <a:ln w="9525">
              <a:noFill/>
              <a:miter lim="800000"/>
              <a:headEnd/>
              <a:tailEnd/>
            </a:ln>
          </p:spPr>
          <p:txBody>
            <a:bodyPr>
              <a:spAutoFit/>
            </a:bodyPr>
            <a:lstStyle/>
            <a:p>
              <a:pPr algn="ctr">
                <a:spcBef>
                  <a:spcPct val="50000"/>
                </a:spcBef>
                <a:defRPr/>
              </a:pPr>
              <a:r>
                <a:rPr lang="en-US" altLang="ja-JP" sz="28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GI</a:t>
              </a:r>
              <a:r>
                <a:rPr lang="en-US" altLang="ja-JP" sz="2000" spc="-3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a:t>
              </a:r>
              <a:r>
                <a:rPr lang="ja-JP" altLang="en-US" sz="2000" spc="-3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地理的表示</a:t>
              </a:r>
              <a:r>
                <a:rPr lang="en-US" altLang="ja-JP" sz="2000" spc="-3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rPr>
                <a:t>)</a:t>
              </a:r>
              <a:endParaRPr lang="ja-JP" altLang="en-US" sz="2400" spc="-300" dirty="0">
                <a:solidFill>
                  <a:sysClr val="windowText" lastClr="000000"/>
                </a:solidFill>
                <a:effectLst>
                  <a:outerShdw blurRad="38100" dist="38100" dir="2700000" algn="tl">
                    <a:srgbClr val="000000">
                      <a:alpha val="43137"/>
                    </a:srgbClr>
                  </a:outerShdw>
                </a:effectLst>
                <a:latin typeface="Times New Roman" pitchFamily="18" charset="0"/>
                <a:ea typeface="HGｺﾞｼｯｸE" pitchFamily="49" charset="-128"/>
              </a:endParaRPr>
            </a:p>
          </p:txBody>
        </p:sp>
      </p:grpSp>
      <p:sp>
        <p:nvSpPr>
          <p:cNvPr id="80" name="四角形吹き出し 79"/>
          <p:cNvSpPr>
            <a:spLocks noChangeArrowheads="1"/>
          </p:cNvSpPr>
          <p:nvPr/>
        </p:nvSpPr>
        <p:spPr bwMode="auto">
          <a:xfrm>
            <a:off x="3571875" y="5544116"/>
            <a:ext cx="3172802" cy="581645"/>
          </a:xfrm>
          <a:prstGeom prst="wedgeRectCallout">
            <a:avLst>
              <a:gd name="adj1" fmla="val -67399"/>
              <a:gd name="adj2" fmla="val -1973"/>
            </a:avLst>
          </a:prstGeom>
          <a:gradFill rotWithShape="1">
            <a:gsLst>
              <a:gs pos="0">
                <a:srgbClr val="8EC6FF"/>
              </a:gs>
              <a:gs pos="35001">
                <a:srgbClr val="B1D6FF"/>
              </a:gs>
              <a:gs pos="100000">
                <a:srgbClr val="DFEEFF"/>
              </a:gs>
            </a:gsLst>
            <a:lin ang="16200000" scaled="1"/>
          </a:gradFill>
          <a:ln w="9525">
            <a:solidFill>
              <a:srgbClr val="2087D6"/>
            </a:solidFill>
            <a:miter lim="800000"/>
            <a:headEnd/>
            <a:tailEnd/>
          </a:ln>
          <a:effectLst>
            <a:outerShdw blurRad="63500" dist="20000" dir="5400000" rotWithShape="0">
              <a:srgbClr val="000000">
                <a:alpha val="37999"/>
              </a:srgbClr>
            </a:outerShdw>
          </a:effectLst>
        </p:spPr>
        <p:txBody>
          <a:bodyPr lIns="91422" tIns="45710" rIns="91422" bIns="45710"/>
          <a:lstStyle/>
          <a:p>
            <a:pPr>
              <a:defRPr/>
            </a:pP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農林水産植物の新品種を保護</a:t>
            </a:r>
            <a:br>
              <a:rPr kumimoji="0" lang="en-US" altLang="ja-JP"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b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登録から</a:t>
            </a:r>
            <a:r>
              <a:rPr kumimoji="0" lang="ja-JP" altLang="en-US" sz="1600" dirty="0">
                <a:solidFill>
                  <a:srgbClr val="FF0000"/>
                </a:solidFill>
                <a:effectLst>
                  <a:outerShdw blurRad="38100" dist="38100" dir="2700000" algn="tl">
                    <a:srgbClr val="000000"/>
                  </a:outerShdw>
                </a:effectLst>
                <a:latin typeface="HGｺﾞｼｯｸE" pitchFamily="49" charset="-128"/>
                <a:ea typeface="HGｺﾞｼｯｸE" pitchFamily="49" charset="-128"/>
              </a:rPr>
              <a:t>２５</a:t>
            </a: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年（木本は</a:t>
            </a:r>
            <a:r>
              <a:rPr kumimoji="0" lang="en-US" altLang="ja-JP"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30</a:t>
            </a: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年）</a:t>
            </a:r>
          </a:p>
        </p:txBody>
      </p:sp>
      <p:sp>
        <p:nvSpPr>
          <p:cNvPr id="81" name="四角形吹き出し 80"/>
          <p:cNvSpPr>
            <a:spLocks noChangeArrowheads="1"/>
          </p:cNvSpPr>
          <p:nvPr/>
        </p:nvSpPr>
        <p:spPr bwMode="auto">
          <a:xfrm>
            <a:off x="3571875" y="4830719"/>
            <a:ext cx="2070883" cy="581645"/>
          </a:xfrm>
          <a:prstGeom prst="wedgeRectCallout">
            <a:avLst>
              <a:gd name="adj1" fmla="val -79853"/>
              <a:gd name="adj2" fmla="val -1973"/>
            </a:avLst>
          </a:prstGeom>
          <a:gradFill rotWithShape="1">
            <a:gsLst>
              <a:gs pos="0">
                <a:srgbClr val="8EC6FF"/>
              </a:gs>
              <a:gs pos="35001">
                <a:srgbClr val="B1D6FF"/>
              </a:gs>
              <a:gs pos="100000">
                <a:srgbClr val="DFEEFF"/>
              </a:gs>
            </a:gsLst>
            <a:lin ang="16200000" scaled="1"/>
          </a:gradFill>
          <a:ln w="9525">
            <a:solidFill>
              <a:srgbClr val="2087D6"/>
            </a:solidFill>
            <a:miter lim="800000"/>
            <a:headEnd/>
            <a:tailEnd/>
          </a:ln>
          <a:effectLst>
            <a:outerShdw blurRad="63500" dist="20000" dir="5400000" rotWithShape="0">
              <a:srgbClr val="000000">
                <a:alpha val="37999"/>
              </a:srgbClr>
            </a:outerShdw>
          </a:effectLst>
        </p:spPr>
        <p:txBody>
          <a:bodyPr lIns="91422" tIns="45710" rIns="91422" bIns="45710"/>
          <a:lstStyle/>
          <a:p>
            <a:pPr>
              <a:defRPr/>
            </a:pP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創作的な表現を保護</a:t>
            </a:r>
            <a:endParaRPr kumimoji="0" lang="en-US" altLang="ja-JP" sz="1600" dirty="0">
              <a:solidFill>
                <a:srgbClr val="161616"/>
              </a:solidFill>
              <a:effectLst>
                <a:outerShdw blurRad="38100" dist="38100" dir="2700000" algn="tl">
                  <a:srgbClr val="000000"/>
                </a:outerShdw>
              </a:effectLst>
              <a:latin typeface="HGｺﾞｼｯｸE" pitchFamily="49" charset="-128"/>
              <a:ea typeface="HGｺﾞｼｯｸE" pitchFamily="49" charset="-128"/>
            </a:endParaRPr>
          </a:p>
          <a:p>
            <a:pPr>
              <a:defRPr/>
            </a:pP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著作者の死後</a:t>
            </a:r>
            <a:r>
              <a:rPr kumimoji="0" lang="ja-JP" altLang="en-US" sz="1600" dirty="0">
                <a:solidFill>
                  <a:srgbClr val="FF0000"/>
                </a:solidFill>
                <a:effectLst>
                  <a:outerShdw blurRad="38100" dist="38100" dir="2700000" algn="tl">
                    <a:srgbClr val="000000"/>
                  </a:outerShdw>
                </a:effectLst>
                <a:latin typeface="HGｺﾞｼｯｸE" pitchFamily="49" charset="-128"/>
                <a:ea typeface="HGｺﾞｼｯｸE" pitchFamily="49" charset="-128"/>
              </a:rPr>
              <a:t>７０</a:t>
            </a:r>
            <a:r>
              <a:rPr kumimoji="0" lang="ja-JP" altLang="en-US" sz="1600" dirty="0">
                <a:solidFill>
                  <a:srgbClr val="161616"/>
                </a:solidFill>
                <a:effectLst>
                  <a:outerShdw blurRad="38100" dist="38100" dir="2700000" algn="tl">
                    <a:srgbClr val="000000"/>
                  </a:outerShdw>
                </a:effectLst>
                <a:latin typeface="HGｺﾞｼｯｸE" pitchFamily="49" charset="-128"/>
                <a:ea typeface="HGｺﾞｼｯｸE" pitchFamily="49" charset="-128"/>
              </a:rPr>
              <a:t>年</a:t>
            </a:r>
          </a:p>
        </p:txBody>
      </p:sp>
    </p:spTree>
    <p:extLst>
      <p:ext uri="{BB962C8B-B14F-4D97-AF65-F5344CB8AC3E}">
        <p14:creationId xmlns:p14="http://schemas.microsoft.com/office/powerpoint/2010/main" val="20277684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1000"/>
                                        <p:tgtEl>
                                          <p:spTgt spid="5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1000"/>
                                        <p:tgtEl>
                                          <p:spTgt spid="5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10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fade">
                                      <p:cBhvr>
                                        <p:cTn id="42" dur="1000"/>
                                        <p:tgtEl>
                                          <p:spTgt spid="8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1000"/>
                                        <p:tgtEl>
                                          <p:spTgt spid="8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86" grpId="0" animBg="1"/>
      <p:bldP spid="80" grpId="0" animBg="1"/>
      <p:bldP spid="81"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07963" y="189913"/>
            <a:ext cx="8658665" cy="6858000"/>
          </a:xfrm>
        </p:spPr>
        <p:txBody>
          <a:bodyPr/>
          <a:lstStyle/>
          <a:p>
            <a:pPr eaLnBrk="0" latinLnBrk="1" hangingPunct="0"/>
            <a:r>
              <a:rPr lang="ja-JP" altLang="en-US" sz="2400" dirty="0"/>
              <a:t>農家が生み出す知的財産</a:t>
            </a:r>
            <a:endParaRPr lang="en-US" altLang="ja-JP" sz="2400" dirty="0"/>
          </a:p>
          <a:p>
            <a:pPr lvl="2" eaLnBrk="0" latinLnBrk="1" hangingPunct="0"/>
            <a:r>
              <a:rPr lang="ja-JP" altLang="ja-JP" sz="2000" dirty="0"/>
              <a:t>農産物にオリジナルな名前（商標権）をつけブランドにしたい</a:t>
            </a:r>
            <a:endParaRPr lang="en-US" altLang="ja-JP" sz="2000" dirty="0"/>
          </a:p>
          <a:p>
            <a:pPr lvl="2" eaLnBrk="0" latinLnBrk="1" hangingPunct="0"/>
            <a:r>
              <a:rPr lang="ja-JP" altLang="ja-JP" sz="2000" dirty="0"/>
              <a:t>他の枝より大きな実がなる枝</a:t>
            </a:r>
            <a:r>
              <a:rPr lang="ja-JP" altLang="en-US" sz="2000" dirty="0"/>
              <a:t>が！</a:t>
            </a:r>
            <a:r>
              <a:rPr lang="ja-JP" altLang="ja-JP" sz="2000" dirty="0"/>
              <a:t>新品種</a:t>
            </a:r>
            <a:r>
              <a:rPr lang="ja-JP" altLang="en-US" sz="2000" dirty="0"/>
              <a:t>になる？</a:t>
            </a:r>
            <a:r>
              <a:rPr lang="ja-JP" altLang="ja-JP" sz="2000" dirty="0"/>
              <a:t>（育成者権）</a:t>
            </a:r>
            <a:endParaRPr lang="en-US" altLang="ja-JP" sz="2000" dirty="0"/>
          </a:p>
          <a:p>
            <a:pPr lvl="2" eaLnBrk="0" latinLnBrk="1" hangingPunct="0"/>
            <a:r>
              <a:rPr lang="ja-JP" altLang="ja-JP" sz="2000" dirty="0"/>
              <a:t>栽培飼育の技術は、営業秘密（ノウハウ）</a:t>
            </a:r>
            <a:r>
              <a:rPr lang="ja-JP" altLang="en-US" sz="2000" dirty="0"/>
              <a:t>や特許になる</a:t>
            </a:r>
            <a:endParaRPr lang="en-US" altLang="ja-JP" sz="2000" dirty="0"/>
          </a:p>
          <a:p>
            <a:pPr lvl="2" eaLnBrk="0" latinLnBrk="1" hangingPunct="0"/>
            <a:endParaRPr lang="ja-JP" altLang="ja-JP" sz="2000" dirty="0"/>
          </a:p>
          <a:p>
            <a:pPr eaLnBrk="0" latinLnBrk="1" hangingPunct="0"/>
            <a:r>
              <a:rPr lang="ja-JP" altLang="ja-JP" sz="2400" dirty="0"/>
              <a:t>他の人の権利を侵害しないこと</a:t>
            </a:r>
            <a:endParaRPr lang="en-US" altLang="ja-JP" sz="2400" dirty="0"/>
          </a:p>
          <a:p>
            <a:pPr lvl="2" eaLnBrk="0" latinLnBrk="1" hangingPunct="0"/>
            <a:r>
              <a:rPr lang="ja-JP" altLang="ja-JP" sz="2000" dirty="0"/>
              <a:t>自分が売りだそうとする農産物の商標は、既に他者が使っていて商標権が取得されていないかという調査を事前に行う</a:t>
            </a:r>
            <a:endParaRPr lang="en-US" altLang="ja-JP" sz="2000" dirty="0"/>
          </a:p>
          <a:p>
            <a:pPr lvl="2" eaLnBrk="0" latinLnBrk="1" hangingPunct="0"/>
            <a:r>
              <a:rPr lang="ja-JP" altLang="ja-JP" sz="2000" dirty="0"/>
              <a:t>新品種の種苗は育成者権で保護されてい</a:t>
            </a:r>
            <a:r>
              <a:rPr lang="ja-JP" altLang="en-US" sz="2000" dirty="0"/>
              <a:t>る</a:t>
            </a:r>
            <a:endParaRPr lang="en-US" altLang="ja-JP" sz="2000" dirty="0"/>
          </a:p>
          <a:p>
            <a:pPr lvl="3" eaLnBrk="0" latinLnBrk="1" hangingPunct="0"/>
            <a:r>
              <a:rPr lang="ja-JP" altLang="ja-JP" sz="1600" dirty="0"/>
              <a:t>種苗を違法に入手してはいないか（正規に購入したか）</a:t>
            </a:r>
            <a:endParaRPr lang="en-US" altLang="ja-JP" sz="1600" dirty="0"/>
          </a:p>
          <a:p>
            <a:pPr lvl="3" eaLnBrk="0" latinLnBrk="1" hangingPunct="0"/>
            <a:r>
              <a:rPr lang="ja-JP" altLang="ja-JP" sz="1600" dirty="0"/>
              <a:t>農家の自家増殖を禁じている新品種を勝手に種取りして増やしていないか</a:t>
            </a:r>
            <a:endParaRPr lang="en-US" altLang="ja-JP" sz="1600" dirty="0"/>
          </a:p>
          <a:p>
            <a:pPr lvl="2" eaLnBrk="0" latinLnBrk="1" hangingPunct="0"/>
            <a:r>
              <a:rPr lang="ja-JP" altLang="ja-JP" sz="2000" dirty="0"/>
              <a:t>もし商標権や育成者権の侵害行為があった場合、権利者から商品の回収、廃棄を命じられ、損害賠償を請求されることも</a:t>
            </a:r>
            <a:r>
              <a:rPr lang="ja-JP" altLang="en-US" sz="2000" dirty="0"/>
              <a:t>＋</a:t>
            </a:r>
            <a:r>
              <a:rPr lang="ja-JP" altLang="ja-JP" sz="2000" dirty="0"/>
              <a:t>刑事罰</a:t>
            </a:r>
            <a:endParaRPr lang="en-US" altLang="ja-JP" sz="2000" dirty="0"/>
          </a:p>
          <a:p>
            <a:pPr lvl="2" eaLnBrk="0" latinLnBrk="1" hangingPunct="0"/>
            <a:endParaRPr lang="ja-JP" altLang="ja-JP" sz="2000" dirty="0"/>
          </a:p>
          <a:p>
            <a:pPr eaLnBrk="0" latinLnBrk="1" hangingPunct="0"/>
            <a:r>
              <a:rPr lang="ja-JP" altLang="en-US" sz="2400" dirty="0"/>
              <a:t>その他関連する知財</a:t>
            </a:r>
            <a:endParaRPr lang="en-US" altLang="ja-JP" sz="2400" dirty="0"/>
          </a:p>
          <a:p>
            <a:pPr lvl="2" eaLnBrk="0" latinLnBrk="1" hangingPunct="0"/>
            <a:r>
              <a:rPr lang="ja-JP" altLang="ja-JP" sz="2000" dirty="0"/>
              <a:t>農産物</a:t>
            </a:r>
            <a:r>
              <a:rPr lang="ja-JP" altLang="en-US" sz="2000" dirty="0"/>
              <a:t>を</a:t>
            </a:r>
            <a:r>
              <a:rPr lang="en-US" altLang="ja-JP" sz="2000" dirty="0"/>
              <a:t>PR</a:t>
            </a:r>
            <a:r>
              <a:rPr lang="ja-JP" altLang="ja-JP" sz="2000" dirty="0"/>
              <a:t>するために説明書きや動画を作った</a:t>
            </a:r>
            <a:r>
              <a:rPr lang="ja-JP" altLang="en-US" sz="2000" dirty="0"/>
              <a:t>（</a:t>
            </a:r>
            <a:r>
              <a:rPr lang="ja-JP" altLang="ja-JP" sz="2000" dirty="0"/>
              <a:t>著作権</a:t>
            </a:r>
            <a:r>
              <a:rPr lang="ja-JP" altLang="en-US" sz="2000" dirty="0"/>
              <a:t>）</a:t>
            </a:r>
            <a:endParaRPr lang="en-US" altLang="ja-JP" sz="2000" dirty="0"/>
          </a:p>
          <a:p>
            <a:pPr lvl="2" eaLnBrk="0" latinLnBrk="1" hangingPunct="0"/>
            <a:r>
              <a:rPr lang="ja-JP" altLang="ja-JP" sz="2000" dirty="0"/>
              <a:t>優れた肉質を持つ和牛の品種</a:t>
            </a:r>
            <a:endParaRPr lang="en-US" altLang="ja-JP" sz="2000" dirty="0"/>
          </a:p>
          <a:p>
            <a:pPr lvl="2" eaLnBrk="0" latinLnBrk="1" hangingPunct="0"/>
            <a:r>
              <a:rPr lang="ja-JP" altLang="ja-JP" sz="2000" dirty="0"/>
              <a:t>地理的表示（</a:t>
            </a:r>
            <a:r>
              <a:rPr lang="en-US" altLang="ja-JP" sz="2000" dirty="0"/>
              <a:t>GI</a:t>
            </a:r>
            <a:r>
              <a:rPr lang="ja-JP" altLang="ja-JP" sz="2000" dirty="0"/>
              <a:t>）制度</a:t>
            </a:r>
            <a:r>
              <a:rPr lang="ja-JP" altLang="en-US" sz="2000" dirty="0"/>
              <a:t>、</a:t>
            </a:r>
            <a:r>
              <a:rPr lang="ja-JP" altLang="ja-JP" sz="2000" dirty="0"/>
              <a:t>「世界農業遺産」</a:t>
            </a:r>
            <a:r>
              <a:rPr lang="ja-JP" altLang="en-US" sz="2000" dirty="0"/>
              <a:t>　　など</a:t>
            </a:r>
            <a:endParaRPr kumimoji="1" lang="ja-JP" altLang="en-US" sz="20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123</a:t>
            </a:fld>
            <a:endParaRPr lang="en-US" altLang="ja-JP" dirty="0">
              <a:solidFill>
                <a:prstClr val="black"/>
              </a:solidFill>
            </a:endParaRPr>
          </a:p>
        </p:txBody>
      </p:sp>
      <p:sp>
        <p:nvSpPr>
          <p:cNvPr id="4" name="テキスト ボックス 3"/>
          <p:cNvSpPr txBox="1"/>
          <p:nvPr/>
        </p:nvSpPr>
        <p:spPr>
          <a:xfrm>
            <a:off x="7585611" y="0"/>
            <a:ext cx="1935678" cy="369332"/>
          </a:xfrm>
          <a:prstGeom prst="rect">
            <a:avLst/>
          </a:prstGeom>
          <a:noFill/>
        </p:spPr>
        <p:txBody>
          <a:bodyPr wrap="square" rtlCol="0">
            <a:spAutoFit/>
          </a:bodyPr>
          <a:lstStyle/>
          <a:p>
            <a:pPr algn="ctr"/>
            <a:r>
              <a:rPr kumimoji="1" lang="ja-JP" altLang="en-US" dirty="0"/>
              <a:t>Ｐ５７</a:t>
            </a:r>
            <a:endParaRPr kumimoji="1" lang="en-US" altLang="ja-JP" dirty="0"/>
          </a:p>
        </p:txBody>
      </p:sp>
    </p:spTree>
    <p:extLst>
      <p:ext uri="{BB962C8B-B14F-4D97-AF65-F5344CB8AC3E}">
        <p14:creationId xmlns:p14="http://schemas.microsoft.com/office/powerpoint/2010/main" val="298061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334408"/>
            <a:ext cx="9144000" cy="4523591"/>
          </a:xfrm>
        </p:spPr>
        <p:txBody>
          <a:bodyPr/>
          <a:lstStyle/>
          <a:p>
            <a:pPr marL="0" indent="0" algn="ctr">
              <a:buNone/>
            </a:pPr>
            <a:r>
              <a:rPr kumimoji="1" lang="en-US" altLang="ja-JP" sz="7200" dirty="0"/>
              <a:t>GAP</a:t>
            </a:r>
            <a:r>
              <a:rPr kumimoji="1" lang="ja-JP" altLang="en-US" sz="7200" dirty="0"/>
              <a:t>の基準にはない大切なこと</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124</a:t>
            </a:fld>
            <a:endParaRPr lang="en-US" altLang="ja-JP" dirty="0">
              <a:solidFill>
                <a:prstClr val="black"/>
              </a:solidFill>
            </a:endParaRPr>
          </a:p>
        </p:txBody>
      </p:sp>
      <p:sp>
        <p:nvSpPr>
          <p:cNvPr id="4" name="テキスト ボックス 3"/>
          <p:cNvSpPr txBox="1"/>
          <p:nvPr/>
        </p:nvSpPr>
        <p:spPr>
          <a:xfrm>
            <a:off x="7585611" y="0"/>
            <a:ext cx="1935678" cy="369332"/>
          </a:xfrm>
          <a:prstGeom prst="rect">
            <a:avLst/>
          </a:prstGeom>
          <a:noFill/>
        </p:spPr>
        <p:txBody>
          <a:bodyPr wrap="square" rtlCol="0">
            <a:spAutoFit/>
          </a:bodyPr>
          <a:lstStyle/>
          <a:p>
            <a:pPr algn="ctr"/>
            <a:r>
              <a:rPr kumimoji="1" lang="ja-JP" altLang="en-US" dirty="0"/>
              <a:t>Ｐ５８</a:t>
            </a:r>
            <a:endParaRPr kumimoji="1" lang="en-US" altLang="ja-JP" dirty="0"/>
          </a:p>
        </p:txBody>
      </p:sp>
    </p:spTree>
    <p:extLst>
      <p:ext uri="{BB962C8B-B14F-4D97-AF65-F5344CB8AC3E}">
        <p14:creationId xmlns:p14="http://schemas.microsoft.com/office/powerpoint/2010/main" val="34427454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125</a:t>
            </a:fld>
            <a:endParaRPr lang="en-US" altLang="ja-JP" dirty="0">
              <a:solidFill>
                <a:prstClr val="black"/>
              </a:solidFill>
            </a:endParaRPr>
          </a:p>
        </p:txBody>
      </p:sp>
      <p:sp>
        <p:nvSpPr>
          <p:cNvPr id="5" name="正方形/長方形 4"/>
          <p:cNvSpPr/>
          <p:nvPr/>
        </p:nvSpPr>
        <p:spPr>
          <a:xfrm>
            <a:off x="177500" y="285749"/>
            <a:ext cx="8853958" cy="400110"/>
          </a:xfrm>
          <a:prstGeom prst="rect">
            <a:avLst/>
          </a:prstGeom>
        </p:spPr>
        <p:txBody>
          <a:bodyPr wrap="square">
            <a:spAutoFit/>
          </a:bodyPr>
          <a:lstStyle/>
          <a:p>
            <a:pPr marL="342900" indent="-342900">
              <a:buFont typeface="Wingdings" panose="05000000000000000000" pitchFamily="2" charset="2"/>
              <a:buChar char="n"/>
            </a:pPr>
            <a:r>
              <a:rPr lang="ja-JP" altLang="ja-JP" sz="2000" kern="0" dirty="0">
                <a:solidFill>
                  <a:srgbClr val="000000"/>
                </a:solidFill>
                <a:latin typeface="+mn-ea"/>
                <a:ea typeface="+mn-ea"/>
                <a:cs typeface="ＭＳ 明朝" panose="02020609040205080304" pitchFamily="17" charset="-128"/>
              </a:rPr>
              <a:t>「持続可能な農業の基礎」と「品質管理する取り組み（差別化）」の両輪で回す</a:t>
            </a:r>
            <a:endParaRPr lang="ja-JP" altLang="en-US" sz="2000" dirty="0">
              <a:latin typeface="+mn-ea"/>
              <a:ea typeface="+mn-ea"/>
            </a:endParaRPr>
          </a:p>
        </p:txBody>
      </p:sp>
      <p:graphicFrame>
        <p:nvGraphicFramePr>
          <p:cNvPr id="6" name="図表 5"/>
          <p:cNvGraphicFramePr/>
          <p:nvPr>
            <p:extLst>
              <p:ext uri="{D42A27DB-BD31-4B8C-83A1-F6EECF244321}">
                <p14:modId xmlns:p14="http://schemas.microsoft.com/office/powerpoint/2010/main" val="973181947"/>
              </p:ext>
            </p:extLst>
          </p:nvPr>
        </p:nvGraphicFramePr>
        <p:xfrm>
          <a:off x="103532" y="1291217"/>
          <a:ext cx="4431956" cy="4644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台形 6"/>
          <p:cNvSpPr/>
          <p:nvPr/>
        </p:nvSpPr>
        <p:spPr>
          <a:xfrm>
            <a:off x="824343" y="4169097"/>
            <a:ext cx="2990335" cy="1666771"/>
          </a:xfrm>
          <a:prstGeom prst="trapezoid">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3300" dirty="0"/>
              <a:t>安全・安心</a:t>
            </a:r>
            <a:br>
              <a:rPr lang="en-US" altLang="ja-JP" sz="3300" dirty="0"/>
            </a:br>
            <a:r>
              <a:rPr lang="ja-JP" altLang="en-US" sz="2400" dirty="0"/>
              <a:t>（当たり前品質）</a:t>
            </a:r>
            <a:endParaRPr lang="ja-JP" altLang="en-US" sz="2800" dirty="0"/>
          </a:p>
        </p:txBody>
      </p:sp>
      <p:sp>
        <p:nvSpPr>
          <p:cNvPr id="8" name="円形吹き出し 7"/>
          <p:cNvSpPr/>
          <p:nvPr/>
        </p:nvSpPr>
        <p:spPr>
          <a:xfrm>
            <a:off x="3257549" y="1989503"/>
            <a:ext cx="3385751" cy="1082607"/>
          </a:xfrm>
          <a:prstGeom prst="wedgeEllipseCallout">
            <a:avLst>
              <a:gd name="adj1" fmla="val -60882"/>
              <a:gd name="adj2" fmla="val 195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t>差別化（付加価値）</a:t>
            </a:r>
            <a:endParaRPr lang="en-US" altLang="ja-JP" sz="2000" dirty="0"/>
          </a:p>
          <a:p>
            <a:pPr algn="ctr"/>
            <a:r>
              <a:rPr lang="ja-JP" altLang="en-US" dirty="0"/>
              <a:t>例：糖度％、アミノ酸％</a:t>
            </a:r>
            <a:br>
              <a:rPr lang="en-US" altLang="ja-JP" sz="2000" dirty="0"/>
            </a:br>
            <a:endParaRPr lang="ja-JP" altLang="en-US" sz="2000" dirty="0"/>
          </a:p>
        </p:txBody>
      </p:sp>
      <p:sp>
        <p:nvSpPr>
          <p:cNvPr id="9" name="円形吹き出し 8"/>
          <p:cNvSpPr/>
          <p:nvPr/>
        </p:nvSpPr>
        <p:spPr>
          <a:xfrm>
            <a:off x="3997281" y="3445614"/>
            <a:ext cx="3385751" cy="1082607"/>
          </a:xfrm>
          <a:prstGeom prst="wedgeEllipseCallout">
            <a:avLst>
              <a:gd name="adj1" fmla="val -51094"/>
              <a:gd name="adj2" fmla="val 70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t>GAP</a:t>
            </a:r>
            <a:r>
              <a:rPr lang="ja-JP" altLang="en-US" sz="2000" dirty="0"/>
              <a:t>：事業者として</a:t>
            </a:r>
            <a:br>
              <a:rPr lang="en-US" altLang="ja-JP" sz="2000" dirty="0"/>
            </a:br>
            <a:r>
              <a:rPr lang="ja-JP" altLang="en-US" sz="2000" dirty="0"/>
              <a:t>当然実施すべきこと</a:t>
            </a:r>
          </a:p>
        </p:txBody>
      </p:sp>
      <p:sp>
        <p:nvSpPr>
          <p:cNvPr id="10" name="正方形/長方形 9"/>
          <p:cNvSpPr/>
          <p:nvPr/>
        </p:nvSpPr>
        <p:spPr>
          <a:xfrm>
            <a:off x="4391891" y="4837350"/>
            <a:ext cx="4701871" cy="1200329"/>
          </a:xfrm>
          <a:prstGeom prst="rect">
            <a:avLst/>
          </a:prstGeom>
        </p:spPr>
        <p:txBody>
          <a:bodyPr wrap="square">
            <a:spAutoFit/>
          </a:bodyPr>
          <a:lstStyle/>
          <a:p>
            <a:r>
              <a:rPr lang="ja-JP" altLang="en-US" dirty="0"/>
              <a:t>　</a:t>
            </a:r>
            <a:r>
              <a:rPr lang="en-US" altLang="ja-JP" dirty="0"/>
              <a:t>GAP</a:t>
            </a:r>
            <a:r>
              <a:rPr lang="ja-JP" altLang="en-US" dirty="0"/>
              <a:t>は</a:t>
            </a:r>
            <a:r>
              <a:rPr lang="en-US" altLang="ja-JP" dirty="0"/>
              <a:t>good</a:t>
            </a:r>
            <a:r>
              <a:rPr lang="ja-JP" altLang="en-US" dirty="0"/>
              <a:t>とあるように</a:t>
            </a:r>
            <a:r>
              <a:rPr lang="en-US" altLang="ja-JP" dirty="0"/>
              <a:t>Better </a:t>
            </a:r>
            <a:r>
              <a:rPr lang="ja-JP" altLang="en-US" dirty="0"/>
              <a:t>や</a:t>
            </a:r>
            <a:r>
              <a:rPr lang="en-US" altLang="ja-JP" dirty="0"/>
              <a:t>best</a:t>
            </a:r>
            <a:r>
              <a:rPr lang="ja-JP" altLang="en-US" dirty="0"/>
              <a:t>を求めているわけではない。</a:t>
            </a:r>
            <a:br>
              <a:rPr lang="en-US" altLang="ja-JP" dirty="0"/>
            </a:br>
            <a:r>
              <a:rPr lang="ja-JP" altLang="en-US" dirty="0"/>
              <a:t>　</a:t>
            </a:r>
            <a:r>
              <a:rPr lang="en-US" altLang="ja-JP" dirty="0"/>
              <a:t>Better </a:t>
            </a:r>
            <a:r>
              <a:rPr lang="ja-JP" altLang="en-US" dirty="0"/>
              <a:t>や</a:t>
            </a:r>
            <a:r>
              <a:rPr lang="en-US" altLang="ja-JP" dirty="0"/>
              <a:t>best</a:t>
            </a:r>
            <a:r>
              <a:rPr lang="ja-JP" altLang="en-US" dirty="0"/>
              <a:t>を目指すのが競争（差別化）。</a:t>
            </a:r>
            <a:br>
              <a:rPr lang="en-US" altLang="ja-JP" dirty="0"/>
            </a:br>
            <a:r>
              <a:rPr lang="ja-JP" altLang="en-US" dirty="0"/>
              <a:t>　</a:t>
            </a:r>
            <a:r>
              <a:rPr lang="en-US" altLang="ja-JP" dirty="0"/>
              <a:t>GAP</a:t>
            </a:r>
            <a:r>
              <a:rPr lang="ja-JP" altLang="en-US" dirty="0"/>
              <a:t>はあくまでも「よい」レベルを求めている。</a:t>
            </a:r>
          </a:p>
        </p:txBody>
      </p:sp>
      <p:sp>
        <p:nvSpPr>
          <p:cNvPr id="11" name="テキスト ボックス 10"/>
          <p:cNvSpPr txBox="1"/>
          <p:nvPr/>
        </p:nvSpPr>
        <p:spPr>
          <a:xfrm>
            <a:off x="7585611" y="0"/>
            <a:ext cx="1935678" cy="369332"/>
          </a:xfrm>
          <a:prstGeom prst="rect">
            <a:avLst/>
          </a:prstGeom>
          <a:noFill/>
        </p:spPr>
        <p:txBody>
          <a:bodyPr wrap="square" rtlCol="0">
            <a:spAutoFit/>
          </a:bodyPr>
          <a:lstStyle/>
          <a:p>
            <a:pPr algn="ctr"/>
            <a:r>
              <a:rPr kumimoji="1" lang="ja-JP" altLang="en-US" dirty="0"/>
              <a:t>Ｐ５８</a:t>
            </a:r>
            <a:endParaRPr kumimoji="1" lang="en-US" altLang="ja-JP" dirty="0"/>
          </a:p>
        </p:txBody>
      </p:sp>
    </p:spTree>
    <p:extLst>
      <p:ext uri="{BB962C8B-B14F-4D97-AF65-F5344CB8AC3E}">
        <p14:creationId xmlns:p14="http://schemas.microsoft.com/office/powerpoint/2010/main" val="376655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dirty="0"/>
              <a:t>農村の景観や伝統文化の継承</a:t>
            </a:r>
            <a:br>
              <a:rPr lang="en-US" altLang="ja-JP" dirty="0"/>
            </a:br>
            <a:r>
              <a:rPr lang="ja-JP" altLang="ja-JP" dirty="0"/>
              <a:t>～農産物の価値は本質的に何に由来しているのか？</a:t>
            </a:r>
            <a:endParaRPr lang="en-US" altLang="ja-JP" dirty="0"/>
          </a:p>
          <a:p>
            <a:endParaRPr lang="en-US" altLang="ja-JP" dirty="0"/>
          </a:p>
          <a:p>
            <a:pPr lvl="2" latinLnBrk="1"/>
            <a:r>
              <a:rPr lang="en-US" altLang="ja-JP" dirty="0"/>
              <a:t>GAP</a:t>
            </a:r>
            <a:r>
              <a:rPr lang="ja-JP" altLang="ja-JP" dirty="0"/>
              <a:t>の基準書は、定期的に見直されてい</a:t>
            </a:r>
            <a:r>
              <a:rPr lang="ja-JP" altLang="en-US" dirty="0"/>
              <a:t>る</a:t>
            </a:r>
            <a:r>
              <a:rPr lang="ja-JP" altLang="ja-JP" dirty="0"/>
              <a:t>。</a:t>
            </a:r>
            <a:br>
              <a:rPr lang="en-US" altLang="ja-JP" dirty="0"/>
            </a:br>
            <a:r>
              <a:rPr lang="ja-JP" altLang="ja-JP" dirty="0"/>
              <a:t>今後も新たな基準が増えていく</a:t>
            </a:r>
            <a:r>
              <a:rPr lang="ja-JP" altLang="en-US" dirty="0"/>
              <a:t>。</a:t>
            </a:r>
            <a:endParaRPr lang="en-US" altLang="ja-JP" dirty="0"/>
          </a:p>
          <a:p>
            <a:pPr lvl="2" latinLnBrk="1"/>
            <a:endParaRPr lang="en-US" altLang="ja-JP" dirty="0"/>
          </a:p>
          <a:p>
            <a:pPr lvl="2" latinLnBrk="1"/>
            <a:r>
              <a:rPr lang="en-US" altLang="ja-JP" dirty="0"/>
              <a:t>GAP</a:t>
            </a:r>
            <a:r>
              <a:rPr lang="ja-JP" altLang="ja-JP" dirty="0"/>
              <a:t>の基準にないからと言って農業者が農業や農村生活の中で行っていることを価値のないことだとやめてしまうのは大変な損失。</a:t>
            </a:r>
          </a:p>
          <a:p>
            <a:pPr lvl="2" latinLnBrk="1"/>
            <a:endParaRPr lang="en-US" altLang="ja-JP" dirty="0"/>
          </a:p>
          <a:p>
            <a:pPr lvl="2" latinLnBrk="1"/>
            <a:r>
              <a:rPr lang="ja-JP" altLang="ja-JP" dirty="0"/>
              <a:t>農村文化や伝統芸能、農村の景観など、</a:t>
            </a:r>
            <a:br>
              <a:rPr lang="en-US" altLang="ja-JP" dirty="0"/>
            </a:br>
            <a:r>
              <a:rPr lang="ja-JP" altLang="ja-JP" dirty="0"/>
              <a:t>文化的な所産は一度失ってしまうと取り戻すことができないもの。</a:t>
            </a:r>
            <a:br>
              <a:rPr lang="en-US" altLang="ja-JP" dirty="0"/>
            </a:br>
            <a:r>
              <a:rPr lang="ja-JP" altLang="ja-JP" dirty="0"/>
              <a:t>将来に渡って価値あるものが農村に</a:t>
            </a:r>
            <a:r>
              <a:rPr lang="ja-JP" altLang="en-US" dirty="0"/>
              <a:t>ある</a:t>
            </a:r>
            <a:r>
              <a:rPr lang="ja-JP" altLang="ja-JP" dirty="0"/>
              <a:t>。</a:t>
            </a:r>
            <a:endParaRPr lang="en-US" altLang="ja-JP" dirty="0"/>
          </a:p>
          <a:p>
            <a:pPr lvl="2" latinLnBrk="1"/>
            <a:endParaRPr lang="ja-JP" altLang="ja-JP" dirty="0"/>
          </a:p>
          <a:p>
            <a:pPr lvl="2" latinLnBrk="1"/>
            <a:r>
              <a:rPr lang="ja-JP" altLang="ja-JP" dirty="0"/>
              <a:t>美しい風景や伝統豊かなお祭りの様子などを映像コンテンツとして、</a:t>
            </a:r>
            <a:r>
              <a:rPr lang="en-US" altLang="ja-JP" dirty="0"/>
              <a:t>SNS</a:t>
            </a:r>
            <a:r>
              <a:rPr lang="ja-JP" altLang="ja-JP" dirty="0"/>
              <a:t>や動画投稿サイトで世界中に配信できる今日、日本の農村文化こそ、オンリーワンの魅力的品質を持つかもしれ</a:t>
            </a:r>
            <a:r>
              <a:rPr lang="ja-JP" altLang="en-US" dirty="0"/>
              <a:t>ない</a:t>
            </a:r>
            <a:endParaRPr lang="ja-JP" altLang="ja-JP" dirty="0"/>
          </a:p>
          <a:p>
            <a:pPr latinLnBrk="1"/>
            <a:endParaRPr lang="ja-JP" altLang="ja-JP" dirty="0"/>
          </a:p>
          <a:p>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126</a:t>
            </a:fld>
            <a:endParaRPr lang="en-US" altLang="ja-JP" dirty="0">
              <a:solidFill>
                <a:prstClr val="black"/>
              </a:solidFill>
            </a:endParaRPr>
          </a:p>
        </p:txBody>
      </p:sp>
      <p:sp>
        <p:nvSpPr>
          <p:cNvPr id="4" name="テキスト ボックス 3"/>
          <p:cNvSpPr txBox="1"/>
          <p:nvPr/>
        </p:nvSpPr>
        <p:spPr>
          <a:xfrm>
            <a:off x="7585611" y="0"/>
            <a:ext cx="1935678" cy="369332"/>
          </a:xfrm>
          <a:prstGeom prst="rect">
            <a:avLst/>
          </a:prstGeom>
          <a:noFill/>
        </p:spPr>
        <p:txBody>
          <a:bodyPr wrap="square" rtlCol="0">
            <a:spAutoFit/>
          </a:bodyPr>
          <a:lstStyle/>
          <a:p>
            <a:pPr algn="ctr"/>
            <a:r>
              <a:rPr kumimoji="1" lang="ja-JP" altLang="en-US" dirty="0"/>
              <a:t>Ｐ５８</a:t>
            </a:r>
            <a:endParaRPr kumimoji="1" lang="en-US" altLang="ja-JP" dirty="0"/>
          </a:p>
        </p:txBody>
      </p:sp>
    </p:spTree>
    <p:extLst>
      <p:ext uri="{BB962C8B-B14F-4D97-AF65-F5344CB8AC3E}">
        <p14:creationId xmlns:p14="http://schemas.microsoft.com/office/powerpoint/2010/main" val="259595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410690"/>
            <a:ext cx="9144000" cy="2078183"/>
          </a:xfrm>
        </p:spPr>
        <p:txBody>
          <a:bodyPr/>
          <a:lstStyle/>
          <a:p>
            <a:pPr marL="0" indent="0" algn="ctr">
              <a:buNone/>
            </a:pPr>
            <a:r>
              <a:rPr kumimoji="1" lang="en-US" altLang="ja-JP" sz="11500" dirty="0"/>
              <a:t>GAP</a:t>
            </a:r>
            <a:r>
              <a:rPr kumimoji="1" lang="ja-JP" altLang="en-US" sz="11500" dirty="0"/>
              <a:t>認証とは</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13</a:t>
            </a:fld>
            <a:endParaRPr lang="en-US" altLang="ja-JP" dirty="0">
              <a:solidFill>
                <a:prstClr val="black"/>
              </a:solidFill>
            </a:endParaRPr>
          </a:p>
        </p:txBody>
      </p:sp>
      <p:sp>
        <p:nvSpPr>
          <p:cNvPr id="4" name="テキスト ボックス 3"/>
          <p:cNvSpPr txBox="1"/>
          <p:nvPr/>
        </p:nvSpPr>
        <p:spPr>
          <a:xfrm>
            <a:off x="7742711" y="0"/>
            <a:ext cx="1401289" cy="646331"/>
          </a:xfrm>
          <a:prstGeom prst="rect">
            <a:avLst/>
          </a:prstGeom>
          <a:noFill/>
        </p:spPr>
        <p:txBody>
          <a:bodyPr wrap="square" rtlCol="0">
            <a:spAutoFit/>
          </a:bodyPr>
          <a:lstStyle/>
          <a:p>
            <a:r>
              <a:rPr kumimoji="1" lang="ja-JP" altLang="en-US" dirty="0"/>
              <a:t>Ｐ３</a:t>
            </a:r>
            <a:br>
              <a:rPr kumimoji="1" lang="en-US" altLang="ja-JP" dirty="0"/>
            </a:br>
            <a:endParaRPr kumimoji="1" lang="ja-JP" altLang="en-US" dirty="0"/>
          </a:p>
        </p:txBody>
      </p:sp>
    </p:spTree>
    <p:extLst>
      <p:ext uri="{BB962C8B-B14F-4D97-AF65-F5344CB8AC3E}">
        <p14:creationId xmlns:p14="http://schemas.microsoft.com/office/powerpoint/2010/main" val="176559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76434" y="81725"/>
            <a:ext cx="4083170"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3200" dirty="0">
                <a:solidFill>
                  <a:srgbClr val="000000"/>
                </a:solidFill>
                <a:latin typeface="UD デジタル 教科書体 N-R" panose="02020400000000000000" pitchFamily="17" charset="-128"/>
                <a:ea typeface="ＭＳ 明朝" panose="02020609040205080304" pitchFamily="17" charset="-128"/>
                <a:cs typeface="ＭＳ 明朝" panose="02020609040205080304" pitchFamily="17" charset="-128"/>
              </a:rPr>
              <a:t>GAP</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認証制度とは？　</a:t>
            </a:r>
            <a:endParaRPr lang="en-US" altLang="ja-JP" sz="3200" dirty="0"/>
          </a:p>
        </p:txBody>
      </p:sp>
      <p:pic>
        <p:nvPicPr>
          <p:cNvPr id="13" name="図 12"/>
          <p:cNvPicPr/>
          <p:nvPr/>
        </p:nvPicPr>
        <p:blipFill rotWithShape="1">
          <a:blip r:embed="rId2" cstate="print">
            <a:extLst>
              <a:ext uri="{28A0092B-C50C-407E-A947-70E740481C1C}">
                <a14:useLocalDpi xmlns:a14="http://schemas.microsoft.com/office/drawing/2010/main" val="0"/>
              </a:ext>
            </a:extLst>
          </a:blip>
          <a:srcRect b="-1"/>
          <a:stretch/>
        </p:blipFill>
        <p:spPr bwMode="auto">
          <a:xfrm>
            <a:off x="2750608" y="2150458"/>
            <a:ext cx="4293357" cy="4707541"/>
          </a:xfrm>
          <a:prstGeom prst="rect">
            <a:avLst/>
          </a:prstGeom>
          <a:ln>
            <a:noFill/>
          </a:ln>
          <a:extLst>
            <a:ext uri="{53640926-AAD7-44D8-BBD7-CCE9431645EC}">
              <a14:shadowObscured xmlns:a14="http://schemas.microsoft.com/office/drawing/2010/main"/>
            </a:ext>
          </a:extLst>
        </p:spPr>
      </p:pic>
      <p:sp>
        <p:nvSpPr>
          <p:cNvPr id="4" name="正方形/長方形 3"/>
          <p:cNvSpPr/>
          <p:nvPr/>
        </p:nvSpPr>
        <p:spPr>
          <a:xfrm>
            <a:off x="-150417" y="808315"/>
            <a:ext cx="9729475" cy="1200329"/>
          </a:xfrm>
          <a:prstGeom prst="rect">
            <a:avLst/>
          </a:prstGeom>
        </p:spPr>
        <p:txBody>
          <a:bodyPr wrap="square">
            <a:spAutoFit/>
          </a:bodyPr>
          <a:lstStyle/>
          <a:p>
            <a:pPr marR="12065" indent="133350" eaLnBrk="1" latinLnBrk="1" hangingPunct="1">
              <a:spcAft>
                <a:spcPts val="0"/>
              </a:spcAft>
            </a:pP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･･･法令遵守を基本とし、次の３つを念頭に整備されています。</a:t>
            </a:r>
            <a:endParaRPr lang="en-US"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R="12065" indent="133350" eaLnBrk="1" latinLnBrk="1" hangingPunct="1">
              <a:spcAft>
                <a:spcPts val="0"/>
              </a:spcAft>
            </a:pPr>
            <a:r>
              <a:rPr lang="ja-JP" altLang="en-US"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①農畜産業の</a:t>
            </a:r>
            <a:r>
              <a:rPr lang="ja-JP" altLang="ja-JP" u="sng"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現場が継続的に実施可能</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な内容であること</a:t>
            </a:r>
            <a:endParaRPr lang="en-US"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R="12065" indent="133350" eaLnBrk="1" latinLnBrk="1" hangingPunct="1">
              <a:spcAft>
                <a:spcPts val="0"/>
              </a:spcAft>
            </a:pPr>
            <a:r>
              <a:rPr lang="ja-JP" altLang="en-US"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②農畜産物の</a:t>
            </a:r>
            <a:r>
              <a:rPr lang="ja-JP" altLang="ja-JP" u="sng"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買い手側（消費者含む）から信頼を得られる</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基準</a:t>
            </a:r>
            <a:r>
              <a:rPr lang="en-US"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管理レベル</a:t>
            </a:r>
            <a:r>
              <a:rPr lang="en-US"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であること</a:t>
            </a:r>
            <a:endParaRPr lang="en-US"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R="12065" indent="133350" eaLnBrk="1" latinLnBrk="1" hangingPunct="1">
              <a:spcAft>
                <a:spcPts val="0"/>
              </a:spcAft>
            </a:pPr>
            <a:r>
              <a:rPr lang="ja-JP" altLang="en-US"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③</a:t>
            </a:r>
            <a:r>
              <a:rPr lang="ja-JP" altLang="ja-JP" u="sng"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外部からチェック可能（第三者認証）</a:t>
            </a:r>
            <a:r>
              <a:rPr lang="ja-JP" altLang="ja-JP"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な透明性のある仕組みであること</a:t>
            </a:r>
            <a:endParaRPr lang="ja-JP" altLang="ja-JP" sz="18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5" name="テキスト ボックス 4"/>
          <p:cNvSpPr txBox="1"/>
          <p:nvPr/>
        </p:nvSpPr>
        <p:spPr>
          <a:xfrm>
            <a:off x="7742711" y="0"/>
            <a:ext cx="1401289" cy="646331"/>
          </a:xfrm>
          <a:prstGeom prst="rect">
            <a:avLst/>
          </a:prstGeom>
          <a:noFill/>
        </p:spPr>
        <p:txBody>
          <a:bodyPr wrap="square" rtlCol="0">
            <a:spAutoFit/>
          </a:bodyPr>
          <a:lstStyle/>
          <a:p>
            <a:r>
              <a:rPr kumimoji="1" lang="ja-JP" altLang="en-US" dirty="0"/>
              <a:t>Ｐ３</a:t>
            </a:r>
            <a:br>
              <a:rPr kumimoji="1" lang="en-US" altLang="ja-JP" dirty="0"/>
            </a:br>
            <a:endParaRPr kumimoji="1" lang="ja-JP" altLang="en-US" dirty="0"/>
          </a:p>
        </p:txBody>
      </p:sp>
    </p:spTree>
    <p:extLst>
      <p:ext uri="{BB962C8B-B14F-4D97-AF65-F5344CB8AC3E}">
        <p14:creationId xmlns:p14="http://schemas.microsoft.com/office/powerpoint/2010/main" val="34576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15</a:t>
            </a:fld>
            <a:endParaRPr lang="en-US" altLang="ja-JP" dirty="0">
              <a:solidFill>
                <a:prstClr val="black"/>
              </a:solidFill>
            </a:endParaRPr>
          </a:p>
        </p:txBody>
      </p:sp>
      <p:sp>
        <p:nvSpPr>
          <p:cNvPr id="10" name="正方形/長方形 9"/>
          <p:cNvSpPr/>
          <p:nvPr/>
        </p:nvSpPr>
        <p:spPr>
          <a:xfrm>
            <a:off x="134059" y="4714848"/>
            <a:ext cx="9009941" cy="1234885"/>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11" name="正方形/長方形 10"/>
          <p:cNvSpPr/>
          <p:nvPr/>
        </p:nvSpPr>
        <p:spPr>
          <a:xfrm>
            <a:off x="250791" y="3219378"/>
            <a:ext cx="8776477" cy="1508265"/>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14" name="テキスト ボックス 13"/>
          <p:cNvSpPr txBox="1"/>
          <p:nvPr/>
        </p:nvSpPr>
        <p:spPr>
          <a:xfrm>
            <a:off x="458086" y="70841"/>
            <a:ext cx="4846198"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3200" dirty="0">
                <a:solidFill>
                  <a:srgbClr val="000000"/>
                </a:solidFill>
                <a:latin typeface="+mn-ea"/>
                <a:cs typeface="ＭＳ 明朝" panose="02020609040205080304" pitchFamily="17" charset="-128"/>
              </a:rPr>
              <a:t>GAP</a:t>
            </a:r>
            <a:r>
              <a:rPr lang="ja-JP" altLang="en-US" sz="3200" dirty="0">
                <a:solidFill>
                  <a:srgbClr val="000000"/>
                </a:solidFill>
                <a:latin typeface="+mn-ea"/>
                <a:cs typeface="ＭＳ 明朝" panose="02020609040205080304" pitchFamily="17" charset="-128"/>
              </a:rPr>
              <a:t>の実践と</a:t>
            </a:r>
            <a:r>
              <a:rPr lang="ja-JP" altLang="ja-JP" sz="3200" dirty="0">
                <a:solidFill>
                  <a:srgbClr val="000000"/>
                </a:solidFill>
                <a:latin typeface="+mn-ea"/>
                <a:cs typeface="ＭＳ 明朝" panose="02020609040205080304" pitchFamily="17" charset="-128"/>
              </a:rPr>
              <a:t>認証</a:t>
            </a:r>
            <a:r>
              <a:rPr lang="ja-JP" altLang="en-US" sz="3200" dirty="0">
                <a:solidFill>
                  <a:srgbClr val="000000"/>
                </a:solidFill>
                <a:latin typeface="+mn-ea"/>
                <a:cs typeface="ＭＳ 明朝" panose="02020609040205080304" pitchFamily="17" charset="-128"/>
              </a:rPr>
              <a:t>は別</a:t>
            </a:r>
            <a:r>
              <a:rPr lang="ja-JP" altLang="ja-JP" sz="3200" dirty="0">
                <a:solidFill>
                  <a:srgbClr val="000000"/>
                </a:solidFill>
                <a:latin typeface="+mn-ea"/>
                <a:cs typeface="ＭＳ 明朝" panose="02020609040205080304" pitchFamily="17" charset="-128"/>
              </a:rPr>
              <a:t>？　</a:t>
            </a:r>
            <a:endParaRPr lang="en-US" altLang="ja-JP" sz="3200" dirty="0">
              <a:latin typeface="+mn-ea"/>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 y="1063856"/>
            <a:ext cx="9053345" cy="5023539"/>
          </a:xfrm>
          <a:prstGeom prst="rect">
            <a:avLst/>
          </a:prstGeom>
        </p:spPr>
      </p:pic>
      <p:sp>
        <p:nvSpPr>
          <p:cNvPr id="7" name="テキスト ボックス 6"/>
          <p:cNvSpPr txBox="1"/>
          <p:nvPr/>
        </p:nvSpPr>
        <p:spPr>
          <a:xfrm>
            <a:off x="7742711" y="0"/>
            <a:ext cx="1401289" cy="646331"/>
          </a:xfrm>
          <a:prstGeom prst="rect">
            <a:avLst/>
          </a:prstGeom>
          <a:noFill/>
        </p:spPr>
        <p:txBody>
          <a:bodyPr wrap="square" rtlCol="0">
            <a:spAutoFit/>
          </a:bodyPr>
          <a:lstStyle/>
          <a:p>
            <a:r>
              <a:rPr kumimoji="1" lang="ja-JP" altLang="en-US" dirty="0"/>
              <a:t>Ｐ４</a:t>
            </a:r>
            <a:br>
              <a:rPr kumimoji="1" lang="en-US" altLang="ja-JP" dirty="0"/>
            </a:br>
            <a:endParaRPr kumimoji="1" lang="ja-JP" altLang="en-US" dirty="0"/>
          </a:p>
        </p:txBody>
      </p:sp>
    </p:spTree>
    <p:extLst>
      <p:ext uri="{BB962C8B-B14F-4D97-AF65-F5344CB8AC3E}">
        <p14:creationId xmlns:p14="http://schemas.microsoft.com/office/powerpoint/2010/main" val="2553887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81" y="688734"/>
            <a:ext cx="8896999" cy="2426869"/>
          </a:xfrm>
          <a:prstGeom prst="rect">
            <a:avLst/>
          </a:prstGeom>
        </p:spPr>
      </p:pic>
      <p:sp>
        <p:nvSpPr>
          <p:cNvPr id="16" name="円形吹き出し 15"/>
          <p:cNvSpPr/>
          <p:nvPr/>
        </p:nvSpPr>
        <p:spPr>
          <a:xfrm>
            <a:off x="5543081" y="4018498"/>
            <a:ext cx="2775943" cy="2615224"/>
          </a:xfrm>
          <a:prstGeom prst="wedgeEllipseCallout">
            <a:avLst>
              <a:gd name="adj1" fmla="val 38071"/>
              <a:gd name="adj2" fmla="val -87642"/>
            </a:avLst>
          </a:prstGeom>
          <a:noFill/>
          <a:ln w="762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solidFill>
                <a:schemeClr val="tx1"/>
              </a:solidFill>
            </a:endParaRPr>
          </a:p>
        </p:txBody>
      </p:sp>
      <p:pic>
        <p:nvPicPr>
          <p:cNvPr id="6" name="図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435" y="4018498"/>
            <a:ext cx="2285384" cy="2293966"/>
          </a:xfrm>
          <a:prstGeom prst="rect">
            <a:avLst/>
          </a:prstGeom>
          <a:noFill/>
          <a:ln>
            <a:noFill/>
          </a:ln>
        </p:spPr>
      </p:pic>
      <p:sp>
        <p:nvSpPr>
          <p:cNvPr id="14" name="円形吹き出し 13"/>
          <p:cNvSpPr/>
          <p:nvPr/>
        </p:nvSpPr>
        <p:spPr>
          <a:xfrm>
            <a:off x="-9491" y="3857869"/>
            <a:ext cx="2775943" cy="2615224"/>
          </a:xfrm>
          <a:prstGeom prst="wedgeEllipseCallout">
            <a:avLst>
              <a:gd name="adj1" fmla="val 120615"/>
              <a:gd name="adj2" fmla="val -74889"/>
            </a:avLst>
          </a:prstGeom>
          <a:noFill/>
          <a:ln w="762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solidFill>
                <a:schemeClr val="tx1"/>
              </a:solidFill>
            </a:endParaRP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16</a:t>
            </a:fld>
            <a:endParaRPr lang="en-US" altLang="ja-JP" dirty="0">
              <a:solidFill>
                <a:prstClr val="black"/>
              </a:solidFill>
            </a:endParaRPr>
          </a:p>
        </p:txBody>
      </p:sp>
      <p:pic>
        <p:nvPicPr>
          <p:cNvPr id="5" name="図 4"/>
          <p:cNvPicPr/>
          <p:nvPr/>
        </p:nvPicPr>
        <p:blipFill>
          <a:blip r:embed="rId4" cstate="print">
            <a:extLst>
              <a:ext uri="{28A0092B-C50C-407E-A947-70E740481C1C}">
                <a14:useLocalDpi xmlns:a14="http://schemas.microsoft.com/office/drawing/2010/main" val="0"/>
              </a:ext>
            </a:extLst>
          </a:blip>
          <a:stretch>
            <a:fillRect/>
          </a:stretch>
        </p:blipFill>
        <p:spPr>
          <a:xfrm>
            <a:off x="5363858" y="3432325"/>
            <a:ext cx="4004618" cy="3187987"/>
          </a:xfrm>
          <a:prstGeom prst="rect">
            <a:avLst/>
          </a:prstGeom>
        </p:spPr>
      </p:pic>
      <p:pic>
        <p:nvPicPr>
          <p:cNvPr id="7" name="図 6"/>
          <p:cNvPicPr/>
          <p:nvPr/>
        </p:nvPicPr>
        <p:blipFill rotWithShape="1">
          <a:blip r:embed="rId5" cstate="print">
            <a:extLst>
              <a:ext uri="{28A0092B-C50C-407E-A947-70E740481C1C}">
                <a14:useLocalDpi xmlns:a14="http://schemas.microsoft.com/office/drawing/2010/main" val="0"/>
              </a:ext>
            </a:extLst>
          </a:blip>
          <a:srcRect/>
          <a:stretch/>
        </p:blipFill>
        <p:spPr bwMode="auto">
          <a:xfrm>
            <a:off x="3095023" y="4402771"/>
            <a:ext cx="2049985" cy="2095012"/>
          </a:xfrm>
          <a:prstGeom prst="rect">
            <a:avLst/>
          </a:prstGeom>
          <a:ln>
            <a:noFill/>
          </a:ln>
          <a:extLst>
            <a:ext uri="{53640926-AAD7-44D8-BBD7-CCE9431645EC}">
              <a14:shadowObscured xmlns:a14="http://schemas.microsoft.com/office/drawing/2010/main"/>
            </a:ext>
          </a:extLst>
        </p:spPr>
      </p:pic>
      <p:sp>
        <p:nvSpPr>
          <p:cNvPr id="15" name="円形吹き出し 14"/>
          <p:cNvSpPr/>
          <p:nvPr/>
        </p:nvSpPr>
        <p:spPr>
          <a:xfrm>
            <a:off x="2881185" y="4003008"/>
            <a:ext cx="2604559" cy="2615224"/>
          </a:xfrm>
          <a:prstGeom prst="wedgeEllipseCallout">
            <a:avLst>
              <a:gd name="adj1" fmla="val 77711"/>
              <a:gd name="adj2" fmla="val -78591"/>
            </a:avLst>
          </a:prstGeom>
          <a:noFill/>
          <a:ln w="76200"/>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solidFill>
                <a:schemeClr val="tx1"/>
              </a:solidFill>
            </a:endParaRPr>
          </a:p>
        </p:txBody>
      </p:sp>
      <p:sp>
        <p:nvSpPr>
          <p:cNvPr id="17" name="テキスト ボックス 16"/>
          <p:cNvSpPr txBox="1"/>
          <p:nvPr/>
        </p:nvSpPr>
        <p:spPr>
          <a:xfrm>
            <a:off x="458086" y="70841"/>
            <a:ext cx="4846198"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3200" dirty="0">
                <a:solidFill>
                  <a:srgbClr val="000000"/>
                </a:solidFill>
                <a:latin typeface="+mn-ea"/>
                <a:cs typeface="ＭＳ 明朝" panose="02020609040205080304" pitchFamily="17" charset="-128"/>
              </a:rPr>
              <a:t>GAP</a:t>
            </a:r>
            <a:r>
              <a:rPr lang="ja-JP" altLang="en-US" sz="3200" dirty="0">
                <a:solidFill>
                  <a:srgbClr val="000000"/>
                </a:solidFill>
                <a:latin typeface="+mn-ea"/>
                <a:cs typeface="ＭＳ 明朝" panose="02020609040205080304" pitchFamily="17" charset="-128"/>
              </a:rPr>
              <a:t>の実践と</a:t>
            </a:r>
            <a:r>
              <a:rPr lang="ja-JP" altLang="ja-JP" sz="3200" dirty="0">
                <a:solidFill>
                  <a:srgbClr val="000000"/>
                </a:solidFill>
                <a:latin typeface="+mn-ea"/>
                <a:cs typeface="ＭＳ 明朝" panose="02020609040205080304" pitchFamily="17" charset="-128"/>
              </a:rPr>
              <a:t>認証</a:t>
            </a:r>
            <a:r>
              <a:rPr lang="ja-JP" altLang="en-US" sz="3200" dirty="0">
                <a:solidFill>
                  <a:srgbClr val="000000"/>
                </a:solidFill>
                <a:latin typeface="+mn-ea"/>
                <a:cs typeface="ＭＳ 明朝" panose="02020609040205080304" pitchFamily="17" charset="-128"/>
              </a:rPr>
              <a:t>は別</a:t>
            </a:r>
            <a:r>
              <a:rPr lang="ja-JP" altLang="ja-JP" sz="3200" dirty="0">
                <a:solidFill>
                  <a:srgbClr val="000000"/>
                </a:solidFill>
                <a:latin typeface="+mn-ea"/>
                <a:cs typeface="ＭＳ 明朝" panose="02020609040205080304" pitchFamily="17" charset="-128"/>
              </a:rPr>
              <a:t>？　</a:t>
            </a:r>
            <a:endParaRPr lang="en-US" altLang="ja-JP" sz="3200" dirty="0">
              <a:latin typeface="+mn-ea"/>
            </a:endParaRPr>
          </a:p>
        </p:txBody>
      </p:sp>
      <p:sp>
        <p:nvSpPr>
          <p:cNvPr id="12" name="テキスト ボックス 11"/>
          <p:cNvSpPr txBox="1"/>
          <p:nvPr/>
        </p:nvSpPr>
        <p:spPr>
          <a:xfrm>
            <a:off x="7742711" y="0"/>
            <a:ext cx="1401289" cy="646331"/>
          </a:xfrm>
          <a:prstGeom prst="rect">
            <a:avLst/>
          </a:prstGeom>
          <a:noFill/>
        </p:spPr>
        <p:txBody>
          <a:bodyPr wrap="square" rtlCol="0">
            <a:spAutoFit/>
          </a:bodyPr>
          <a:lstStyle/>
          <a:p>
            <a:r>
              <a:rPr kumimoji="1" lang="ja-JP" altLang="en-US" dirty="0"/>
              <a:t>Ｐ４</a:t>
            </a:r>
            <a:br>
              <a:rPr kumimoji="1" lang="en-US" altLang="ja-JP" dirty="0"/>
            </a:br>
            <a:endParaRPr kumimoji="1" lang="ja-JP" altLang="en-US" dirty="0"/>
          </a:p>
        </p:txBody>
      </p:sp>
    </p:spTree>
    <p:extLst>
      <p:ext uri="{BB962C8B-B14F-4D97-AF65-F5344CB8AC3E}">
        <p14:creationId xmlns:p14="http://schemas.microsoft.com/office/powerpoint/2010/main" val="308430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17</a:t>
            </a:fld>
            <a:endParaRPr lang="en-US" altLang="ja-JP" dirty="0">
              <a:solidFill>
                <a:prstClr val="black"/>
              </a:solidFill>
            </a:endParaRPr>
          </a:p>
        </p:txBody>
      </p:sp>
      <p:sp>
        <p:nvSpPr>
          <p:cNvPr id="4" name="テキスト ボックス 3"/>
          <p:cNvSpPr txBox="1"/>
          <p:nvPr/>
        </p:nvSpPr>
        <p:spPr>
          <a:xfrm>
            <a:off x="1033566" y="70841"/>
            <a:ext cx="3695242" cy="584775"/>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n-US" altLang="ja-JP" sz="3200" dirty="0">
                <a:solidFill>
                  <a:srgbClr val="000000"/>
                </a:solidFill>
                <a:latin typeface="+mn-ea"/>
                <a:cs typeface="ＭＳ 明朝" panose="02020609040205080304" pitchFamily="17" charset="-128"/>
              </a:rPr>
              <a:t>GAP</a:t>
            </a:r>
            <a:r>
              <a:rPr lang="ja-JP" altLang="en-US" sz="3200" dirty="0">
                <a:solidFill>
                  <a:srgbClr val="000000"/>
                </a:solidFill>
                <a:latin typeface="+mn-ea"/>
                <a:cs typeface="ＭＳ 明朝" panose="02020609040205080304" pitchFamily="17" charset="-128"/>
              </a:rPr>
              <a:t>規格の選び方</a:t>
            </a:r>
            <a:r>
              <a:rPr lang="ja-JP" altLang="ja-JP" sz="3200" dirty="0">
                <a:solidFill>
                  <a:srgbClr val="000000"/>
                </a:solidFill>
                <a:latin typeface="+mn-ea"/>
                <a:cs typeface="ＭＳ 明朝" panose="02020609040205080304" pitchFamily="17" charset="-128"/>
              </a:rPr>
              <a:t>　</a:t>
            </a:r>
            <a:endParaRPr lang="en-US" altLang="ja-JP" sz="3200" dirty="0">
              <a:latin typeface="+mn-ea"/>
            </a:endParaRPr>
          </a:p>
        </p:txBody>
      </p:sp>
      <p:pic>
        <p:nvPicPr>
          <p:cNvPr id="7" name="図 6"/>
          <p:cNvPicPr/>
          <p:nvPr/>
        </p:nvPicPr>
        <p:blipFill>
          <a:blip r:embed="rId2">
            <a:extLst>
              <a:ext uri="{28A0092B-C50C-407E-A947-70E740481C1C}">
                <a14:useLocalDpi xmlns:a14="http://schemas.microsoft.com/office/drawing/2010/main" val="0"/>
              </a:ext>
            </a:extLst>
          </a:blip>
          <a:stretch>
            <a:fillRect/>
          </a:stretch>
        </p:blipFill>
        <p:spPr>
          <a:xfrm>
            <a:off x="258184" y="1123726"/>
            <a:ext cx="8745967" cy="1947134"/>
          </a:xfrm>
          <a:prstGeom prst="rect">
            <a:avLst/>
          </a:prstGeom>
        </p:spPr>
      </p:pic>
      <p:sp>
        <p:nvSpPr>
          <p:cNvPr id="8" name="テキスト ボックス 7"/>
          <p:cNvSpPr txBox="1"/>
          <p:nvPr/>
        </p:nvSpPr>
        <p:spPr>
          <a:xfrm>
            <a:off x="3934691" y="2939623"/>
            <a:ext cx="5209309" cy="523220"/>
          </a:xfrm>
          <a:prstGeom prst="rect">
            <a:avLst/>
          </a:prstGeom>
          <a:noFill/>
        </p:spPr>
        <p:txBody>
          <a:bodyPr wrap="square" rtlCol="0">
            <a:spAutoFit/>
          </a:bodyPr>
          <a:lstStyle/>
          <a:p>
            <a:r>
              <a:rPr kumimoji="1" lang="ja-JP" altLang="en-US" sz="2800" dirty="0"/>
              <a:t>＋　</a:t>
            </a:r>
            <a:r>
              <a:rPr kumimoji="1" lang="en-US" altLang="ja-JP" sz="2800" dirty="0"/>
              <a:t>JGAP</a:t>
            </a:r>
            <a:r>
              <a:rPr kumimoji="1" lang="ja-JP" altLang="en-US" sz="2800" dirty="0" err="1"/>
              <a:t>、</a:t>
            </a:r>
            <a:r>
              <a:rPr kumimoji="1" lang="ja-JP" altLang="en-US" sz="2800" dirty="0"/>
              <a:t>都道府県</a:t>
            </a:r>
            <a:r>
              <a:rPr kumimoji="1" lang="en-US" altLang="ja-JP" sz="2800" dirty="0"/>
              <a:t>GAP</a:t>
            </a:r>
            <a:r>
              <a:rPr kumimoji="1" lang="ja-JP" altLang="en-US" sz="2800" dirty="0"/>
              <a:t>など</a:t>
            </a:r>
          </a:p>
        </p:txBody>
      </p:sp>
      <p:sp>
        <p:nvSpPr>
          <p:cNvPr id="9" name="正方形/長方形 8"/>
          <p:cNvSpPr/>
          <p:nvPr/>
        </p:nvSpPr>
        <p:spPr>
          <a:xfrm>
            <a:off x="258184" y="3854827"/>
            <a:ext cx="8687696" cy="2677656"/>
          </a:xfrm>
          <a:prstGeom prst="rect">
            <a:avLst/>
          </a:prstGeom>
        </p:spPr>
        <p:txBody>
          <a:bodyPr wrap="square">
            <a:spAutoFit/>
          </a:bodyPr>
          <a:lstStyle/>
          <a:p>
            <a:pPr marL="182563" indent="-182563" algn="just" eaLnBrk="1" latinLnBrk="1" hangingPunct="1">
              <a:spcAft>
                <a:spcPts val="0"/>
              </a:spcAft>
            </a:pP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農業</a:t>
            </a:r>
            <a:r>
              <a:rPr lang="ja-JP" altLang="en-US"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大学校</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で</a:t>
            </a:r>
            <a:r>
              <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GAP</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認証を受ける場合</a:t>
            </a:r>
            <a:r>
              <a:rPr lang="ja-JP" altLang="en-US"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182563" indent="-182563" algn="just" eaLnBrk="1" latinLnBrk="1" hangingPunct="1">
              <a:spcAft>
                <a:spcPts val="0"/>
              </a:spcAft>
            </a:pPr>
            <a:r>
              <a:rPr lang="ja-JP" altLang="en-US"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出荷しようとする販路はどの規格を求めているのかというバイヤーへの確認</a:t>
            </a:r>
            <a:endPar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182563" indent="-182563" algn="just" eaLnBrk="1" latinLnBrk="1" hangingPunct="1">
              <a:spcAft>
                <a:spcPts val="0"/>
              </a:spcAft>
            </a:pPr>
            <a:r>
              <a:rPr lang="ja-JP" altLang="en-US"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地域が何を志向し、どの</a:t>
            </a:r>
            <a:r>
              <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GAP</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の基準で実践しようとしているのかという、地域農業</a:t>
            </a:r>
            <a:r>
              <a:rPr lang="ja-JP" altLang="en-US"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の現状と展望に合わせることも</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大切</a:t>
            </a:r>
            <a:br>
              <a:rPr lang="en-US"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rPr>
            </a:br>
            <a:r>
              <a:rPr lang="ja-JP" altLang="en-US" sz="2400" kern="0" dirty="0">
                <a:solidFill>
                  <a:srgbClr val="000000"/>
                </a:solidFill>
                <a:ea typeface="UD デジタル 教科書体 N-R" panose="02020400000000000000" pitchFamily="17" charset="-128"/>
                <a:cs typeface="ＭＳ 明朝" panose="02020609040205080304" pitchFamily="17" charset="-128"/>
              </a:rPr>
              <a:t>　　</a:t>
            </a:r>
            <a:endParaRPr lang="en-US" altLang="ja-JP" sz="2400" kern="0" dirty="0">
              <a:solidFill>
                <a:srgbClr val="000000"/>
              </a:solidFill>
              <a:ea typeface="UD デジタル 教科書体 N-R" panose="02020400000000000000" pitchFamily="17" charset="-128"/>
              <a:cs typeface="ＭＳ 明朝" panose="02020609040205080304" pitchFamily="17" charset="-128"/>
            </a:endParaRPr>
          </a:p>
          <a:p>
            <a:pPr marL="355600" indent="-355600" algn="ctr"/>
            <a:r>
              <a:rPr lang="ja-JP" altLang="ja-JP" sz="2400" kern="0" dirty="0">
                <a:solidFill>
                  <a:srgbClr val="000000"/>
                </a:solidFill>
                <a:ea typeface="UD デジタル 教科書体 N-R" panose="02020400000000000000" pitchFamily="17" charset="-128"/>
                <a:cs typeface="ＭＳ 明朝" panose="02020609040205080304" pitchFamily="17" charset="-128"/>
              </a:rPr>
              <a:t>審査費用の掛からない都道府県</a:t>
            </a:r>
            <a:r>
              <a:rPr lang="en-US" altLang="ja-JP" sz="2400" kern="0" dirty="0">
                <a:solidFill>
                  <a:srgbClr val="000000"/>
                </a:solidFill>
                <a:ea typeface="UD デジタル 教科書体 N-R" panose="02020400000000000000" pitchFamily="17" charset="-128"/>
                <a:cs typeface="ＭＳ 明朝" panose="02020609040205080304" pitchFamily="17" charset="-128"/>
              </a:rPr>
              <a:t>GAP</a:t>
            </a:r>
            <a:r>
              <a:rPr lang="ja-JP" altLang="ja-JP" sz="2400" kern="0" dirty="0">
                <a:solidFill>
                  <a:srgbClr val="000000"/>
                </a:solidFill>
                <a:ea typeface="UD デジタル 教科書体 N-R" panose="02020400000000000000" pitchFamily="17" charset="-128"/>
                <a:cs typeface="ＭＳ 明朝" panose="02020609040205080304" pitchFamily="17" charset="-128"/>
              </a:rPr>
              <a:t>に取り組むのも</a:t>
            </a:r>
            <a:r>
              <a:rPr lang="ja-JP" altLang="en-US" sz="2400" kern="0" dirty="0">
                <a:solidFill>
                  <a:srgbClr val="000000"/>
                </a:solidFill>
                <a:ea typeface="UD デジタル 教科書体 N-R" panose="02020400000000000000" pitchFamily="17" charset="-128"/>
                <a:cs typeface="ＭＳ 明朝" panose="02020609040205080304" pitchFamily="17" charset="-128"/>
              </a:rPr>
              <a:t>あり</a:t>
            </a:r>
            <a:endParaRPr lang="ja-JP" altLang="en-US" sz="3200" dirty="0"/>
          </a:p>
        </p:txBody>
      </p:sp>
      <p:sp>
        <p:nvSpPr>
          <p:cNvPr id="10" name="テキスト ボックス 9"/>
          <p:cNvSpPr txBox="1"/>
          <p:nvPr/>
        </p:nvSpPr>
        <p:spPr>
          <a:xfrm>
            <a:off x="7742711" y="0"/>
            <a:ext cx="1401289" cy="646331"/>
          </a:xfrm>
          <a:prstGeom prst="rect">
            <a:avLst/>
          </a:prstGeom>
          <a:noFill/>
        </p:spPr>
        <p:txBody>
          <a:bodyPr wrap="square" rtlCol="0">
            <a:spAutoFit/>
          </a:bodyPr>
          <a:lstStyle/>
          <a:p>
            <a:r>
              <a:rPr kumimoji="1" lang="ja-JP" altLang="en-US" dirty="0"/>
              <a:t>Ｐ５</a:t>
            </a:r>
            <a:br>
              <a:rPr kumimoji="1" lang="en-US" altLang="ja-JP" dirty="0"/>
            </a:br>
            <a:endParaRPr kumimoji="1" lang="ja-JP" altLang="en-US" dirty="0"/>
          </a:p>
        </p:txBody>
      </p:sp>
    </p:spTree>
    <p:extLst>
      <p:ext uri="{BB962C8B-B14F-4D97-AF65-F5344CB8AC3E}">
        <p14:creationId xmlns:p14="http://schemas.microsoft.com/office/powerpoint/2010/main" val="365890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a:t>食品業界は</a:t>
            </a:r>
            <a:r>
              <a:rPr kumimoji="1" lang="en-US" altLang="ja-JP" dirty="0"/>
              <a:t>GAP</a:t>
            </a:r>
            <a:r>
              <a:rPr kumimoji="1" lang="ja-JP" altLang="en-US" dirty="0"/>
              <a:t>農産物を求めている？！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18</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395492" y="465659"/>
            <a:ext cx="5792398" cy="3325447"/>
          </a:xfrm>
          <a:prstGeom prst="rect">
            <a:avLst/>
          </a:prstGeom>
          <a:noFill/>
          <a:ln>
            <a:noFill/>
          </a:ln>
        </p:spPr>
      </p:pic>
      <p:pic>
        <p:nvPicPr>
          <p:cNvPr id="5" name="図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4826" y="3620658"/>
            <a:ext cx="2670810" cy="2255520"/>
          </a:xfrm>
          <a:prstGeom prst="rect">
            <a:avLst/>
          </a:prstGeom>
          <a:noFill/>
          <a:ln>
            <a:noFill/>
          </a:ln>
        </p:spPr>
      </p:pic>
      <p:pic>
        <p:nvPicPr>
          <p:cNvPr id="6" name="図 5"/>
          <p:cNvPicPr/>
          <p:nvPr/>
        </p:nvPicPr>
        <p:blipFill rotWithShape="1">
          <a:blip r:embed="rId4" cstate="print">
            <a:extLst>
              <a:ext uri="{28A0092B-C50C-407E-A947-70E740481C1C}">
                <a14:useLocalDpi xmlns:a14="http://schemas.microsoft.com/office/drawing/2010/main" val="0"/>
              </a:ext>
            </a:extLst>
          </a:blip>
          <a:srcRect/>
          <a:stretch/>
        </p:blipFill>
        <p:spPr bwMode="auto">
          <a:xfrm>
            <a:off x="160694" y="4487178"/>
            <a:ext cx="2604770" cy="1767205"/>
          </a:xfrm>
          <a:prstGeom prst="rect">
            <a:avLst/>
          </a:prstGeom>
          <a:ln>
            <a:noFill/>
          </a:ln>
          <a:extLst>
            <a:ext uri="{53640926-AAD7-44D8-BBD7-CCE9431645EC}">
              <a14:shadowObscured xmlns:a14="http://schemas.microsoft.com/office/drawing/2010/main"/>
            </a:ext>
          </a:extLst>
        </p:spPr>
      </p:pic>
      <p:sp>
        <p:nvSpPr>
          <p:cNvPr id="7" name="角丸四角形吹き出し 6"/>
          <p:cNvSpPr/>
          <p:nvPr/>
        </p:nvSpPr>
        <p:spPr>
          <a:xfrm>
            <a:off x="1746588" y="3766211"/>
            <a:ext cx="4441302" cy="746760"/>
          </a:xfrm>
          <a:prstGeom prst="wedgeRoundRectCallout">
            <a:avLst>
              <a:gd name="adj1" fmla="val -41914"/>
              <a:gd name="adj2" fmla="val 91457"/>
              <a:gd name="adj3" fmla="val 16667"/>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atinLnBrk="1">
              <a:spcAft>
                <a:spcPts val="0"/>
              </a:spcAft>
            </a:pP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うちの取引先のスーパーは、</a:t>
            </a:r>
            <a: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GFSI</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承認</a:t>
            </a:r>
            <a: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GAP</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スキーム</a:t>
            </a:r>
            <a:r>
              <a:rPr lang="en-US" altLang="ja-JP" sz="1200" dirty="0">
                <a:solidFill>
                  <a:srgbClr val="000000"/>
                </a:solidFill>
                <a:latin typeface="Times New Roman" panose="02020603050405020304" pitchFamily="18" charset="0"/>
                <a:ea typeface="HG丸ｺﾞｼｯｸM-PRO" panose="020F0600000000000000" pitchFamily="50" charset="-128"/>
                <a:cs typeface="ＭＳ 明朝" panose="02020609040205080304" pitchFamily="17" charset="-128"/>
              </a:rPr>
              <a:t>※</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である「</a:t>
            </a:r>
            <a: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GLOBALG.A.P</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a:t>
            </a:r>
            <a:r>
              <a:rPr lang="ja-JP" sz="1200" dirty="0" err="1">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か</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a:t>
            </a:r>
            <a: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ASIAGAP</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」を求めているよ。</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8" name="角丸四角形吹き出し 7"/>
          <p:cNvSpPr/>
          <p:nvPr/>
        </p:nvSpPr>
        <p:spPr>
          <a:xfrm>
            <a:off x="3109297" y="5081587"/>
            <a:ext cx="3086100" cy="843280"/>
          </a:xfrm>
          <a:prstGeom prst="wedgeRoundRectCallout">
            <a:avLst>
              <a:gd name="adj1" fmla="val 48758"/>
              <a:gd name="adj2" fmla="val -89923"/>
              <a:gd name="adj3" fmla="val 16667"/>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我が社のペットボトル緑茶は、</a:t>
            </a:r>
            <a:b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br>
            <a:r>
              <a:rPr lang="en-US"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JGAP</a:t>
            </a:r>
            <a:r>
              <a:rPr lang="ja-JP" sz="1200" dirty="0">
                <a:solidFill>
                  <a:srgbClr val="000000"/>
                </a:solidFill>
                <a:effectLst/>
                <a:latin typeface="Times New Roman" panose="02020603050405020304" pitchFamily="18" charset="0"/>
                <a:ea typeface="HG丸ｺﾞｼｯｸM-PRO" panose="020F0600000000000000" pitchFamily="50" charset="-128"/>
                <a:cs typeface="ＭＳ 明朝" panose="02020609040205080304" pitchFamily="17" charset="-128"/>
              </a:rPr>
              <a:t>認証農場の茶葉を使っているよ。</a:t>
            </a:r>
            <a:endParaRPr lang="ja-JP" sz="105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9" name="正方形/長方形 8"/>
          <p:cNvSpPr/>
          <p:nvPr/>
        </p:nvSpPr>
        <p:spPr>
          <a:xfrm>
            <a:off x="244513" y="6228589"/>
            <a:ext cx="8366088" cy="461665"/>
          </a:xfrm>
          <a:prstGeom prst="rect">
            <a:avLst/>
          </a:prstGeom>
        </p:spPr>
        <p:txBody>
          <a:bodyPr wrap="square">
            <a:spAutoFit/>
          </a:bodyPr>
          <a:lstStyle/>
          <a:p>
            <a:r>
              <a:rPr lang="ja-JP" altLang="en-US" sz="1200" dirty="0"/>
              <a:t> </a:t>
            </a:r>
            <a:r>
              <a:rPr lang="en-US" altLang="ja-JP" sz="1200" dirty="0"/>
              <a:t>※</a:t>
            </a:r>
            <a:r>
              <a:rPr lang="ja-JP" altLang="en-US" sz="1200" dirty="0"/>
              <a:t>GFSI（Global Food Safety Initiative）は、食品安全システムの継続的改善を目的に2000年5月に設立された非営利団体。</a:t>
            </a:r>
            <a:endParaRPr lang="en-US" altLang="ja-JP" sz="1200" dirty="0"/>
          </a:p>
          <a:p>
            <a:r>
              <a:rPr lang="ja-JP" altLang="en-US" sz="1200" dirty="0"/>
              <a:t>　　この</a:t>
            </a:r>
            <a:r>
              <a:rPr lang="en-US" altLang="ja-JP" sz="1200" dirty="0"/>
              <a:t>GFSI</a:t>
            </a:r>
            <a:r>
              <a:rPr lang="ja-JP" altLang="en-US" sz="1200" dirty="0"/>
              <a:t>が承認した</a:t>
            </a:r>
            <a:r>
              <a:rPr lang="en-US" altLang="ja-JP" sz="1200" dirty="0"/>
              <a:t>GAP</a:t>
            </a:r>
            <a:r>
              <a:rPr lang="ja-JP" altLang="en-US" sz="1200" dirty="0"/>
              <a:t>規格を「</a:t>
            </a:r>
            <a:r>
              <a:rPr lang="en-US" altLang="ja-JP" sz="1200" dirty="0"/>
              <a:t>GFSI</a:t>
            </a:r>
            <a:r>
              <a:rPr lang="ja-JP" altLang="en-US" sz="1200" dirty="0"/>
              <a:t>承認</a:t>
            </a:r>
            <a:r>
              <a:rPr lang="en-US" altLang="ja-JP" sz="1200" dirty="0"/>
              <a:t>GAP</a:t>
            </a:r>
            <a:r>
              <a:rPr lang="ja-JP" altLang="en-US" sz="1200" dirty="0"/>
              <a:t>スキーム」と呼ぶ。</a:t>
            </a:r>
          </a:p>
        </p:txBody>
      </p:sp>
      <p:sp>
        <p:nvSpPr>
          <p:cNvPr id="10" name="正方形/長方形 9"/>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テキスト ボックス 10"/>
          <p:cNvSpPr txBox="1"/>
          <p:nvPr/>
        </p:nvSpPr>
        <p:spPr>
          <a:xfrm>
            <a:off x="7742711" y="0"/>
            <a:ext cx="1401289" cy="646331"/>
          </a:xfrm>
          <a:prstGeom prst="rect">
            <a:avLst/>
          </a:prstGeom>
          <a:noFill/>
        </p:spPr>
        <p:txBody>
          <a:bodyPr wrap="square" rtlCol="0">
            <a:spAutoFit/>
          </a:bodyPr>
          <a:lstStyle/>
          <a:p>
            <a:r>
              <a:rPr kumimoji="1" lang="ja-JP" altLang="en-US" dirty="0"/>
              <a:t>Ｐ６</a:t>
            </a:r>
            <a:br>
              <a:rPr kumimoji="1" lang="en-US" altLang="ja-JP" dirty="0"/>
            </a:br>
            <a:endParaRPr kumimoji="1" lang="ja-JP" altLang="en-US" dirty="0"/>
          </a:p>
        </p:txBody>
      </p:sp>
    </p:spTree>
    <p:extLst>
      <p:ext uri="{BB962C8B-B14F-4D97-AF65-F5344CB8AC3E}">
        <p14:creationId xmlns:p14="http://schemas.microsoft.com/office/powerpoint/2010/main" val="127036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19</a:t>
            </a:fld>
            <a:endParaRPr lang="en-US" altLang="ja-JP" dirty="0">
              <a:solidFill>
                <a:prstClr val="black"/>
              </a:solidFill>
            </a:endParaRPr>
          </a:p>
        </p:txBody>
      </p:sp>
      <p:sp>
        <p:nvSpPr>
          <p:cNvPr id="4" name="コンテンツ プレースホルダー 1"/>
          <p:cNvSpPr>
            <a:spLocks noGrp="1"/>
          </p:cNvSpPr>
          <p:nvPr>
            <p:ph idx="1"/>
          </p:nvPr>
        </p:nvSpPr>
        <p:spPr>
          <a:xfrm>
            <a:off x="0" y="1485532"/>
            <a:ext cx="9144000" cy="2078183"/>
          </a:xfrm>
        </p:spPr>
        <p:txBody>
          <a:bodyPr/>
          <a:lstStyle/>
          <a:p>
            <a:pPr marL="0" indent="0" algn="ctr">
              <a:buNone/>
            </a:pPr>
            <a:r>
              <a:rPr kumimoji="1" lang="en-US" altLang="ja-JP" sz="11500" dirty="0"/>
              <a:t>GAP</a:t>
            </a:r>
            <a:r>
              <a:rPr kumimoji="1" lang="ja-JP" altLang="en-US" sz="11500" dirty="0"/>
              <a:t>で</a:t>
            </a:r>
            <a:endParaRPr kumimoji="1" lang="en-US" altLang="ja-JP" sz="11500" dirty="0"/>
          </a:p>
          <a:p>
            <a:pPr marL="0" indent="0" algn="ctr">
              <a:buNone/>
            </a:pPr>
            <a:r>
              <a:rPr kumimoji="1" lang="ja-JP" altLang="en-US" sz="11500" dirty="0"/>
              <a:t>何を学ぶの？</a:t>
            </a:r>
          </a:p>
        </p:txBody>
      </p:sp>
      <p:sp>
        <p:nvSpPr>
          <p:cNvPr id="5" name="テキスト ボックス 4"/>
          <p:cNvSpPr txBox="1"/>
          <p:nvPr/>
        </p:nvSpPr>
        <p:spPr>
          <a:xfrm>
            <a:off x="7742711" y="0"/>
            <a:ext cx="1401289" cy="646331"/>
          </a:xfrm>
          <a:prstGeom prst="rect">
            <a:avLst/>
          </a:prstGeom>
          <a:noFill/>
        </p:spPr>
        <p:txBody>
          <a:bodyPr wrap="square" rtlCol="0">
            <a:spAutoFit/>
          </a:bodyPr>
          <a:lstStyle/>
          <a:p>
            <a:r>
              <a:rPr kumimoji="1" lang="ja-JP" altLang="en-US" dirty="0"/>
              <a:t>Ｐ７</a:t>
            </a:r>
            <a:br>
              <a:rPr kumimoji="1" lang="en-US" altLang="ja-JP" dirty="0"/>
            </a:br>
            <a:endParaRPr kumimoji="1" lang="ja-JP" altLang="en-US" dirty="0"/>
          </a:p>
        </p:txBody>
      </p:sp>
    </p:spTree>
    <p:extLst>
      <p:ext uri="{BB962C8B-B14F-4D97-AF65-F5344CB8AC3E}">
        <p14:creationId xmlns:p14="http://schemas.microsoft.com/office/powerpoint/2010/main" val="289492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吹き出し 9"/>
          <p:cNvSpPr/>
          <p:nvPr/>
        </p:nvSpPr>
        <p:spPr>
          <a:xfrm>
            <a:off x="3270101" y="2243631"/>
            <a:ext cx="5283349" cy="2517290"/>
          </a:xfrm>
          <a:prstGeom prst="wedgeRoundRectCallout">
            <a:avLst>
              <a:gd name="adj1" fmla="val -60209"/>
              <a:gd name="adj2" fmla="val 38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sp>
        <p:nvSpPr>
          <p:cNvPr id="2" name="タイトル 1"/>
          <p:cNvSpPr>
            <a:spLocks noGrp="1"/>
          </p:cNvSpPr>
          <p:nvPr>
            <p:ph type="title" idx="4294967295"/>
          </p:nvPr>
        </p:nvSpPr>
        <p:spPr>
          <a:xfrm>
            <a:off x="409473" y="388563"/>
            <a:ext cx="8045355" cy="633413"/>
          </a:xfrm>
        </p:spPr>
        <p:txBody>
          <a:bodyPr/>
          <a:lstStyle/>
          <a:p>
            <a:r>
              <a:rPr kumimoji="1" lang="en-US" altLang="ja-JP" dirty="0"/>
              <a:t>2020</a:t>
            </a:r>
            <a:r>
              <a:rPr kumimoji="1" lang="ja-JP" altLang="en-US" dirty="0"/>
              <a:t>東京オリンピック・パラリンピックを契機に</a:t>
            </a:r>
            <a:br>
              <a:rPr kumimoji="1" lang="en-US" altLang="ja-JP" dirty="0"/>
            </a:br>
            <a:r>
              <a:rPr kumimoji="1" lang="ja-JP" altLang="en-US" dirty="0"/>
              <a:t>注目を浴び始めた</a:t>
            </a:r>
            <a:r>
              <a:rPr kumimoji="1" lang="en-US" altLang="ja-JP" dirty="0"/>
              <a:t>GAP</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a:t>
            </a:fld>
            <a:endParaRPr lang="en-US" altLang="ja-JP">
              <a:solidFill>
                <a:prstClr val="black"/>
              </a:solidFill>
            </a:endParaRPr>
          </a:p>
        </p:txBody>
      </p:sp>
      <p:sp>
        <p:nvSpPr>
          <p:cNvPr id="9" name="テキスト ボックス 8"/>
          <p:cNvSpPr txBox="1"/>
          <p:nvPr/>
        </p:nvSpPr>
        <p:spPr>
          <a:xfrm>
            <a:off x="3459928" y="2389693"/>
            <a:ext cx="4994900" cy="2308324"/>
          </a:xfrm>
          <a:prstGeom prst="rect">
            <a:avLst/>
          </a:prstGeom>
          <a:noFill/>
        </p:spPr>
        <p:txBody>
          <a:bodyPr wrap="square" rtlCol="0">
            <a:spAutoFit/>
          </a:bodyPr>
          <a:lstStyle/>
          <a:p>
            <a:r>
              <a:rPr kumimoji="1" lang="ja-JP" altLang="en-US" sz="2400" dirty="0"/>
              <a:t>五輪期間中は</a:t>
            </a:r>
            <a:r>
              <a:rPr kumimoji="1" lang="en-US" altLang="ja-JP" sz="2400" dirty="0"/>
              <a:t>1,500</a:t>
            </a:r>
            <a:r>
              <a:rPr kumimoji="1" lang="ja-JP" altLang="en-US" sz="2400" dirty="0"/>
              <a:t>万食を供給しなければならない。</a:t>
            </a:r>
            <a:endParaRPr kumimoji="1" lang="en-US" altLang="ja-JP" sz="2400" dirty="0"/>
          </a:p>
          <a:p>
            <a:r>
              <a:rPr kumimoji="1" lang="en-US" altLang="ja-JP" sz="2400" dirty="0"/>
              <a:t>GAP</a:t>
            </a:r>
            <a:r>
              <a:rPr kumimoji="1" lang="ja-JP" altLang="en-US" sz="2400" dirty="0"/>
              <a:t>認証農産物でなければ食材に使用できない</a:t>
            </a:r>
            <a:endParaRPr kumimoji="1" lang="en-US" altLang="ja-JP" sz="2400" dirty="0"/>
          </a:p>
          <a:p>
            <a:r>
              <a:rPr kumimoji="1" lang="ja-JP" altLang="en-US" sz="2400" dirty="0"/>
              <a:t>このままだと、国産のものは使用できないと言われている。</a:t>
            </a:r>
            <a:endParaRPr kumimoji="1" lang="en-US" altLang="ja-JP" sz="2400" dirty="0"/>
          </a:p>
        </p:txBody>
      </p:sp>
      <p:pic>
        <p:nvPicPr>
          <p:cNvPr id="3076" name="Picture 4" descr="政治家の男の子のイラスト（将来の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48" y="2510853"/>
            <a:ext cx="24098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315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1576287" y="534768"/>
            <a:ext cx="4588137" cy="6088156"/>
            <a:chOff x="1628081" y="522384"/>
            <a:chExt cx="4588137" cy="6088156"/>
          </a:xfrm>
        </p:grpSpPr>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a:xfrm>
              <a:off x="1628081" y="522384"/>
              <a:ext cx="4588137" cy="6088156"/>
            </a:xfrm>
            <a:prstGeom prst="rect">
              <a:avLst/>
            </a:prstGeom>
          </p:spPr>
        </p:pic>
        <p:pic>
          <p:nvPicPr>
            <p:cNvPr id="18" name="図 17"/>
            <p:cNvPicPr/>
            <p:nvPr/>
          </p:nvPicPr>
          <p:blipFill rotWithShape="1">
            <a:blip r:embed="rId3" cstate="print">
              <a:extLst>
                <a:ext uri="{28A0092B-C50C-407E-A947-70E740481C1C}">
                  <a14:useLocalDpi xmlns:a14="http://schemas.microsoft.com/office/drawing/2010/main" val="0"/>
                </a:ext>
              </a:extLst>
            </a:blip>
            <a:srcRect/>
            <a:stretch/>
          </p:blipFill>
          <p:spPr>
            <a:xfrm>
              <a:off x="4223085" y="3694295"/>
              <a:ext cx="194872" cy="262329"/>
            </a:xfrm>
            <a:prstGeom prst="rect">
              <a:avLst/>
            </a:prstGeom>
          </p:spPr>
        </p:pic>
        <p:pic>
          <p:nvPicPr>
            <p:cNvPr id="19" name="図 18"/>
            <p:cNvPicPr/>
            <p:nvPr/>
          </p:nvPicPr>
          <p:blipFill rotWithShape="1">
            <a:blip r:embed="rId4" cstate="print">
              <a:extLst>
                <a:ext uri="{28A0092B-C50C-407E-A947-70E740481C1C}">
                  <a14:useLocalDpi xmlns:a14="http://schemas.microsoft.com/office/drawing/2010/main" val="0"/>
                </a:ext>
              </a:extLst>
            </a:blip>
            <a:srcRect/>
            <a:stretch/>
          </p:blipFill>
          <p:spPr>
            <a:xfrm>
              <a:off x="4407110" y="3693380"/>
              <a:ext cx="194872" cy="262329"/>
            </a:xfrm>
            <a:prstGeom prst="rect">
              <a:avLst/>
            </a:prstGeom>
          </p:spPr>
        </p:pic>
      </p:gr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20</a:t>
            </a:fld>
            <a:endParaRPr lang="en-US" altLang="ja-JP" dirty="0">
              <a:solidFill>
                <a:prstClr val="black"/>
              </a:solidFill>
            </a:endParaRPr>
          </a:p>
        </p:txBody>
      </p:sp>
      <p:pic>
        <p:nvPicPr>
          <p:cNvPr id="5" name="図 4"/>
          <p:cNvPicPr/>
          <p:nvPr/>
        </p:nvPicPr>
        <p:blipFill>
          <a:blip r:embed="rId5">
            <a:extLst>
              <a:ext uri="{28A0092B-C50C-407E-A947-70E740481C1C}">
                <a14:useLocalDpi xmlns:a14="http://schemas.microsoft.com/office/drawing/2010/main" val="0"/>
              </a:ext>
            </a:extLst>
          </a:blip>
          <a:srcRect/>
          <a:stretch>
            <a:fillRect/>
          </a:stretch>
        </p:blipFill>
        <p:spPr bwMode="auto">
          <a:xfrm>
            <a:off x="5829087" y="87034"/>
            <a:ext cx="710565" cy="2124710"/>
          </a:xfrm>
          <a:prstGeom prst="rect">
            <a:avLst/>
          </a:prstGeom>
          <a:noFill/>
          <a:ln>
            <a:noFill/>
          </a:ln>
        </p:spPr>
      </p:pic>
      <p:grpSp>
        <p:nvGrpSpPr>
          <p:cNvPr id="6" name="グループ化 5"/>
          <p:cNvGrpSpPr/>
          <p:nvPr/>
        </p:nvGrpSpPr>
        <p:grpSpPr>
          <a:xfrm>
            <a:off x="6816417" y="1455776"/>
            <a:ext cx="1313815" cy="1511936"/>
            <a:chOff x="0" y="0"/>
            <a:chExt cx="2686441" cy="2992900"/>
          </a:xfrm>
        </p:grpSpPr>
        <p:grpSp>
          <p:nvGrpSpPr>
            <p:cNvPr id="8" name="グループ化 7"/>
            <p:cNvGrpSpPr/>
            <p:nvPr/>
          </p:nvGrpSpPr>
          <p:grpSpPr>
            <a:xfrm>
              <a:off x="0" y="1002323"/>
              <a:ext cx="2580985" cy="1990577"/>
              <a:chOff x="1175010" y="36927"/>
              <a:chExt cx="2580985" cy="1990577"/>
            </a:xfrm>
          </p:grpSpPr>
          <p:pic>
            <p:nvPicPr>
              <p:cNvPr id="10" name="図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80147" y1="6873" x2="80147" y2="6873"/>
                            <a14:foregroundMark x1="92157" y1="9966" x2="92157" y2="9966"/>
                          </a14:backgroundRemoval>
                        </a14:imgEffect>
                      </a14:imgLayer>
                    </a14:imgProps>
                  </a:ext>
                  <a:ext uri="{28A0092B-C50C-407E-A947-70E740481C1C}">
                    <a14:useLocalDpi xmlns:a14="http://schemas.microsoft.com/office/drawing/2010/main" val="0"/>
                  </a:ext>
                </a:extLst>
              </a:blip>
              <a:srcRect/>
              <a:stretch/>
            </p:blipFill>
            <p:spPr>
              <a:xfrm>
                <a:off x="1175010" y="247940"/>
                <a:ext cx="2489981" cy="1779564"/>
              </a:xfrm>
              <a:prstGeom prst="rect">
                <a:avLst/>
              </a:prstGeom>
            </p:spPr>
          </p:pic>
          <p:sp>
            <p:nvSpPr>
              <p:cNvPr id="11" name="楕円 10"/>
              <p:cNvSpPr/>
              <p:nvPr/>
            </p:nvSpPr>
            <p:spPr>
              <a:xfrm>
                <a:off x="2743121" y="36927"/>
                <a:ext cx="1012874" cy="6699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pic>
          <p:nvPicPr>
            <p:cNvPr id="9" name="図 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100000">
                          <a14:foregroundMark x1="16742" y1="54054" x2="16742" y2="54054"/>
                          <a14:foregroundMark x1="47964" y1="39189" x2="47964" y2="39189"/>
                          <a14:foregroundMark x1="69683" y1="33784" x2="69683" y2="33784"/>
                          <a14:foregroundMark x1="82353" y1="31419" x2="82353" y2="31419"/>
                          <a14:foregroundMark x1="42534" y1="57770" x2="42534" y2="57770"/>
                          <a14:foregroundMark x1="80995" y1="54730" x2="80995" y2="54730"/>
                          <a14:foregroundMark x1="92760" y1="76351" x2="92760" y2="76351"/>
                          <a14:foregroundMark x1="71946" y1="76351" x2="71946" y2="76351"/>
                          <a14:foregroundMark x1="20814" y1="19595" x2="20814" y2="19595"/>
                          <a14:foregroundMark x1="17647" y1="34459" x2="17647" y2="34459"/>
                          <a14:foregroundMark x1="32127" y1="78041" x2="32127" y2="78041"/>
                          <a14:foregroundMark x1="24887" y1="47635" x2="24887" y2="47635"/>
                          <a14:foregroundMark x1="6335" y1="46959" x2="6335" y2="46959"/>
                          <a14:foregroundMark x1="54299" y1="81081" x2="54299" y2="81081"/>
                        </a14:backgroundRemoval>
                      </a14:imgEffect>
                    </a14:imgLayer>
                  </a14:imgProps>
                </a:ext>
                <a:ext uri="{28A0092B-C50C-407E-A947-70E740481C1C}">
                  <a14:useLocalDpi xmlns:a14="http://schemas.microsoft.com/office/drawing/2010/main" val="0"/>
                </a:ext>
              </a:extLst>
            </a:blip>
            <a:srcRect/>
            <a:stretch/>
          </p:blipFill>
          <p:spPr>
            <a:xfrm>
              <a:off x="1336431" y="0"/>
              <a:ext cx="1350010" cy="1807210"/>
            </a:xfrm>
            <a:prstGeom prst="rect">
              <a:avLst/>
            </a:prstGeom>
          </p:spPr>
        </p:pic>
      </p:grpSp>
      <p:pic>
        <p:nvPicPr>
          <p:cNvPr id="12" name="図 11"/>
          <p:cNvPicPr/>
          <p:nvPr/>
        </p:nvPicPr>
        <p:blipFill>
          <a:blip r:embed="rId10" cstate="print">
            <a:extLst>
              <a:ext uri="{28A0092B-C50C-407E-A947-70E740481C1C}">
                <a14:useLocalDpi xmlns:a14="http://schemas.microsoft.com/office/drawing/2010/main" val="0"/>
              </a:ext>
            </a:extLst>
          </a:blip>
          <a:stretch>
            <a:fillRect/>
          </a:stretch>
        </p:blipFill>
        <p:spPr>
          <a:xfrm>
            <a:off x="6302807" y="3081237"/>
            <a:ext cx="1083287" cy="1194083"/>
          </a:xfrm>
          <a:prstGeom prst="rect">
            <a:avLst/>
          </a:prstGeom>
        </p:spPr>
      </p:pic>
      <p:pic>
        <p:nvPicPr>
          <p:cNvPr id="14" name="図 13"/>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08012" y="4335700"/>
            <a:ext cx="2664767" cy="2287224"/>
          </a:xfrm>
          <a:prstGeom prst="rect">
            <a:avLst/>
          </a:prstGeom>
          <a:noFill/>
          <a:ln>
            <a:noFill/>
          </a:ln>
        </p:spPr>
      </p:pic>
      <p:pic>
        <p:nvPicPr>
          <p:cNvPr id="15" name="図 14"/>
          <p:cNvPicPr/>
          <p:nvPr/>
        </p:nvPicPr>
        <p:blipFill>
          <a:blip r:embed="rId12" cstate="print">
            <a:extLst>
              <a:ext uri="{28A0092B-C50C-407E-A947-70E740481C1C}">
                <a14:useLocalDpi xmlns:a14="http://schemas.microsoft.com/office/drawing/2010/main" val="0"/>
              </a:ext>
            </a:extLst>
          </a:blip>
          <a:stretch>
            <a:fillRect/>
          </a:stretch>
        </p:blipFill>
        <p:spPr>
          <a:xfrm>
            <a:off x="317847" y="4847940"/>
            <a:ext cx="1613788" cy="1483295"/>
          </a:xfrm>
          <a:prstGeom prst="rect">
            <a:avLst/>
          </a:prstGeom>
        </p:spPr>
      </p:pic>
      <p:pic>
        <p:nvPicPr>
          <p:cNvPr id="16" name="図 15"/>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9138" y="3401279"/>
            <a:ext cx="1811207" cy="934421"/>
          </a:xfrm>
          <a:prstGeom prst="rect">
            <a:avLst/>
          </a:prstGeom>
          <a:noFill/>
          <a:ln>
            <a:noFill/>
          </a:ln>
        </p:spPr>
      </p:pic>
      <p:pic>
        <p:nvPicPr>
          <p:cNvPr id="20" name="図 19"/>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94" y="58309"/>
            <a:ext cx="2319693" cy="1397467"/>
          </a:xfrm>
          <a:prstGeom prst="rect">
            <a:avLst/>
          </a:prstGeom>
          <a:noFill/>
          <a:ln>
            <a:noFill/>
          </a:ln>
        </p:spPr>
      </p:pic>
      <p:sp>
        <p:nvSpPr>
          <p:cNvPr id="17" name="テキスト ボックス 16"/>
          <p:cNvSpPr txBox="1"/>
          <p:nvPr/>
        </p:nvSpPr>
        <p:spPr>
          <a:xfrm>
            <a:off x="7742711" y="0"/>
            <a:ext cx="1401289" cy="646331"/>
          </a:xfrm>
          <a:prstGeom prst="rect">
            <a:avLst/>
          </a:prstGeom>
          <a:noFill/>
        </p:spPr>
        <p:txBody>
          <a:bodyPr wrap="square" rtlCol="0">
            <a:spAutoFit/>
          </a:bodyPr>
          <a:lstStyle/>
          <a:p>
            <a:r>
              <a:rPr kumimoji="1" lang="ja-JP" altLang="en-US" dirty="0"/>
              <a:t>Ｐ７～９</a:t>
            </a:r>
            <a:br>
              <a:rPr kumimoji="1" lang="en-US" altLang="ja-JP" dirty="0"/>
            </a:br>
            <a:endParaRPr kumimoji="1" lang="ja-JP" altLang="en-US" dirty="0"/>
          </a:p>
        </p:txBody>
      </p:sp>
    </p:spTree>
    <p:extLst>
      <p:ext uri="{BB962C8B-B14F-4D97-AF65-F5344CB8AC3E}">
        <p14:creationId xmlns:p14="http://schemas.microsoft.com/office/powerpoint/2010/main" val="399735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120838" y="892885"/>
            <a:ext cx="8743464" cy="5852160"/>
          </a:xfrm>
          <a:prstGeom prst="rect">
            <a:avLst/>
          </a:prstGeom>
          <a:ln w="6350">
            <a:solidFill>
              <a:schemeClr val="tx1"/>
            </a:solidFill>
          </a:ln>
        </p:spPr>
      </p:pic>
      <p:sp>
        <p:nvSpPr>
          <p:cNvPr id="3" name="テキスト ボックス 2"/>
          <p:cNvSpPr txBox="1"/>
          <p:nvPr/>
        </p:nvSpPr>
        <p:spPr>
          <a:xfrm>
            <a:off x="7742711" y="0"/>
            <a:ext cx="1401289" cy="646331"/>
          </a:xfrm>
          <a:prstGeom prst="rect">
            <a:avLst/>
          </a:prstGeom>
          <a:noFill/>
        </p:spPr>
        <p:txBody>
          <a:bodyPr wrap="square" rtlCol="0">
            <a:spAutoFit/>
          </a:bodyPr>
          <a:lstStyle/>
          <a:p>
            <a:r>
              <a:rPr kumimoji="1" lang="ja-JP" altLang="en-US" dirty="0"/>
              <a:t>Ｐ１０</a:t>
            </a:r>
            <a:br>
              <a:rPr kumimoji="1" lang="en-US" altLang="ja-JP" dirty="0"/>
            </a:br>
            <a:endParaRPr kumimoji="1" lang="ja-JP" altLang="en-US" dirty="0"/>
          </a:p>
        </p:txBody>
      </p:sp>
    </p:spTree>
    <p:extLst>
      <p:ext uri="{BB962C8B-B14F-4D97-AF65-F5344CB8AC3E}">
        <p14:creationId xmlns:p14="http://schemas.microsoft.com/office/powerpoint/2010/main" val="232032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6000" dirty="0"/>
          </a:p>
          <a:p>
            <a:pPr marL="0" indent="0">
              <a:buNone/>
            </a:pPr>
            <a:endParaRPr lang="en-US" altLang="ja-JP" sz="6000" dirty="0"/>
          </a:p>
          <a:p>
            <a:pPr marL="0" indent="0" algn="ctr">
              <a:buNone/>
            </a:pPr>
            <a:r>
              <a:rPr lang="en-US" altLang="ja-JP" sz="6000" dirty="0"/>
              <a:t>GAP</a:t>
            </a:r>
            <a:r>
              <a:rPr lang="ja-JP" altLang="ja-JP" sz="6000" dirty="0"/>
              <a:t>で対象とする範囲</a:t>
            </a:r>
            <a:endParaRPr lang="en-US" altLang="ja-JP" sz="6000" dirty="0"/>
          </a:p>
          <a:p>
            <a:pPr marL="0" indent="0" algn="ctr">
              <a:buNone/>
            </a:pPr>
            <a:r>
              <a:rPr lang="ja-JP" altLang="ja-JP" sz="4800" dirty="0"/>
              <a:t>～農業生産工程及び農場～</a:t>
            </a:r>
            <a:endParaRPr lang="ja-JP" altLang="ja-JP" sz="6000" dirty="0"/>
          </a:p>
          <a:p>
            <a:endParaRPr kumimoji="1" lang="ja-JP" altLang="en-US" sz="60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22</a:t>
            </a:fld>
            <a:endParaRPr lang="en-US" altLang="ja-JP" dirty="0">
              <a:solidFill>
                <a:prstClr val="black"/>
              </a:solidFill>
            </a:endParaRPr>
          </a:p>
        </p:txBody>
      </p:sp>
      <p:sp>
        <p:nvSpPr>
          <p:cNvPr id="4" name="テキスト ボックス 3"/>
          <p:cNvSpPr txBox="1"/>
          <p:nvPr/>
        </p:nvSpPr>
        <p:spPr>
          <a:xfrm>
            <a:off x="7742711" y="0"/>
            <a:ext cx="1401289" cy="646331"/>
          </a:xfrm>
          <a:prstGeom prst="rect">
            <a:avLst/>
          </a:prstGeom>
          <a:noFill/>
        </p:spPr>
        <p:txBody>
          <a:bodyPr wrap="square" rtlCol="0">
            <a:spAutoFit/>
          </a:bodyPr>
          <a:lstStyle/>
          <a:p>
            <a:r>
              <a:rPr kumimoji="1" lang="ja-JP" altLang="en-US" dirty="0"/>
              <a:t>Ｐ１１</a:t>
            </a:r>
            <a:br>
              <a:rPr kumimoji="1" lang="en-US" altLang="ja-JP" dirty="0"/>
            </a:br>
            <a:endParaRPr kumimoji="1" lang="ja-JP" altLang="en-US" dirty="0"/>
          </a:p>
        </p:txBody>
      </p:sp>
    </p:spTree>
    <p:extLst>
      <p:ext uri="{BB962C8B-B14F-4D97-AF65-F5344CB8AC3E}">
        <p14:creationId xmlns:p14="http://schemas.microsoft.com/office/powerpoint/2010/main" val="1384345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農業生産工程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23</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0" y="2007608"/>
            <a:ext cx="9375246" cy="3581980"/>
          </a:xfrm>
          <a:prstGeom prst="rect">
            <a:avLst/>
          </a:prstGeom>
        </p:spPr>
      </p:pic>
      <p:sp>
        <p:nvSpPr>
          <p:cNvPr id="5" name="正方形/長方形 4"/>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テキスト ボックス 5"/>
          <p:cNvSpPr txBox="1"/>
          <p:nvPr/>
        </p:nvSpPr>
        <p:spPr>
          <a:xfrm>
            <a:off x="7742711" y="0"/>
            <a:ext cx="1401289" cy="646331"/>
          </a:xfrm>
          <a:prstGeom prst="rect">
            <a:avLst/>
          </a:prstGeom>
          <a:noFill/>
        </p:spPr>
        <p:txBody>
          <a:bodyPr wrap="square" rtlCol="0">
            <a:spAutoFit/>
          </a:bodyPr>
          <a:lstStyle/>
          <a:p>
            <a:r>
              <a:rPr kumimoji="1" lang="ja-JP" altLang="en-US" dirty="0"/>
              <a:t>Ｐ１１</a:t>
            </a:r>
            <a:br>
              <a:rPr kumimoji="1" lang="en-US" altLang="ja-JP" dirty="0"/>
            </a:br>
            <a:endParaRPr kumimoji="1" lang="ja-JP" altLang="en-US" dirty="0"/>
          </a:p>
        </p:txBody>
      </p:sp>
    </p:spTree>
    <p:extLst>
      <p:ext uri="{BB962C8B-B14F-4D97-AF65-F5344CB8AC3E}">
        <p14:creationId xmlns:p14="http://schemas.microsoft.com/office/powerpoint/2010/main" val="3419060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24</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r="3748"/>
          <a:stretch/>
        </p:blipFill>
        <p:spPr bwMode="auto">
          <a:xfrm>
            <a:off x="460197" y="2108779"/>
            <a:ext cx="8223606" cy="3065649"/>
          </a:xfrm>
          <a:prstGeom prst="rect">
            <a:avLst/>
          </a:prstGeom>
          <a:noFill/>
          <a:ln>
            <a:noFill/>
          </a:ln>
          <a:extLst>
            <a:ext uri="{53640926-AAD7-44D8-BBD7-CCE9431645EC}">
              <a14:shadowObscured xmlns:a14="http://schemas.microsoft.com/office/drawing/2010/main"/>
            </a:ext>
          </a:extLst>
        </p:spPr>
      </p:pic>
      <p:sp>
        <p:nvSpPr>
          <p:cNvPr id="5" name="コンテンツ プレースホルダー 1"/>
          <p:cNvSpPr>
            <a:spLocks noGrp="1"/>
          </p:cNvSpPr>
          <p:nvPr>
            <p:ph idx="1"/>
          </p:nvPr>
        </p:nvSpPr>
        <p:spPr>
          <a:xfrm>
            <a:off x="0" y="0"/>
            <a:ext cx="9144000" cy="6858000"/>
          </a:xfrm>
        </p:spPr>
        <p:txBody>
          <a:bodyPr/>
          <a:lstStyle/>
          <a:p>
            <a:pPr marL="0" indent="0">
              <a:buNone/>
            </a:pPr>
            <a:r>
              <a:rPr kumimoji="1" lang="ja-JP" altLang="en-US" sz="3200" dirty="0"/>
              <a:t>工程ごとで呼び名が変わる？</a:t>
            </a:r>
          </a:p>
        </p:txBody>
      </p:sp>
      <p:sp>
        <p:nvSpPr>
          <p:cNvPr id="6" name="正方形/長方形 5"/>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テキスト ボックス 6"/>
          <p:cNvSpPr txBox="1"/>
          <p:nvPr/>
        </p:nvSpPr>
        <p:spPr>
          <a:xfrm>
            <a:off x="7742711" y="0"/>
            <a:ext cx="1401289" cy="369332"/>
          </a:xfrm>
          <a:prstGeom prst="rect">
            <a:avLst/>
          </a:prstGeom>
          <a:noFill/>
        </p:spPr>
        <p:txBody>
          <a:bodyPr wrap="square" rtlCol="0">
            <a:spAutoFit/>
          </a:bodyPr>
          <a:lstStyle/>
          <a:p>
            <a:r>
              <a:rPr kumimoji="1" lang="ja-JP" altLang="en-US" dirty="0"/>
              <a:t>Ｐ１１</a:t>
            </a:r>
          </a:p>
        </p:txBody>
      </p:sp>
    </p:spTree>
    <p:extLst>
      <p:ext uri="{BB962C8B-B14F-4D97-AF65-F5344CB8AC3E}">
        <p14:creationId xmlns:p14="http://schemas.microsoft.com/office/powerpoint/2010/main" val="327953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0"/>
            <a:ext cx="9144000" cy="6858000"/>
          </a:xfrm>
        </p:spPr>
        <p:txBody>
          <a:bodyPr/>
          <a:lstStyle/>
          <a:p>
            <a:pPr marL="0" indent="0" latinLnBrk="1">
              <a:buNone/>
            </a:pPr>
            <a:r>
              <a:rPr lang="ja-JP" altLang="ja-JP" dirty="0"/>
              <a:t>【さらに詳しく】</a:t>
            </a:r>
            <a:endParaRPr lang="en-US" altLang="ja-JP" dirty="0"/>
          </a:p>
          <a:p>
            <a:pPr marL="0" indent="0" latinLnBrk="1">
              <a:buNone/>
            </a:pPr>
            <a:r>
              <a:rPr lang="ja-JP" altLang="en-US" dirty="0"/>
              <a:t>　</a:t>
            </a:r>
            <a:r>
              <a:rPr lang="ja-JP" altLang="ja-JP" dirty="0"/>
              <a:t>「</a:t>
            </a:r>
            <a:r>
              <a:rPr lang="en-US" altLang="ja-JP" dirty="0"/>
              <a:t>GAP</a:t>
            </a:r>
            <a:r>
              <a:rPr lang="ja-JP" altLang="ja-JP" dirty="0"/>
              <a:t>で管理する」とはどういうこと？</a:t>
            </a:r>
            <a:r>
              <a:rPr lang="ja-JP" altLang="en-US" dirty="0"/>
              <a:t>＝ＰＤＣＡする</a:t>
            </a:r>
            <a:endParaRPr lang="ja-JP" altLang="ja-JP" dirty="0"/>
          </a:p>
          <a:p>
            <a:pPr marL="0" indent="0" latinLnBrk="1">
              <a:buNone/>
            </a:pPr>
            <a:endParaRPr lang="en-US" altLang="ja-JP" dirty="0"/>
          </a:p>
          <a:p>
            <a:pPr marL="623888" indent="-623888" latinLnBrk="1">
              <a:buNone/>
            </a:pPr>
            <a:r>
              <a:rPr lang="ja-JP" altLang="en-US" sz="2400" dirty="0"/>
              <a:t>　１　</a:t>
            </a:r>
            <a:r>
              <a:rPr lang="ja-JP" altLang="ja-JP" sz="2400" dirty="0"/>
              <a:t>管理する工程や場所をはっきりさせ</a:t>
            </a:r>
            <a:r>
              <a:rPr lang="ja-JP" altLang="en-US" sz="2400" dirty="0"/>
              <a:t>（定義）、</a:t>
            </a:r>
            <a:r>
              <a:rPr lang="ja-JP" altLang="ja-JP" sz="2400" dirty="0"/>
              <a:t>その上でその工程や場所ごとに食品安全や労働安全の観点からリスク評価し、対策をルールや手順</a:t>
            </a:r>
            <a:r>
              <a:rPr lang="ja-JP" altLang="en-US" sz="2400" dirty="0"/>
              <a:t>にする</a:t>
            </a:r>
            <a:r>
              <a:rPr lang="ja-JP" altLang="ja-JP" sz="2400" dirty="0"/>
              <a:t>（文書化：</a:t>
            </a:r>
            <a:r>
              <a:rPr lang="en-US" altLang="ja-JP" sz="2400" dirty="0"/>
              <a:t>Plan</a:t>
            </a:r>
            <a:r>
              <a:rPr lang="ja-JP" altLang="ja-JP" sz="2400" dirty="0"/>
              <a:t>）</a:t>
            </a:r>
            <a:endParaRPr lang="en-US" altLang="ja-JP" sz="2400" dirty="0"/>
          </a:p>
          <a:p>
            <a:pPr marL="623888" indent="-623888" latinLnBrk="1">
              <a:buNone/>
            </a:pPr>
            <a:r>
              <a:rPr lang="ja-JP" altLang="en-US" sz="2400" dirty="0"/>
              <a:t>　２　</a:t>
            </a:r>
            <a:r>
              <a:rPr lang="ja-JP" altLang="ja-JP" sz="2400" dirty="0"/>
              <a:t>農業生産活動を行</a:t>
            </a:r>
            <a:r>
              <a:rPr lang="ja-JP" altLang="en-US" sz="2400" dirty="0"/>
              <a:t>う</a:t>
            </a:r>
            <a:r>
              <a:rPr lang="ja-JP" altLang="ja-JP" sz="2400" dirty="0"/>
              <a:t>（実践と記録：</a:t>
            </a:r>
            <a:r>
              <a:rPr lang="en-US" altLang="ja-JP" sz="2400" dirty="0"/>
              <a:t>Do</a:t>
            </a:r>
            <a:r>
              <a:rPr lang="ja-JP" altLang="ja-JP" sz="2400" dirty="0"/>
              <a:t>）</a:t>
            </a:r>
            <a:endParaRPr lang="en-US" altLang="ja-JP" sz="2400" dirty="0"/>
          </a:p>
          <a:p>
            <a:pPr marL="623888" indent="-623888" latinLnBrk="1">
              <a:buNone/>
            </a:pPr>
            <a:r>
              <a:rPr lang="ja-JP" altLang="en-US" sz="2400" dirty="0"/>
              <a:t>　３　</a:t>
            </a:r>
            <a:r>
              <a:rPr lang="ja-JP" altLang="ja-JP" sz="2400" dirty="0"/>
              <a:t>決めたルールや手順どおり出来ていたかチェック（検証：</a:t>
            </a:r>
            <a:r>
              <a:rPr lang="en-US" altLang="ja-JP" sz="2400" dirty="0"/>
              <a:t>Check</a:t>
            </a:r>
            <a:r>
              <a:rPr lang="ja-JP" altLang="ja-JP" sz="2400" dirty="0"/>
              <a:t>）</a:t>
            </a:r>
            <a:endParaRPr lang="en-US" altLang="ja-JP" sz="2400" dirty="0"/>
          </a:p>
          <a:p>
            <a:pPr marL="623888" indent="-623888" latinLnBrk="1">
              <a:buNone/>
            </a:pPr>
            <a:r>
              <a:rPr lang="ja-JP" altLang="en-US" sz="2400" dirty="0"/>
              <a:t>　４　</a:t>
            </a:r>
            <a:r>
              <a:rPr lang="ja-JP" altLang="ja-JP" sz="2400" dirty="0"/>
              <a:t>出来ていないところがあれば、その原因を突き止め改善する（是正：</a:t>
            </a:r>
            <a:r>
              <a:rPr lang="en-US" altLang="ja-JP" sz="2400" dirty="0"/>
              <a:t>Act</a:t>
            </a:r>
            <a:r>
              <a:rPr lang="ja-JP" altLang="ja-JP" sz="2400" dirty="0"/>
              <a:t>）</a:t>
            </a:r>
            <a:endParaRPr lang="en-US" altLang="ja-JP" sz="2400" dirty="0"/>
          </a:p>
          <a:p>
            <a:pPr marL="623888" indent="-623888" latinLnBrk="1">
              <a:buNone/>
            </a:pPr>
            <a:endParaRPr lang="en-US" altLang="ja-JP" sz="2400" dirty="0"/>
          </a:p>
          <a:p>
            <a:pPr marL="623888" indent="-623888" latinLnBrk="1">
              <a:buNone/>
            </a:pPr>
            <a:r>
              <a:rPr lang="ja-JP" altLang="en-US" sz="2400" dirty="0"/>
              <a:t>　　　・・・</a:t>
            </a:r>
            <a:r>
              <a:rPr lang="ja-JP" altLang="ja-JP" sz="2400" dirty="0"/>
              <a:t>という、</a:t>
            </a:r>
            <a:r>
              <a:rPr lang="en-US" altLang="ja-JP" sz="2400" dirty="0"/>
              <a:t>PDCA</a:t>
            </a:r>
            <a:r>
              <a:rPr lang="ja-JP" altLang="ja-JP" sz="2400" dirty="0"/>
              <a:t>サイクルで管理するという</a:t>
            </a:r>
            <a:endParaRPr lang="en-US" altLang="ja-JP" sz="2400" dirty="0"/>
          </a:p>
          <a:p>
            <a:pPr marL="623888" indent="-623888" latinLnBrk="1">
              <a:buNone/>
            </a:pPr>
            <a:r>
              <a:rPr lang="ja-JP" altLang="en-US" sz="2400" dirty="0"/>
              <a:t>　　　　　</a:t>
            </a:r>
            <a:r>
              <a:rPr lang="ja-JP" altLang="ja-JP" sz="2400" dirty="0"/>
              <a:t>ことを指します。</a:t>
            </a:r>
            <a:endParaRPr lang="en-US" altLang="ja-JP" sz="2400" dirty="0"/>
          </a:p>
          <a:p>
            <a:pPr marL="623888" indent="-623888" latinLnBrk="1">
              <a:buNone/>
            </a:pPr>
            <a:r>
              <a:rPr lang="ja-JP" altLang="en-US" sz="2400" dirty="0"/>
              <a:t>　　　　　</a:t>
            </a:r>
            <a:r>
              <a:rPr lang="ja-JP" altLang="ja-JP" sz="2400" dirty="0"/>
              <a:t>その判断基準となるが</a:t>
            </a:r>
            <a:r>
              <a:rPr lang="en-US" altLang="ja-JP" sz="2400" dirty="0"/>
              <a:t>GAP</a:t>
            </a:r>
            <a:r>
              <a:rPr lang="ja-JP" altLang="ja-JP" sz="2400" dirty="0"/>
              <a:t>の基準書です</a:t>
            </a:r>
            <a:r>
              <a:rPr lang="ja-JP" altLang="en-US" sz="2400" dirty="0"/>
              <a:t>。</a:t>
            </a:r>
            <a:endParaRPr lang="ja-JP" altLang="ja-JP" sz="2400" dirty="0"/>
          </a:p>
          <a:p>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25</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6515735" y="4114837"/>
            <a:ext cx="2304415" cy="2183765"/>
          </a:xfrm>
          <a:prstGeom prst="rect">
            <a:avLst/>
          </a:prstGeom>
        </p:spPr>
      </p:pic>
      <p:sp>
        <p:nvSpPr>
          <p:cNvPr id="5" name="正方形/長方形 4"/>
          <p:cNvSpPr/>
          <p:nvPr/>
        </p:nvSpPr>
        <p:spPr>
          <a:xfrm>
            <a:off x="179388" y="1048679"/>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テキスト ボックス 5"/>
          <p:cNvSpPr txBox="1"/>
          <p:nvPr/>
        </p:nvSpPr>
        <p:spPr>
          <a:xfrm>
            <a:off x="7742711" y="0"/>
            <a:ext cx="1401289" cy="369332"/>
          </a:xfrm>
          <a:prstGeom prst="rect">
            <a:avLst/>
          </a:prstGeom>
          <a:noFill/>
        </p:spPr>
        <p:txBody>
          <a:bodyPr wrap="square" rtlCol="0">
            <a:spAutoFit/>
          </a:bodyPr>
          <a:lstStyle/>
          <a:p>
            <a:r>
              <a:rPr kumimoji="1" lang="ja-JP" altLang="en-US" dirty="0"/>
              <a:t>Ｐ１１</a:t>
            </a:r>
          </a:p>
        </p:txBody>
      </p:sp>
    </p:spTree>
    <p:extLst>
      <p:ext uri="{BB962C8B-B14F-4D97-AF65-F5344CB8AC3E}">
        <p14:creationId xmlns:p14="http://schemas.microsoft.com/office/powerpoint/2010/main" val="453927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26</a:t>
            </a:fld>
            <a:endParaRPr lang="en-US" altLang="ja-JP" dirty="0">
              <a:solidFill>
                <a:prstClr val="black"/>
              </a:solidFill>
            </a:endParaRPr>
          </a:p>
        </p:txBody>
      </p:sp>
      <p:pic>
        <p:nvPicPr>
          <p:cNvPr id="5" name="図 4"/>
          <p:cNvPicPr/>
          <p:nvPr/>
        </p:nvPicPr>
        <p:blipFill rotWithShape="1">
          <a:blip r:embed="rId2" cstate="print">
            <a:extLst>
              <a:ext uri="{28A0092B-C50C-407E-A947-70E740481C1C}">
                <a14:useLocalDpi xmlns:a14="http://schemas.microsoft.com/office/drawing/2010/main" val="0"/>
              </a:ext>
            </a:extLst>
          </a:blip>
          <a:srcRect/>
          <a:stretch/>
        </p:blipFill>
        <p:spPr bwMode="auto">
          <a:xfrm>
            <a:off x="218440" y="599123"/>
            <a:ext cx="8707120" cy="4562475"/>
          </a:xfrm>
          <a:prstGeom prst="rect">
            <a:avLst/>
          </a:prstGeom>
          <a:ln>
            <a:noFill/>
          </a:ln>
          <a:extLst>
            <a:ext uri="{53640926-AAD7-44D8-BBD7-CCE9431645EC}">
              <a14:shadowObscured xmlns:a14="http://schemas.microsoft.com/office/drawing/2010/main"/>
            </a:ext>
          </a:extLst>
        </p:spPr>
      </p:pic>
      <p:sp>
        <p:nvSpPr>
          <p:cNvPr id="6" name="角丸四角形吹き出し 5"/>
          <p:cNvSpPr/>
          <p:nvPr/>
        </p:nvSpPr>
        <p:spPr>
          <a:xfrm>
            <a:off x="429055" y="5374192"/>
            <a:ext cx="8587105" cy="1122680"/>
          </a:xfrm>
          <a:prstGeom prst="wedgeRoundRectCallout">
            <a:avLst>
              <a:gd name="adj1" fmla="val 34664"/>
              <a:gd name="adj2" fmla="val -80831"/>
              <a:gd name="adj3" fmla="val 16667"/>
            </a:avLst>
          </a:prstGeom>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「精米や製茶は食品加工になるの？」</a:t>
            </a:r>
          </a:p>
          <a:p>
            <a:pPr eaLnBrk="0" latinLnBrk="1" hangingPunct="0">
              <a:spcAft>
                <a:spcPts val="0"/>
              </a:spcAft>
            </a:pP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精米や製茶工程は、我が国では農家自らが行うことも多いため農産物取扱工程という感覚が強い。海外では加工業者が主に担う工程として、食品加工工程とされている。</a:t>
            </a:r>
            <a:r>
              <a:rPr lang="en-US"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JGAP</a:t>
            </a: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では、精米･製茶を農産物取扱工程のオプションとしての扱いで審査・認証を受けることができる。これは日本の農業の実態に合わせて、フードチェーン全体の食品安全を高めようというねらいから。</a:t>
            </a:r>
          </a:p>
          <a:p>
            <a:pPr eaLnBrk="0" latinLnBrk="1" hangingPunct="0">
              <a:spcAft>
                <a:spcPts val="0"/>
              </a:spcAft>
            </a:pP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なお、</a:t>
            </a:r>
            <a:r>
              <a:rPr lang="en-US"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GFSI</a:t>
            </a: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承認</a:t>
            </a:r>
            <a:r>
              <a:rPr lang="en-US"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GAP</a:t>
            </a: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スキームである</a:t>
            </a:r>
            <a:r>
              <a:rPr lang="en-US"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ASIAGAP</a:t>
            </a: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や</a:t>
            </a:r>
            <a:r>
              <a:rPr lang="en-US"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GLOBALG.A.P</a:t>
            </a:r>
            <a:r>
              <a:rPr lang="ja-JP" sz="105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では、精米・製茶工程は、認証範囲に含めない。</a:t>
            </a:r>
          </a:p>
        </p:txBody>
      </p:sp>
      <p:sp>
        <p:nvSpPr>
          <p:cNvPr id="7" name="テキスト ボックス 6"/>
          <p:cNvSpPr txBox="1"/>
          <p:nvPr/>
        </p:nvSpPr>
        <p:spPr>
          <a:xfrm>
            <a:off x="7742711" y="0"/>
            <a:ext cx="1401289" cy="646331"/>
          </a:xfrm>
          <a:prstGeom prst="rect">
            <a:avLst/>
          </a:prstGeom>
          <a:noFill/>
        </p:spPr>
        <p:txBody>
          <a:bodyPr wrap="square" rtlCol="0">
            <a:spAutoFit/>
          </a:bodyPr>
          <a:lstStyle/>
          <a:p>
            <a:r>
              <a:rPr kumimoji="1" lang="ja-JP" altLang="en-US" dirty="0"/>
              <a:t>Ｐ１２</a:t>
            </a:r>
            <a:br>
              <a:rPr kumimoji="1" lang="en-US" altLang="ja-JP" dirty="0"/>
            </a:br>
            <a:endParaRPr kumimoji="1" lang="ja-JP" altLang="en-US" dirty="0"/>
          </a:p>
        </p:txBody>
      </p:sp>
    </p:spTree>
    <p:extLst>
      <p:ext uri="{BB962C8B-B14F-4D97-AF65-F5344CB8AC3E}">
        <p14:creationId xmlns:p14="http://schemas.microsoft.com/office/powerpoint/2010/main" val="1373379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27</a:t>
            </a:fld>
            <a:endParaRPr lang="en-US" altLang="ja-JP" dirty="0">
              <a:solidFill>
                <a:prstClr val="black"/>
              </a:solidFill>
            </a:endParaRPr>
          </a:p>
        </p:txBody>
      </p:sp>
      <p:grpSp>
        <p:nvGrpSpPr>
          <p:cNvPr id="5" name="グループ化 4"/>
          <p:cNvGrpSpPr/>
          <p:nvPr/>
        </p:nvGrpSpPr>
        <p:grpSpPr>
          <a:xfrm>
            <a:off x="258820" y="45094"/>
            <a:ext cx="8027930" cy="584775"/>
            <a:chOff x="258820" y="367069"/>
            <a:chExt cx="8027930" cy="584775"/>
          </a:xfrm>
        </p:grpSpPr>
        <p:sp>
          <p:nvSpPr>
            <p:cNvPr id="6" name="正方形/長方形 5"/>
            <p:cNvSpPr/>
            <p:nvPr/>
          </p:nvSpPr>
          <p:spPr>
            <a:xfrm>
              <a:off x="258820" y="367069"/>
              <a:ext cx="6498895" cy="584775"/>
            </a:xfrm>
            <a:prstGeom prst="rect">
              <a:avLst/>
            </a:prstGeom>
          </p:spPr>
          <p:txBody>
            <a:bodyPr wrap="none">
              <a:spAutoFit/>
            </a:bodyPr>
            <a:lstStyle/>
            <a:p>
              <a:r>
                <a:rPr lang="ja-JP" altLang="en-US" sz="3200" dirty="0"/>
                <a:t>　　生産工程管理にもとづく品質保証</a:t>
              </a:r>
              <a:endParaRPr lang="en-US" altLang="ja-JP" sz="3200" dirty="0"/>
            </a:p>
          </p:txBody>
        </p:sp>
        <p:pic>
          <p:nvPicPr>
            <p:cNvPr id="7" name="図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2669" y="433052"/>
              <a:ext cx="7584081" cy="506012"/>
            </a:xfrm>
            <a:prstGeom prst="rect">
              <a:avLst/>
            </a:prstGeom>
          </p:spPr>
        </p:pic>
      </p:grpSp>
      <p:sp>
        <p:nvSpPr>
          <p:cNvPr id="2" name="正方形/長方形 1"/>
          <p:cNvSpPr/>
          <p:nvPr/>
        </p:nvSpPr>
        <p:spPr>
          <a:xfrm>
            <a:off x="258820" y="785611"/>
            <a:ext cx="8561330" cy="280759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sz="2800" dirty="0"/>
          </a:p>
        </p:txBody>
      </p:sp>
      <p:sp>
        <p:nvSpPr>
          <p:cNvPr id="8" name="テキスト ボックス 7"/>
          <p:cNvSpPr txBox="1"/>
          <p:nvPr/>
        </p:nvSpPr>
        <p:spPr>
          <a:xfrm>
            <a:off x="553792" y="798391"/>
            <a:ext cx="3199915" cy="646331"/>
          </a:xfrm>
          <a:prstGeom prst="rect">
            <a:avLst/>
          </a:prstGeom>
          <a:noFill/>
        </p:spPr>
        <p:txBody>
          <a:bodyPr wrap="none" rtlCol="0">
            <a:spAutoFit/>
          </a:bodyPr>
          <a:lstStyle/>
          <a:p>
            <a:r>
              <a:rPr kumimoji="1" lang="ja-JP" altLang="en-US" dirty="0"/>
              <a:t>往来の方法</a:t>
            </a:r>
            <a:endParaRPr kumimoji="1" lang="en-US" altLang="ja-JP" dirty="0"/>
          </a:p>
          <a:p>
            <a:r>
              <a:rPr lang="ja-JP" altLang="en-US" dirty="0"/>
              <a:t>「結果管理にもとづく品質保証」</a:t>
            </a:r>
            <a:endParaRPr kumimoji="1" lang="ja-JP" altLang="en-US" dirty="0"/>
          </a:p>
        </p:txBody>
      </p:sp>
      <p:sp>
        <p:nvSpPr>
          <p:cNvPr id="9" name="右矢印 8"/>
          <p:cNvSpPr/>
          <p:nvPr/>
        </p:nvSpPr>
        <p:spPr>
          <a:xfrm>
            <a:off x="258820" y="1586204"/>
            <a:ext cx="6297314" cy="485192"/>
          </a:xfrm>
          <a:prstGeom prst="rightArrow">
            <a:avLst>
              <a:gd name="adj1" fmla="val 50000"/>
              <a:gd name="adj2" fmla="val 11774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sz="2800" dirty="0"/>
          </a:p>
        </p:txBody>
      </p:sp>
      <p:sp>
        <p:nvSpPr>
          <p:cNvPr id="10" name="角丸四角形 9"/>
          <p:cNvSpPr/>
          <p:nvPr/>
        </p:nvSpPr>
        <p:spPr>
          <a:xfrm>
            <a:off x="6556134" y="980633"/>
            <a:ext cx="2183927" cy="241754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a:solidFill>
                  <a:sysClr val="windowText" lastClr="000000"/>
                </a:solidFill>
              </a:rPr>
              <a:t>事後対応型の取組</a:t>
            </a:r>
            <a:endParaRPr kumimoji="1" lang="en-US" altLang="ja-JP" sz="1600" dirty="0">
              <a:solidFill>
                <a:sysClr val="windowText" lastClr="000000"/>
              </a:solidFill>
            </a:endParaRPr>
          </a:p>
          <a:p>
            <a:pPr algn="ctr"/>
            <a:endParaRPr lang="en-US" altLang="ja-JP" sz="1600" dirty="0">
              <a:solidFill>
                <a:sysClr val="windowText" lastClr="000000"/>
              </a:solidFill>
            </a:endParaRPr>
          </a:p>
          <a:p>
            <a:pPr algn="ctr"/>
            <a:r>
              <a:rPr kumimoji="1" lang="ja-JP" altLang="en-US" sz="1600" dirty="0">
                <a:solidFill>
                  <a:sysClr val="windowText" lastClr="000000"/>
                </a:solidFill>
              </a:rPr>
              <a:t>全ての農産物を</a:t>
            </a:r>
            <a:endParaRPr kumimoji="1" lang="en-US" altLang="ja-JP" sz="1600" dirty="0">
              <a:solidFill>
                <a:sysClr val="windowText" lastClr="000000"/>
              </a:solidFill>
            </a:endParaRPr>
          </a:p>
          <a:p>
            <a:pPr algn="ctr"/>
            <a:r>
              <a:rPr lang="ja-JP" altLang="en-US" sz="1600" dirty="0">
                <a:solidFill>
                  <a:sysClr val="windowText" lastClr="000000"/>
                </a:solidFill>
              </a:rPr>
              <a:t>検査できない</a:t>
            </a:r>
            <a:endParaRPr lang="en-US" altLang="ja-JP" sz="1600" dirty="0">
              <a:solidFill>
                <a:sysClr val="windowText" lastClr="000000"/>
              </a:solidFill>
            </a:endParaRPr>
          </a:p>
          <a:p>
            <a:pPr algn="ctr"/>
            <a:endParaRPr kumimoji="1" lang="en-US" altLang="ja-JP" sz="1600" dirty="0">
              <a:solidFill>
                <a:sysClr val="windowText" lastClr="000000"/>
              </a:solidFill>
            </a:endParaRPr>
          </a:p>
          <a:p>
            <a:pPr algn="ctr"/>
            <a:r>
              <a:rPr lang="ja-JP" altLang="en-US" sz="1600" dirty="0">
                <a:solidFill>
                  <a:sysClr val="windowText" lastClr="000000"/>
                </a:solidFill>
              </a:rPr>
              <a:t>たまたま</a:t>
            </a:r>
            <a:endParaRPr lang="en-US" altLang="ja-JP" sz="1600" dirty="0">
              <a:solidFill>
                <a:sysClr val="windowText" lastClr="000000"/>
              </a:solidFill>
            </a:endParaRPr>
          </a:p>
          <a:p>
            <a:pPr algn="ctr"/>
            <a:r>
              <a:rPr kumimoji="1" lang="ja-JP" altLang="en-US" sz="1600" dirty="0">
                <a:solidFill>
                  <a:sysClr val="windowText" lastClr="000000"/>
                </a:solidFill>
              </a:rPr>
              <a:t>良かったり</a:t>
            </a:r>
            <a:endParaRPr kumimoji="1" lang="en-US" altLang="ja-JP" sz="1600" dirty="0">
              <a:solidFill>
                <a:sysClr val="windowText" lastClr="000000"/>
              </a:solidFill>
            </a:endParaRPr>
          </a:p>
          <a:p>
            <a:pPr algn="ctr"/>
            <a:r>
              <a:rPr lang="ja-JP" altLang="en-US" sz="1600" dirty="0">
                <a:solidFill>
                  <a:sysClr val="windowText" lastClr="000000"/>
                </a:solidFill>
              </a:rPr>
              <a:t>悪かったり</a:t>
            </a:r>
            <a:endParaRPr kumimoji="1" lang="ja-JP" altLang="en-US" sz="1600" dirty="0">
              <a:solidFill>
                <a:sysClr val="windowText" lastClr="000000"/>
              </a:solidFill>
            </a:endParaRPr>
          </a:p>
        </p:txBody>
      </p:sp>
      <p:sp>
        <p:nvSpPr>
          <p:cNvPr id="11" name="角丸四角形 10"/>
          <p:cNvSpPr/>
          <p:nvPr/>
        </p:nvSpPr>
        <p:spPr>
          <a:xfrm>
            <a:off x="627768" y="2071396"/>
            <a:ext cx="2142771" cy="123164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rPr>
              <a:t>農薬の使用・管理</a:t>
            </a:r>
            <a:endParaRPr kumimoji="1" lang="en-US" altLang="ja-JP" sz="1600" dirty="0">
              <a:solidFill>
                <a:sysClr val="windowText" lastClr="000000"/>
              </a:solidFill>
            </a:endParaRPr>
          </a:p>
          <a:p>
            <a:pPr algn="ctr"/>
            <a:r>
              <a:rPr lang="ja-JP" altLang="en-US" sz="1600" dirty="0">
                <a:solidFill>
                  <a:sysClr val="windowText" lastClr="000000"/>
                </a:solidFill>
              </a:rPr>
              <a:t>特に確認せず</a:t>
            </a:r>
            <a:endParaRPr lang="en-US" altLang="ja-JP" sz="1600" dirty="0">
              <a:solidFill>
                <a:sysClr val="windowText" lastClr="000000"/>
              </a:solidFill>
            </a:endParaRPr>
          </a:p>
          <a:p>
            <a:pPr algn="ctr"/>
            <a:r>
              <a:rPr kumimoji="1" lang="ja-JP" altLang="en-US" sz="1600" dirty="0">
                <a:solidFill>
                  <a:sysClr val="windowText" lastClr="000000"/>
                </a:solidFill>
              </a:rPr>
              <a:t>「たぶん適切だろう」</a:t>
            </a:r>
          </a:p>
        </p:txBody>
      </p:sp>
      <p:sp>
        <p:nvSpPr>
          <p:cNvPr id="12" name="角丸四角形 11"/>
          <p:cNvSpPr/>
          <p:nvPr/>
        </p:nvSpPr>
        <p:spPr>
          <a:xfrm>
            <a:off x="2905326" y="1586204"/>
            <a:ext cx="544523" cy="17168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rPr>
              <a:t>収穫</a:t>
            </a:r>
          </a:p>
        </p:txBody>
      </p:sp>
      <p:sp>
        <p:nvSpPr>
          <p:cNvPr id="13" name="角丸四角形 12"/>
          <p:cNvSpPr/>
          <p:nvPr/>
        </p:nvSpPr>
        <p:spPr>
          <a:xfrm>
            <a:off x="3584636" y="1496976"/>
            <a:ext cx="2239346" cy="18946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ysClr val="windowText" lastClr="000000"/>
              </a:solidFill>
            </a:endParaRPr>
          </a:p>
        </p:txBody>
      </p:sp>
      <p:sp>
        <p:nvSpPr>
          <p:cNvPr id="15" name="テキスト ボックス 14"/>
          <p:cNvSpPr txBox="1"/>
          <p:nvPr/>
        </p:nvSpPr>
        <p:spPr>
          <a:xfrm>
            <a:off x="3758001" y="1520893"/>
            <a:ext cx="1908215" cy="1938992"/>
          </a:xfrm>
          <a:prstGeom prst="rect">
            <a:avLst/>
          </a:prstGeom>
          <a:noFill/>
        </p:spPr>
        <p:txBody>
          <a:bodyPr vert="eaVert" wrap="none" rtlCol="0">
            <a:spAutoFit/>
          </a:bodyPr>
          <a:lstStyle/>
          <a:p>
            <a:r>
              <a:rPr kumimoji="1" lang="ja-JP" altLang="en-US" sz="1600" dirty="0"/>
              <a:t>サンプルを抜き取り</a:t>
            </a:r>
            <a:endParaRPr kumimoji="1" lang="en-US" altLang="ja-JP" sz="1600" dirty="0"/>
          </a:p>
          <a:p>
            <a:r>
              <a:rPr lang="ja-JP" altLang="en-US" sz="1600" dirty="0"/>
              <a:t>残留農薬検査をする</a:t>
            </a:r>
            <a:endParaRPr lang="en-US" altLang="ja-JP" sz="1600" dirty="0"/>
          </a:p>
          <a:p>
            <a:endParaRPr kumimoji="1" lang="en-US" altLang="ja-JP" sz="1600" dirty="0"/>
          </a:p>
          <a:p>
            <a:endParaRPr kumimoji="1" lang="en-US" altLang="ja-JP" sz="1600" dirty="0"/>
          </a:p>
          <a:p>
            <a:r>
              <a:rPr lang="ja-JP" altLang="en-US" sz="1600" dirty="0"/>
              <a:t>検査する農薬の</a:t>
            </a:r>
            <a:endParaRPr lang="en-US" altLang="ja-JP" sz="1600" dirty="0"/>
          </a:p>
          <a:p>
            <a:r>
              <a:rPr kumimoji="1" lang="ja-JP" altLang="en-US" sz="1600" dirty="0"/>
              <a:t>種類とサンプルは</a:t>
            </a:r>
            <a:endParaRPr kumimoji="1" lang="en-US" altLang="ja-JP" sz="1600" dirty="0"/>
          </a:p>
          <a:p>
            <a:r>
              <a:rPr kumimoji="1" lang="ja-JP" altLang="en-US" sz="1600" dirty="0"/>
              <a:t>業者にとって不統一</a:t>
            </a:r>
          </a:p>
        </p:txBody>
      </p:sp>
      <p:sp>
        <p:nvSpPr>
          <p:cNvPr id="16" name="正方形/長方形 15"/>
          <p:cNvSpPr/>
          <p:nvPr/>
        </p:nvSpPr>
        <p:spPr>
          <a:xfrm>
            <a:off x="258820" y="3788228"/>
            <a:ext cx="8561330" cy="302532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sz="2800" dirty="0"/>
          </a:p>
        </p:txBody>
      </p:sp>
      <p:sp>
        <p:nvSpPr>
          <p:cNvPr id="18" name="角丸四角形 17"/>
          <p:cNvSpPr/>
          <p:nvPr/>
        </p:nvSpPr>
        <p:spPr>
          <a:xfrm>
            <a:off x="6556134" y="3983250"/>
            <a:ext cx="2183927" cy="241754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ja-JP" altLang="en-US" sz="1600" dirty="0">
                <a:solidFill>
                  <a:sysClr val="windowText" lastClr="000000"/>
                </a:solidFill>
              </a:rPr>
              <a:t>予定型の取組</a:t>
            </a:r>
            <a:endParaRPr kumimoji="1" lang="en-US" altLang="ja-JP" sz="1600" dirty="0">
              <a:solidFill>
                <a:sysClr val="windowText" lastClr="000000"/>
              </a:solidFill>
            </a:endParaRPr>
          </a:p>
          <a:p>
            <a:pPr algn="ctr"/>
            <a:endParaRPr lang="en-US" altLang="ja-JP" sz="1600" dirty="0">
              <a:solidFill>
                <a:sysClr val="windowText" lastClr="000000"/>
              </a:solidFill>
            </a:endParaRPr>
          </a:p>
          <a:p>
            <a:pPr algn="ctr"/>
            <a:r>
              <a:rPr lang="ja-JP" altLang="en-US" sz="1600" dirty="0">
                <a:solidFill>
                  <a:sysClr val="windowText" lastClr="000000"/>
                </a:solidFill>
              </a:rPr>
              <a:t>信憑性の高い</a:t>
            </a:r>
            <a:endParaRPr lang="en-US" altLang="ja-JP" sz="1600" dirty="0">
              <a:solidFill>
                <a:sysClr val="windowText" lastClr="000000"/>
              </a:solidFill>
            </a:endParaRPr>
          </a:p>
          <a:p>
            <a:pPr algn="ctr"/>
            <a:r>
              <a:rPr lang="ja-JP" altLang="en-US" sz="1600" dirty="0">
                <a:solidFill>
                  <a:sysClr val="windowText" lastClr="000000"/>
                </a:solidFill>
              </a:rPr>
              <a:t>生産管理体制で</a:t>
            </a:r>
            <a:endParaRPr lang="en-US" altLang="ja-JP" sz="1600" dirty="0">
              <a:solidFill>
                <a:sysClr val="windowText" lastClr="000000"/>
              </a:solidFill>
            </a:endParaRPr>
          </a:p>
          <a:p>
            <a:pPr algn="ctr"/>
            <a:r>
              <a:rPr lang="ja-JP" altLang="en-US" sz="1600" dirty="0">
                <a:solidFill>
                  <a:sysClr val="windowText" lastClr="000000"/>
                </a:solidFill>
              </a:rPr>
              <a:t>全数保証を目指す</a:t>
            </a:r>
            <a:endParaRPr lang="en-US" altLang="ja-JP" sz="1600" dirty="0">
              <a:solidFill>
                <a:sysClr val="windowText" lastClr="000000"/>
              </a:solidFill>
            </a:endParaRPr>
          </a:p>
          <a:p>
            <a:pPr algn="ctr"/>
            <a:endParaRPr lang="en-US" altLang="ja-JP" sz="1600" dirty="0">
              <a:solidFill>
                <a:sysClr val="windowText" lastClr="000000"/>
              </a:solidFill>
            </a:endParaRPr>
          </a:p>
          <a:p>
            <a:pPr algn="ctr"/>
            <a:r>
              <a:rPr lang="ja-JP" altLang="en-US" sz="1600" dirty="0">
                <a:solidFill>
                  <a:sysClr val="windowText" lastClr="000000"/>
                </a:solidFill>
              </a:rPr>
              <a:t>病原性菌や重金属の</a:t>
            </a:r>
            <a:endParaRPr lang="en-US" altLang="ja-JP" sz="1600" dirty="0">
              <a:solidFill>
                <a:sysClr val="windowText" lastClr="000000"/>
              </a:solidFill>
            </a:endParaRPr>
          </a:p>
          <a:p>
            <a:pPr algn="ctr"/>
            <a:r>
              <a:rPr lang="ja-JP" altLang="en-US" sz="1600" dirty="0">
                <a:solidFill>
                  <a:sysClr val="windowText" lastClr="000000"/>
                </a:solidFill>
              </a:rPr>
              <a:t>問題にも対応</a:t>
            </a:r>
            <a:endParaRPr lang="en-US" altLang="ja-JP" sz="1600" dirty="0">
              <a:solidFill>
                <a:sysClr val="windowText" lastClr="000000"/>
              </a:solidFill>
            </a:endParaRPr>
          </a:p>
        </p:txBody>
      </p:sp>
      <p:sp>
        <p:nvSpPr>
          <p:cNvPr id="19" name="右矢印 18"/>
          <p:cNvSpPr/>
          <p:nvPr/>
        </p:nvSpPr>
        <p:spPr>
          <a:xfrm>
            <a:off x="258820" y="4476339"/>
            <a:ext cx="6293550" cy="485192"/>
          </a:xfrm>
          <a:prstGeom prst="rightArrow">
            <a:avLst>
              <a:gd name="adj1" fmla="val 50000"/>
              <a:gd name="adj2" fmla="val 11774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sz="2800" dirty="0"/>
          </a:p>
        </p:txBody>
      </p:sp>
      <p:grpSp>
        <p:nvGrpSpPr>
          <p:cNvPr id="22" name="グループ化 21"/>
          <p:cNvGrpSpPr/>
          <p:nvPr/>
        </p:nvGrpSpPr>
        <p:grpSpPr>
          <a:xfrm>
            <a:off x="471614" y="4476339"/>
            <a:ext cx="691989" cy="1770429"/>
            <a:chOff x="430407" y="4476339"/>
            <a:chExt cx="691989" cy="1716833"/>
          </a:xfrm>
        </p:grpSpPr>
        <p:sp>
          <p:nvSpPr>
            <p:cNvPr id="20" name="角丸四角形 19"/>
            <p:cNvSpPr/>
            <p:nvPr/>
          </p:nvSpPr>
          <p:spPr>
            <a:xfrm>
              <a:off x="430407" y="4476339"/>
              <a:ext cx="689266" cy="17168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ysClr val="windowText" lastClr="000000"/>
                </a:solidFill>
              </a:endParaRPr>
            </a:p>
          </p:txBody>
        </p:sp>
        <p:sp>
          <p:nvSpPr>
            <p:cNvPr id="21" name="テキスト ボックス 20"/>
            <p:cNvSpPr txBox="1"/>
            <p:nvPr/>
          </p:nvSpPr>
          <p:spPr>
            <a:xfrm>
              <a:off x="445288" y="4659080"/>
              <a:ext cx="677108" cy="1493358"/>
            </a:xfrm>
            <a:prstGeom prst="rect">
              <a:avLst/>
            </a:prstGeom>
            <a:noFill/>
          </p:spPr>
          <p:txBody>
            <a:bodyPr vert="eaVert" wrap="none" rtlCol="0">
              <a:spAutoFit/>
            </a:bodyPr>
            <a:lstStyle/>
            <a:p>
              <a:r>
                <a:rPr kumimoji="1" lang="ja-JP" altLang="en-US" sz="1600" dirty="0"/>
                <a:t>土や水の安全性</a:t>
              </a:r>
              <a:endParaRPr kumimoji="1" lang="en-US" altLang="ja-JP" sz="1600" dirty="0"/>
            </a:p>
            <a:p>
              <a:r>
                <a:rPr lang="ja-JP" altLang="en-US" sz="1600" dirty="0"/>
                <a:t>ドリフトの確認</a:t>
              </a:r>
              <a:endParaRPr kumimoji="1" lang="ja-JP" altLang="en-US" sz="1600" dirty="0"/>
            </a:p>
          </p:txBody>
        </p:sp>
      </p:grpSp>
      <p:grpSp>
        <p:nvGrpSpPr>
          <p:cNvPr id="23" name="グループ化 22"/>
          <p:cNvGrpSpPr/>
          <p:nvPr/>
        </p:nvGrpSpPr>
        <p:grpSpPr>
          <a:xfrm>
            <a:off x="1340920" y="4476339"/>
            <a:ext cx="473655" cy="1784846"/>
            <a:chOff x="648741" y="4476339"/>
            <a:chExt cx="473655" cy="1784846"/>
          </a:xfrm>
        </p:grpSpPr>
        <p:sp>
          <p:nvSpPr>
            <p:cNvPr id="24" name="角丸四角形 23"/>
            <p:cNvSpPr/>
            <p:nvPr/>
          </p:nvSpPr>
          <p:spPr>
            <a:xfrm>
              <a:off x="648741" y="4476339"/>
              <a:ext cx="470931" cy="17848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ysClr val="windowText" lastClr="000000"/>
                </a:solidFill>
              </a:endParaRPr>
            </a:p>
          </p:txBody>
        </p:sp>
        <p:sp>
          <p:nvSpPr>
            <p:cNvPr id="25" name="テキスト ボックス 24"/>
            <p:cNvSpPr txBox="1"/>
            <p:nvPr/>
          </p:nvSpPr>
          <p:spPr>
            <a:xfrm>
              <a:off x="691509" y="4599512"/>
              <a:ext cx="430887" cy="1661673"/>
            </a:xfrm>
            <a:prstGeom prst="rect">
              <a:avLst/>
            </a:prstGeom>
            <a:noFill/>
          </p:spPr>
          <p:txBody>
            <a:bodyPr vert="eaVert" wrap="none" rtlCol="0">
              <a:spAutoFit/>
            </a:bodyPr>
            <a:lstStyle/>
            <a:p>
              <a:r>
                <a:rPr lang="ja-JP" altLang="en-US" sz="1600" dirty="0"/>
                <a:t>正しい農薬の選択</a:t>
              </a:r>
              <a:endParaRPr kumimoji="1" lang="en-US" altLang="ja-JP" sz="1600" dirty="0"/>
            </a:p>
          </p:txBody>
        </p:sp>
      </p:grpSp>
      <p:grpSp>
        <p:nvGrpSpPr>
          <p:cNvPr id="26" name="グループ化 25"/>
          <p:cNvGrpSpPr/>
          <p:nvPr/>
        </p:nvGrpSpPr>
        <p:grpSpPr>
          <a:xfrm>
            <a:off x="1989804" y="4476339"/>
            <a:ext cx="473655" cy="1784846"/>
            <a:chOff x="648741" y="4476339"/>
            <a:chExt cx="473655" cy="1784846"/>
          </a:xfrm>
        </p:grpSpPr>
        <p:sp>
          <p:nvSpPr>
            <p:cNvPr id="27" name="角丸四角形 26"/>
            <p:cNvSpPr/>
            <p:nvPr/>
          </p:nvSpPr>
          <p:spPr>
            <a:xfrm>
              <a:off x="648741" y="4476339"/>
              <a:ext cx="470931" cy="17848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ysClr val="windowText" lastClr="000000"/>
                </a:solidFill>
              </a:endParaRPr>
            </a:p>
          </p:txBody>
        </p:sp>
        <p:sp>
          <p:nvSpPr>
            <p:cNvPr id="28" name="テキスト ボックス 27"/>
            <p:cNvSpPr txBox="1"/>
            <p:nvPr/>
          </p:nvSpPr>
          <p:spPr>
            <a:xfrm>
              <a:off x="691509" y="4599512"/>
              <a:ext cx="430887" cy="1661673"/>
            </a:xfrm>
            <a:prstGeom prst="rect">
              <a:avLst/>
            </a:prstGeom>
            <a:noFill/>
          </p:spPr>
          <p:txBody>
            <a:bodyPr vert="eaVert" wrap="none" rtlCol="0">
              <a:spAutoFit/>
            </a:bodyPr>
            <a:lstStyle/>
            <a:p>
              <a:r>
                <a:rPr lang="ja-JP" altLang="en-US" sz="1600" dirty="0"/>
                <a:t>正しい農薬の使用</a:t>
              </a:r>
              <a:endParaRPr kumimoji="1" lang="en-US" altLang="ja-JP" sz="1600" dirty="0"/>
            </a:p>
          </p:txBody>
        </p:sp>
      </p:grpSp>
      <p:grpSp>
        <p:nvGrpSpPr>
          <p:cNvPr id="29" name="グループ化 28"/>
          <p:cNvGrpSpPr/>
          <p:nvPr/>
        </p:nvGrpSpPr>
        <p:grpSpPr>
          <a:xfrm>
            <a:off x="2692925" y="4476339"/>
            <a:ext cx="492316" cy="1800423"/>
            <a:chOff x="648741" y="4476339"/>
            <a:chExt cx="492316" cy="1800423"/>
          </a:xfrm>
        </p:grpSpPr>
        <p:sp>
          <p:nvSpPr>
            <p:cNvPr id="30" name="角丸四角形 29"/>
            <p:cNvSpPr/>
            <p:nvPr/>
          </p:nvSpPr>
          <p:spPr>
            <a:xfrm>
              <a:off x="648741" y="4476339"/>
              <a:ext cx="470931" cy="17848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ysClr val="windowText" lastClr="000000"/>
                </a:solidFill>
              </a:endParaRPr>
            </a:p>
          </p:txBody>
        </p:sp>
        <p:sp>
          <p:nvSpPr>
            <p:cNvPr id="31" name="テキスト ボックス 30"/>
            <p:cNvSpPr txBox="1"/>
            <p:nvPr/>
          </p:nvSpPr>
          <p:spPr>
            <a:xfrm>
              <a:off x="710170" y="4562190"/>
              <a:ext cx="430887" cy="1714572"/>
            </a:xfrm>
            <a:prstGeom prst="rect">
              <a:avLst/>
            </a:prstGeom>
            <a:noFill/>
          </p:spPr>
          <p:txBody>
            <a:bodyPr vert="eaVert" wrap="none" rtlCol="0">
              <a:spAutoFit/>
            </a:bodyPr>
            <a:lstStyle/>
            <a:p>
              <a:r>
                <a:rPr lang="ja-JP" altLang="en-US" sz="1600" dirty="0"/>
                <a:t>農薬散布機の洗浄</a:t>
              </a:r>
              <a:endParaRPr kumimoji="1" lang="en-US" altLang="ja-JP" sz="1600" dirty="0"/>
            </a:p>
          </p:txBody>
        </p:sp>
      </p:grpSp>
      <p:grpSp>
        <p:nvGrpSpPr>
          <p:cNvPr id="32" name="グループ化 31"/>
          <p:cNvGrpSpPr/>
          <p:nvPr/>
        </p:nvGrpSpPr>
        <p:grpSpPr>
          <a:xfrm>
            <a:off x="3405326" y="4498580"/>
            <a:ext cx="492316" cy="1784846"/>
            <a:chOff x="648741" y="4476339"/>
            <a:chExt cx="492316" cy="1784846"/>
          </a:xfrm>
        </p:grpSpPr>
        <p:sp>
          <p:nvSpPr>
            <p:cNvPr id="33" name="角丸四角形 32"/>
            <p:cNvSpPr/>
            <p:nvPr/>
          </p:nvSpPr>
          <p:spPr>
            <a:xfrm>
              <a:off x="648741" y="4476339"/>
              <a:ext cx="470931" cy="17848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ysClr val="windowText" lastClr="000000"/>
                </a:solidFill>
              </a:endParaRPr>
            </a:p>
          </p:txBody>
        </p:sp>
        <p:sp>
          <p:nvSpPr>
            <p:cNvPr id="34" name="テキスト ボックス 33"/>
            <p:cNvSpPr txBox="1"/>
            <p:nvPr/>
          </p:nvSpPr>
          <p:spPr>
            <a:xfrm>
              <a:off x="710170" y="4636834"/>
              <a:ext cx="430887" cy="1509388"/>
            </a:xfrm>
            <a:prstGeom prst="rect">
              <a:avLst/>
            </a:prstGeom>
            <a:noFill/>
          </p:spPr>
          <p:txBody>
            <a:bodyPr vert="eaVert" wrap="none" rtlCol="0">
              <a:spAutoFit/>
            </a:bodyPr>
            <a:lstStyle/>
            <a:p>
              <a:r>
                <a:rPr lang="ja-JP" altLang="en-US" sz="1600" dirty="0"/>
                <a:t>農薬使用の記録</a:t>
              </a:r>
              <a:endParaRPr kumimoji="1" lang="en-US" altLang="ja-JP" sz="1600" dirty="0"/>
            </a:p>
          </p:txBody>
        </p:sp>
      </p:grpSp>
      <p:grpSp>
        <p:nvGrpSpPr>
          <p:cNvPr id="41" name="グループ化 40"/>
          <p:cNvGrpSpPr/>
          <p:nvPr/>
        </p:nvGrpSpPr>
        <p:grpSpPr>
          <a:xfrm>
            <a:off x="4110855" y="4498580"/>
            <a:ext cx="691989" cy="1770428"/>
            <a:chOff x="430407" y="4476339"/>
            <a:chExt cx="691989" cy="1716833"/>
          </a:xfrm>
        </p:grpSpPr>
        <p:sp>
          <p:nvSpPr>
            <p:cNvPr id="42" name="角丸四角形 41"/>
            <p:cNvSpPr/>
            <p:nvPr/>
          </p:nvSpPr>
          <p:spPr>
            <a:xfrm>
              <a:off x="430407" y="4476339"/>
              <a:ext cx="689266" cy="17168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ysClr val="windowText" lastClr="000000"/>
                </a:solidFill>
              </a:endParaRPr>
            </a:p>
          </p:txBody>
        </p:sp>
        <p:sp>
          <p:nvSpPr>
            <p:cNvPr id="43" name="テキスト ボックス 42"/>
            <p:cNvSpPr txBox="1"/>
            <p:nvPr/>
          </p:nvSpPr>
          <p:spPr>
            <a:xfrm>
              <a:off x="445288" y="4514312"/>
              <a:ext cx="677108" cy="1642460"/>
            </a:xfrm>
            <a:prstGeom prst="rect">
              <a:avLst/>
            </a:prstGeom>
            <a:noFill/>
          </p:spPr>
          <p:txBody>
            <a:bodyPr vert="eaVert" wrap="none" rtlCol="0">
              <a:spAutoFit/>
            </a:bodyPr>
            <a:lstStyle/>
            <a:p>
              <a:r>
                <a:rPr kumimoji="1" lang="ja-JP" altLang="en-US" sz="1600" dirty="0"/>
                <a:t>　　　収穫後の</a:t>
              </a:r>
              <a:endParaRPr kumimoji="1" lang="en-US" altLang="ja-JP" sz="1600" dirty="0"/>
            </a:p>
            <a:p>
              <a:r>
                <a:rPr lang="ja-JP" altLang="en-US" sz="1600" dirty="0"/>
                <a:t>衛生的な取り扱い</a:t>
              </a:r>
              <a:endParaRPr kumimoji="1" lang="ja-JP" altLang="en-US" sz="1600" dirty="0"/>
            </a:p>
          </p:txBody>
        </p:sp>
      </p:grpSp>
      <p:grpSp>
        <p:nvGrpSpPr>
          <p:cNvPr id="44" name="グループ化 43"/>
          <p:cNvGrpSpPr/>
          <p:nvPr/>
        </p:nvGrpSpPr>
        <p:grpSpPr>
          <a:xfrm>
            <a:off x="5112087" y="4173516"/>
            <a:ext cx="710650" cy="2165657"/>
            <a:chOff x="430407" y="4476339"/>
            <a:chExt cx="710650" cy="1716833"/>
          </a:xfrm>
        </p:grpSpPr>
        <p:sp>
          <p:nvSpPr>
            <p:cNvPr id="45" name="角丸四角形 44"/>
            <p:cNvSpPr/>
            <p:nvPr/>
          </p:nvSpPr>
          <p:spPr>
            <a:xfrm>
              <a:off x="430407" y="4476339"/>
              <a:ext cx="689266" cy="171683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ysClr val="windowText" lastClr="000000"/>
                </a:solidFill>
              </a:endParaRPr>
            </a:p>
          </p:txBody>
        </p:sp>
        <p:sp>
          <p:nvSpPr>
            <p:cNvPr id="46" name="テキスト ボックス 45"/>
            <p:cNvSpPr txBox="1"/>
            <p:nvPr/>
          </p:nvSpPr>
          <p:spPr>
            <a:xfrm>
              <a:off x="463949" y="4603072"/>
              <a:ext cx="677108" cy="1553084"/>
            </a:xfrm>
            <a:prstGeom prst="rect">
              <a:avLst/>
            </a:prstGeom>
            <a:noFill/>
          </p:spPr>
          <p:txBody>
            <a:bodyPr vert="eaVert" wrap="square" rtlCol="0">
              <a:spAutoFit/>
            </a:bodyPr>
            <a:lstStyle/>
            <a:p>
              <a:r>
                <a:rPr lang="ja-JP" altLang="en-US" sz="1600" dirty="0"/>
                <a:t>ねらいを定めた</a:t>
              </a:r>
              <a:endParaRPr lang="en-US" altLang="ja-JP" sz="1600" dirty="0"/>
            </a:p>
            <a:p>
              <a:r>
                <a:rPr kumimoji="1" lang="ja-JP" altLang="en-US" sz="1600" dirty="0"/>
                <a:t>的確な残留農薬検査</a:t>
              </a:r>
            </a:p>
          </p:txBody>
        </p:sp>
      </p:grpSp>
      <p:sp>
        <p:nvSpPr>
          <p:cNvPr id="47" name="角丸四角形 46"/>
          <p:cNvSpPr/>
          <p:nvPr/>
        </p:nvSpPr>
        <p:spPr>
          <a:xfrm>
            <a:off x="572460" y="6343951"/>
            <a:ext cx="4227662" cy="45093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ysClr val="windowText" lastClr="000000"/>
                </a:solidFill>
              </a:rPr>
              <a:t>ドリフト（飛散農薬）対策</a:t>
            </a:r>
          </a:p>
        </p:txBody>
      </p:sp>
      <p:sp>
        <p:nvSpPr>
          <p:cNvPr id="40" name="テキスト ボックス 39"/>
          <p:cNvSpPr txBox="1"/>
          <p:nvPr/>
        </p:nvSpPr>
        <p:spPr>
          <a:xfrm>
            <a:off x="553792" y="3801008"/>
            <a:ext cx="3661580" cy="646331"/>
          </a:xfrm>
          <a:prstGeom prst="rect">
            <a:avLst/>
          </a:prstGeom>
          <a:noFill/>
        </p:spPr>
        <p:txBody>
          <a:bodyPr wrap="none" rtlCol="0">
            <a:spAutoFit/>
          </a:bodyPr>
          <a:lstStyle/>
          <a:p>
            <a:r>
              <a:rPr kumimoji="1" lang="en-US" altLang="ja-JP" dirty="0"/>
              <a:t>GAP</a:t>
            </a:r>
          </a:p>
          <a:p>
            <a:r>
              <a:rPr lang="ja-JP" altLang="en-US" dirty="0"/>
              <a:t>「生産工程管理にもとづく品質保証」</a:t>
            </a:r>
            <a:endParaRPr kumimoji="1" lang="ja-JP" altLang="en-US" dirty="0"/>
          </a:p>
        </p:txBody>
      </p:sp>
      <p:sp>
        <p:nvSpPr>
          <p:cNvPr id="4" name="テキスト ボックス 3"/>
          <p:cNvSpPr txBox="1"/>
          <p:nvPr/>
        </p:nvSpPr>
        <p:spPr>
          <a:xfrm>
            <a:off x="8406334" y="14315"/>
            <a:ext cx="648530" cy="646331"/>
          </a:xfrm>
          <a:prstGeom prst="rect">
            <a:avLst/>
          </a:prstGeom>
          <a:noFill/>
        </p:spPr>
        <p:txBody>
          <a:bodyPr wrap="square" rtlCol="0">
            <a:spAutoFit/>
          </a:bodyPr>
          <a:lstStyle/>
          <a:p>
            <a:r>
              <a:rPr kumimoji="1" lang="ja-JP" altLang="en-US" dirty="0"/>
              <a:t>補足資料</a:t>
            </a:r>
          </a:p>
        </p:txBody>
      </p:sp>
    </p:spTree>
    <p:extLst>
      <p:ext uri="{BB962C8B-B14F-4D97-AF65-F5344CB8AC3E}">
        <p14:creationId xmlns:p14="http://schemas.microsoft.com/office/powerpoint/2010/main" val="1168914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農場</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28</a:t>
            </a:fld>
            <a:endParaRPr lang="en-US" altLang="ja-JP" dirty="0">
              <a:solidFill>
                <a:prstClr val="black"/>
              </a:solidFill>
            </a:endParaRPr>
          </a:p>
        </p:txBody>
      </p:sp>
      <p:pic>
        <p:nvPicPr>
          <p:cNvPr id="5" name="図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861" y="926801"/>
            <a:ext cx="8110407" cy="5886749"/>
          </a:xfrm>
          <a:prstGeom prst="rect">
            <a:avLst/>
          </a:prstGeom>
          <a:noFill/>
          <a:ln>
            <a:noFill/>
          </a:ln>
        </p:spPr>
      </p:pic>
      <p:sp>
        <p:nvSpPr>
          <p:cNvPr id="6" name="正方形/長方形 5"/>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テキスト ボックス 6"/>
          <p:cNvSpPr txBox="1"/>
          <p:nvPr/>
        </p:nvSpPr>
        <p:spPr>
          <a:xfrm>
            <a:off x="7742711" y="0"/>
            <a:ext cx="1401289" cy="646331"/>
          </a:xfrm>
          <a:prstGeom prst="rect">
            <a:avLst/>
          </a:prstGeom>
          <a:noFill/>
        </p:spPr>
        <p:txBody>
          <a:bodyPr wrap="square" rtlCol="0">
            <a:spAutoFit/>
          </a:bodyPr>
          <a:lstStyle/>
          <a:p>
            <a:r>
              <a:rPr kumimoji="1" lang="ja-JP" altLang="en-US" dirty="0"/>
              <a:t>Ｐ１３</a:t>
            </a:r>
            <a:br>
              <a:rPr kumimoji="1" lang="en-US" altLang="ja-JP" dirty="0"/>
            </a:br>
            <a:endParaRPr kumimoji="1" lang="ja-JP" altLang="en-US" dirty="0"/>
          </a:p>
        </p:txBody>
      </p:sp>
    </p:spTree>
    <p:extLst>
      <p:ext uri="{BB962C8B-B14F-4D97-AF65-F5344CB8AC3E}">
        <p14:creationId xmlns:p14="http://schemas.microsoft.com/office/powerpoint/2010/main" val="1777864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a:t>農業生産工程と農場のポイント</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29</a:t>
            </a:fld>
            <a:endParaRPr lang="en-US" altLang="ja-JP" dirty="0">
              <a:solidFill>
                <a:prstClr val="black"/>
              </a:solidFill>
            </a:endParaRPr>
          </a:p>
        </p:txBody>
      </p:sp>
      <p:sp>
        <p:nvSpPr>
          <p:cNvPr id="5" name="正方形/長方形 4"/>
          <p:cNvSpPr/>
          <p:nvPr/>
        </p:nvSpPr>
        <p:spPr>
          <a:xfrm>
            <a:off x="451820" y="1635162"/>
            <a:ext cx="8240359" cy="3046988"/>
          </a:xfrm>
          <a:prstGeom prst="rect">
            <a:avLst/>
          </a:prstGeom>
        </p:spPr>
        <p:txBody>
          <a:bodyPr wrap="square">
            <a:spAutoFit/>
          </a:bodyPr>
          <a:lstStyle/>
          <a:p>
            <a:pPr latinLnBrk="1">
              <a:spcAft>
                <a:spcPts val="0"/>
              </a:spcAft>
            </a:pPr>
            <a:r>
              <a:rPr lang="ja-JP" altLang="en-US"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農業生産工程は、</a:t>
            </a:r>
            <a:endParaRPr lang="en-US"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latinLnBrk="1">
              <a:spcAft>
                <a:spcPts val="0"/>
              </a:spcAft>
            </a:pPr>
            <a:r>
              <a:rPr lang="ja-JP" altLang="en-US"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栽培工程、収穫工程、農産物取扱工程</a:t>
            </a:r>
            <a:endParaRPr lang="en-US"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latinLnBrk="1">
              <a:spcAft>
                <a:spcPts val="0"/>
              </a:spcAft>
            </a:pPr>
            <a:endParaRPr lang="ja-JP" altLang="ja-JP" sz="32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marL="941705" indent="-941705" latinLnBrk="1">
              <a:spcAft>
                <a:spcPts val="0"/>
              </a:spcAft>
            </a:pP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・農場は、</a:t>
            </a:r>
            <a:endParaRPr lang="en-US"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941705" indent="-941705" latinLnBrk="1">
              <a:spcAft>
                <a:spcPts val="0"/>
              </a:spcAft>
            </a:pPr>
            <a:r>
              <a:rPr lang="ja-JP" altLang="en-US"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施設と圃場に大別し、</a:t>
            </a:r>
            <a:endParaRPr lang="en-US"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941705" indent="-941705" latinLnBrk="1">
              <a:spcAft>
                <a:spcPts val="0"/>
              </a:spcAft>
            </a:pPr>
            <a:r>
              <a:rPr lang="ja-JP" altLang="en-US"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施設は倉庫、農産物取扱施設</a:t>
            </a:r>
            <a:r>
              <a:rPr lang="ja-JP" altLang="en-US"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に分ける</a:t>
            </a:r>
            <a:endParaRPr lang="en-US" altLang="ja-JP" sz="32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p:txBody>
      </p:sp>
      <p:sp>
        <p:nvSpPr>
          <p:cNvPr id="6" name="正方形/長方形 5"/>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テキスト ボックス 6"/>
          <p:cNvSpPr txBox="1"/>
          <p:nvPr/>
        </p:nvSpPr>
        <p:spPr>
          <a:xfrm>
            <a:off x="7742711" y="0"/>
            <a:ext cx="1401289" cy="646331"/>
          </a:xfrm>
          <a:prstGeom prst="rect">
            <a:avLst/>
          </a:prstGeom>
          <a:noFill/>
        </p:spPr>
        <p:txBody>
          <a:bodyPr wrap="square" rtlCol="0">
            <a:spAutoFit/>
          </a:bodyPr>
          <a:lstStyle/>
          <a:p>
            <a:r>
              <a:rPr kumimoji="1" lang="ja-JP" altLang="en-US" dirty="0"/>
              <a:t>Ｐ１３</a:t>
            </a:r>
            <a:br>
              <a:rPr kumimoji="1" lang="en-US" altLang="ja-JP" dirty="0"/>
            </a:br>
            <a:endParaRPr kumimoji="1" lang="ja-JP" altLang="en-US" dirty="0"/>
          </a:p>
        </p:txBody>
      </p:sp>
    </p:spTree>
    <p:extLst>
      <p:ext uri="{BB962C8B-B14F-4D97-AF65-F5344CB8AC3E}">
        <p14:creationId xmlns:p14="http://schemas.microsoft.com/office/powerpoint/2010/main" val="490018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410690"/>
            <a:ext cx="9144000" cy="2078183"/>
          </a:xfrm>
        </p:spPr>
        <p:txBody>
          <a:bodyPr/>
          <a:lstStyle/>
          <a:p>
            <a:pPr marL="0" indent="0" algn="ctr">
              <a:buNone/>
            </a:pPr>
            <a:r>
              <a:rPr kumimoji="1" lang="en-US" altLang="ja-JP" sz="11500" dirty="0"/>
              <a:t>GAP</a:t>
            </a:r>
            <a:r>
              <a:rPr kumimoji="1" lang="ja-JP" altLang="en-US" sz="11500" dirty="0"/>
              <a:t>とは</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a:t>
            </a:fld>
            <a:endParaRPr lang="en-US" altLang="ja-JP" dirty="0">
              <a:solidFill>
                <a:prstClr val="black"/>
              </a:solidFill>
            </a:endParaRPr>
          </a:p>
        </p:txBody>
      </p:sp>
      <p:sp>
        <p:nvSpPr>
          <p:cNvPr id="4" name="テキスト ボックス 3"/>
          <p:cNvSpPr txBox="1"/>
          <p:nvPr/>
        </p:nvSpPr>
        <p:spPr>
          <a:xfrm>
            <a:off x="7742711" y="0"/>
            <a:ext cx="1401289" cy="369332"/>
          </a:xfrm>
          <a:prstGeom prst="rect">
            <a:avLst/>
          </a:prstGeom>
          <a:noFill/>
        </p:spPr>
        <p:txBody>
          <a:bodyPr wrap="square" rtlCol="0">
            <a:spAutoFit/>
          </a:bodyPr>
          <a:lstStyle/>
          <a:p>
            <a:r>
              <a:rPr kumimoji="1" lang="ja-JP" altLang="en-US" dirty="0"/>
              <a:t>Ｐ１～</a:t>
            </a:r>
          </a:p>
        </p:txBody>
      </p:sp>
    </p:spTree>
    <p:extLst>
      <p:ext uri="{BB962C8B-B14F-4D97-AF65-F5344CB8AC3E}">
        <p14:creationId xmlns:p14="http://schemas.microsoft.com/office/powerpoint/2010/main" val="620636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6000" dirty="0"/>
          </a:p>
          <a:p>
            <a:pPr marL="0" indent="0">
              <a:buNone/>
            </a:pPr>
            <a:endParaRPr lang="en-US" altLang="ja-JP" sz="6000" dirty="0"/>
          </a:p>
          <a:p>
            <a:pPr marL="0" indent="0" algn="ctr">
              <a:buNone/>
            </a:pPr>
            <a:r>
              <a:rPr lang="ja-JP" altLang="en-US" sz="8000" dirty="0"/>
              <a:t>危害要因</a:t>
            </a:r>
            <a:endParaRPr kumimoji="1" lang="ja-JP" altLang="en-US" sz="80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30</a:t>
            </a:fld>
            <a:endParaRPr lang="en-US" altLang="ja-JP" dirty="0">
              <a:solidFill>
                <a:prstClr val="black"/>
              </a:solidFill>
            </a:endParaRPr>
          </a:p>
        </p:txBody>
      </p:sp>
      <p:sp>
        <p:nvSpPr>
          <p:cNvPr id="4" name="テキスト ボックス 3"/>
          <p:cNvSpPr txBox="1"/>
          <p:nvPr/>
        </p:nvSpPr>
        <p:spPr>
          <a:xfrm>
            <a:off x="7742711" y="0"/>
            <a:ext cx="1401289" cy="646331"/>
          </a:xfrm>
          <a:prstGeom prst="rect">
            <a:avLst/>
          </a:prstGeom>
          <a:noFill/>
        </p:spPr>
        <p:txBody>
          <a:bodyPr wrap="square" rtlCol="0">
            <a:spAutoFit/>
          </a:bodyPr>
          <a:lstStyle/>
          <a:p>
            <a:r>
              <a:rPr kumimoji="1" lang="ja-JP" altLang="en-US" dirty="0"/>
              <a:t>Ｐ１４</a:t>
            </a:r>
            <a:br>
              <a:rPr kumimoji="1" lang="en-US" altLang="ja-JP" dirty="0"/>
            </a:br>
            <a:endParaRPr kumimoji="1" lang="ja-JP" altLang="en-US" dirty="0"/>
          </a:p>
        </p:txBody>
      </p:sp>
    </p:spTree>
    <p:extLst>
      <p:ext uri="{BB962C8B-B14F-4D97-AF65-F5344CB8AC3E}">
        <p14:creationId xmlns:p14="http://schemas.microsoft.com/office/powerpoint/2010/main" val="32997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31</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884181" y="985782"/>
            <a:ext cx="7669269" cy="5412350"/>
          </a:xfrm>
          <a:prstGeom prst="rect">
            <a:avLst/>
          </a:prstGeom>
          <a:noFill/>
          <a:ln w="6350">
            <a:solidFill>
              <a:schemeClr val="tx1"/>
            </a:solidFill>
          </a:ln>
        </p:spPr>
      </p:pic>
      <p:sp>
        <p:nvSpPr>
          <p:cNvPr id="5" name="テキスト ボックス 4"/>
          <p:cNvSpPr txBox="1"/>
          <p:nvPr/>
        </p:nvSpPr>
        <p:spPr>
          <a:xfrm>
            <a:off x="290458" y="165333"/>
            <a:ext cx="3786691" cy="646331"/>
          </a:xfrm>
          <a:prstGeom prst="rect">
            <a:avLst/>
          </a:prstGeom>
          <a:noFill/>
        </p:spPr>
        <p:txBody>
          <a:bodyPr wrap="square" rtlCol="0">
            <a:spAutoFit/>
          </a:bodyPr>
          <a:lstStyle/>
          <a:p>
            <a:r>
              <a:rPr kumimoji="1" lang="ja-JP" altLang="en-US" sz="3600" dirty="0"/>
              <a:t>練習問題</a:t>
            </a:r>
          </a:p>
        </p:txBody>
      </p:sp>
      <p:sp>
        <p:nvSpPr>
          <p:cNvPr id="6" name="テキスト ボックス 5"/>
          <p:cNvSpPr txBox="1"/>
          <p:nvPr/>
        </p:nvSpPr>
        <p:spPr>
          <a:xfrm>
            <a:off x="7742711" y="0"/>
            <a:ext cx="1401289" cy="923330"/>
          </a:xfrm>
          <a:prstGeom prst="rect">
            <a:avLst/>
          </a:prstGeom>
          <a:noFill/>
        </p:spPr>
        <p:txBody>
          <a:bodyPr wrap="square" rtlCol="0">
            <a:spAutoFit/>
          </a:bodyPr>
          <a:lstStyle/>
          <a:p>
            <a:r>
              <a:rPr kumimoji="1" lang="ja-JP" altLang="en-US" dirty="0"/>
              <a:t>Ｐ１４</a:t>
            </a:r>
            <a:br>
              <a:rPr kumimoji="1" lang="en-US" altLang="ja-JP" dirty="0"/>
            </a:br>
            <a:r>
              <a:rPr kumimoji="1" lang="ja-JP" altLang="en-US" dirty="0"/>
              <a:t>（書き込み）</a:t>
            </a:r>
            <a:br>
              <a:rPr kumimoji="1" lang="en-US" altLang="ja-JP" dirty="0"/>
            </a:br>
            <a:endParaRPr kumimoji="1" lang="ja-JP" altLang="en-US" dirty="0"/>
          </a:p>
        </p:txBody>
      </p:sp>
    </p:spTree>
    <p:extLst>
      <p:ext uri="{BB962C8B-B14F-4D97-AF65-F5344CB8AC3E}">
        <p14:creationId xmlns:p14="http://schemas.microsoft.com/office/powerpoint/2010/main" val="1043200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32</a:t>
            </a:fld>
            <a:endParaRPr lang="en-US" altLang="ja-JP" dirty="0">
              <a:solidFill>
                <a:prstClr val="black"/>
              </a:solidFill>
            </a:endParaRPr>
          </a:p>
        </p:txBody>
      </p:sp>
      <p:graphicFrame>
        <p:nvGraphicFramePr>
          <p:cNvPr id="5" name="表 4"/>
          <p:cNvGraphicFramePr>
            <a:graphicFrameLocks noGrp="1"/>
          </p:cNvGraphicFramePr>
          <p:nvPr>
            <p:extLst>
              <p:ext uri="{D42A27DB-BD31-4B8C-83A1-F6EECF244321}">
                <p14:modId xmlns:p14="http://schemas.microsoft.com/office/powerpoint/2010/main" val="3349467877"/>
              </p:ext>
            </p:extLst>
          </p:nvPr>
        </p:nvGraphicFramePr>
        <p:xfrm>
          <a:off x="156064" y="671381"/>
          <a:ext cx="8751268" cy="5900869"/>
        </p:xfrm>
        <a:graphic>
          <a:graphicData uri="http://schemas.openxmlformats.org/drawingml/2006/table">
            <a:tbl>
              <a:tblPr firstRow="1" firstCol="1" bandRow="1"/>
              <a:tblGrid>
                <a:gridCol w="433687">
                  <a:extLst>
                    <a:ext uri="{9D8B030D-6E8A-4147-A177-3AD203B41FA5}">
                      <a16:colId xmlns:a16="http://schemas.microsoft.com/office/drawing/2014/main" val="1380817709"/>
                    </a:ext>
                  </a:extLst>
                </a:gridCol>
                <a:gridCol w="2714334">
                  <a:extLst>
                    <a:ext uri="{9D8B030D-6E8A-4147-A177-3AD203B41FA5}">
                      <a16:colId xmlns:a16="http://schemas.microsoft.com/office/drawing/2014/main" val="1247199306"/>
                    </a:ext>
                  </a:extLst>
                </a:gridCol>
                <a:gridCol w="2866673">
                  <a:extLst>
                    <a:ext uri="{9D8B030D-6E8A-4147-A177-3AD203B41FA5}">
                      <a16:colId xmlns:a16="http://schemas.microsoft.com/office/drawing/2014/main" val="2206689846"/>
                    </a:ext>
                  </a:extLst>
                </a:gridCol>
                <a:gridCol w="2736574">
                  <a:extLst>
                    <a:ext uri="{9D8B030D-6E8A-4147-A177-3AD203B41FA5}">
                      <a16:colId xmlns:a16="http://schemas.microsoft.com/office/drawing/2014/main" val="3440403367"/>
                    </a:ext>
                  </a:extLst>
                </a:gridCol>
              </a:tblGrid>
              <a:tr h="398365">
                <a:tc>
                  <a:txBody>
                    <a:bodyPr/>
                    <a:lstStyle/>
                    <a:p>
                      <a:pPr algn="just" eaLnBrk="1" latinLnBrk="1" hangingPunct="1">
                        <a:spcAft>
                          <a:spcPts val="0"/>
                        </a:spcAft>
                      </a:pPr>
                      <a:r>
                        <a:rPr lang="en-US" sz="1800" kern="10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 </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生物的要因</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物理的要因</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化学的要因</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800423347"/>
                  </a:ext>
                </a:extLst>
              </a:tr>
              <a:tr h="3230874">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食品安全</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just" eaLnBrk="1" latinLnBrk="1" hangingPunct="1">
                        <a:spcAft>
                          <a:spcPts val="0"/>
                        </a:spcAft>
                      </a:pP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916"/>
                  </a:ext>
                </a:extLst>
              </a:tr>
              <a:tr h="2271630">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労働安全</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just" eaLnBrk="1" latinLnBrk="1" hangingPunct="1">
                        <a:spcAft>
                          <a:spcPts val="0"/>
                        </a:spcAft>
                      </a:pP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435291"/>
                  </a:ext>
                </a:extLst>
              </a:tr>
            </a:tbl>
          </a:graphicData>
        </a:graphic>
      </p:graphicFrame>
      <p:sp>
        <p:nvSpPr>
          <p:cNvPr id="4" name="テキスト ボックス 3"/>
          <p:cNvSpPr txBox="1"/>
          <p:nvPr/>
        </p:nvSpPr>
        <p:spPr>
          <a:xfrm>
            <a:off x="156064" y="0"/>
            <a:ext cx="3786691" cy="646331"/>
          </a:xfrm>
          <a:prstGeom prst="rect">
            <a:avLst/>
          </a:prstGeom>
          <a:noFill/>
        </p:spPr>
        <p:txBody>
          <a:bodyPr wrap="square" rtlCol="0">
            <a:spAutoFit/>
          </a:bodyPr>
          <a:lstStyle/>
          <a:p>
            <a:r>
              <a:rPr kumimoji="1" lang="ja-JP" altLang="en-US" sz="3600" dirty="0"/>
              <a:t>練習問題</a:t>
            </a:r>
          </a:p>
        </p:txBody>
      </p:sp>
      <p:sp>
        <p:nvSpPr>
          <p:cNvPr id="6" name="テキスト ボックス 5"/>
          <p:cNvSpPr txBox="1"/>
          <p:nvPr/>
        </p:nvSpPr>
        <p:spPr>
          <a:xfrm>
            <a:off x="7742711" y="0"/>
            <a:ext cx="1401289" cy="646331"/>
          </a:xfrm>
          <a:prstGeom prst="rect">
            <a:avLst/>
          </a:prstGeom>
          <a:noFill/>
        </p:spPr>
        <p:txBody>
          <a:bodyPr wrap="square" rtlCol="0">
            <a:spAutoFit/>
          </a:bodyPr>
          <a:lstStyle/>
          <a:p>
            <a:r>
              <a:rPr kumimoji="1" lang="ja-JP" altLang="en-US" dirty="0"/>
              <a:t>Ｐ１４</a:t>
            </a:r>
            <a:br>
              <a:rPr kumimoji="1" lang="en-US" altLang="ja-JP" dirty="0"/>
            </a:br>
            <a:endParaRPr kumimoji="1" lang="ja-JP" altLang="en-US" dirty="0"/>
          </a:p>
        </p:txBody>
      </p:sp>
    </p:spTree>
    <p:extLst>
      <p:ext uri="{BB962C8B-B14F-4D97-AF65-F5344CB8AC3E}">
        <p14:creationId xmlns:p14="http://schemas.microsoft.com/office/powerpoint/2010/main" val="1240216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33</a:t>
            </a:fld>
            <a:endParaRPr lang="en-US" altLang="ja-JP" dirty="0">
              <a:solidFill>
                <a:prstClr val="black"/>
              </a:solidFill>
            </a:endParaRPr>
          </a:p>
        </p:txBody>
      </p:sp>
      <p:graphicFrame>
        <p:nvGraphicFramePr>
          <p:cNvPr id="5" name="表 4"/>
          <p:cNvGraphicFramePr>
            <a:graphicFrameLocks noGrp="1"/>
          </p:cNvGraphicFramePr>
          <p:nvPr>
            <p:extLst>
              <p:ext uri="{D42A27DB-BD31-4B8C-83A1-F6EECF244321}">
                <p14:modId xmlns:p14="http://schemas.microsoft.com/office/powerpoint/2010/main" val="666525745"/>
              </p:ext>
            </p:extLst>
          </p:nvPr>
        </p:nvGraphicFramePr>
        <p:xfrm>
          <a:off x="156064" y="671381"/>
          <a:ext cx="8751268" cy="5961835"/>
        </p:xfrm>
        <a:graphic>
          <a:graphicData uri="http://schemas.openxmlformats.org/drawingml/2006/table">
            <a:tbl>
              <a:tblPr firstRow="1" firstCol="1" bandRow="1"/>
              <a:tblGrid>
                <a:gridCol w="433687">
                  <a:extLst>
                    <a:ext uri="{9D8B030D-6E8A-4147-A177-3AD203B41FA5}">
                      <a16:colId xmlns:a16="http://schemas.microsoft.com/office/drawing/2014/main" val="1380817709"/>
                    </a:ext>
                  </a:extLst>
                </a:gridCol>
                <a:gridCol w="2714334">
                  <a:extLst>
                    <a:ext uri="{9D8B030D-6E8A-4147-A177-3AD203B41FA5}">
                      <a16:colId xmlns:a16="http://schemas.microsoft.com/office/drawing/2014/main" val="1247199306"/>
                    </a:ext>
                  </a:extLst>
                </a:gridCol>
                <a:gridCol w="2866673">
                  <a:extLst>
                    <a:ext uri="{9D8B030D-6E8A-4147-A177-3AD203B41FA5}">
                      <a16:colId xmlns:a16="http://schemas.microsoft.com/office/drawing/2014/main" val="2206689846"/>
                    </a:ext>
                  </a:extLst>
                </a:gridCol>
                <a:gridCol w="2736574">
                  <a:extLst>
                    <a:ext uri="{9D8B030D-6E8A-4147-A177-3AD203B41FA5}">
                      <a16:colId xmlns:a16="http://schemas.microsoft.com/office/drawing/2014/main" val="3440403367"/>
                    </a:ext>
                  </a:extLst>
                </a:gridCol>
              </a:tblGrid>
              <a:tr h="398365">
                <a:tc>
                  <a:txBody>
                    <a:bodyPr/>
                    <a:lstStyle/>
                    <a:p>
                      <a:pPr algn="just" eaLnBrk="1" latinLnBrk="1" hangingPunct="1">
                        <a:spcAft>
                          <a:spcPts val="0"/>
                        </a:spcAft>
                      </a:pPr>
                      <a:r>
                        <a:rPr lang="en-US" sz="1800" kern="10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 </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生物的要因</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物理的要因</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eaLnBrk="1" latinLnBrk="1"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化学的要因</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800423347"/>
                  </a:ext>
                </a:extLst>
              </a:tr>
              <a:tr h="3230874">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食品安全</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・鳥の巣が洗浄済みのニンジンが入るコンテナの直上にあり、羽毛や糞でニンジンが汚染される。（異物混入、食中毒）</a:t>
                      </a:r>
                    </a:p>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・猫の毛がニンジンに混入する。猫が農薬に触れた後に農産物に接触する。猫が病原性微生 物を持ち込む。（異物混入、残留農薬、食中毒）</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・コンテナが、床に直置きされているため汚れた底部がフタになるため、出荷用ニンジンに 、泥や小石が入り込んでしまう。（異物混入）</a:t>
                      </a:r>
                    </a:p>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包丁の保管場所が適切ではないため出荷用のニンジンに包丁が混入する。（異物混入）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・ニンジン洗い機の真上に保管されている殺虫剤でニンジンが汚染される。（残留農薬）</a:t>
                      </a:r>
                    </a:p>
                    <a:p>
                      <a:pPr algn="just" eaLnBrk="1" latinLnBrk="1" hangingPunct="1">
                        <a:spcAft>
                          <a:spcPts val="0"/>
                        </a:spcAft>
                      </a:pP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・殺虫剤と種苗が同じ棚にあることで種苗が汚染される。（残留農薬）</a:t>
                      </a:r>
                    </a:p>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棚に保管されている農薬と収穫したニンジンの袋が近いので、ニンジンが汚染される。（残留農薬）</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7916"/>
                  </a:ext>
                </a:extLst>
              </a:tr>
              <a:tr h="2271630">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労働安全</a:t>
                      </a:r>
                      <a:endPar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just" eaLnBrk="1" latinLnBrk="1" hangingPunct="1">
                        <a:spcAft>
                          <a:spcPts val="0"/>
                        </a:spcAft>
                      </a:pPr>
                      <a:r>
                        <a:rPr lang="ja-JP" sz="18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・猫の毛によるアレルギー症状</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・包丁の使用中にケガをする。また包丁の保管場所が適切ではないためケガをする。</a:t>
                      </a:r>
                    </a:p>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・濡れた床で転倒する。</a:t>
                      </a:r>
                    </a:p>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・切断したニンジンの葉で転倒する。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・薬品の転倒による作業者への暴露</a:t>
                      </a:r>
                    </a:p>
                    <a:p>
                      <a:pPr algn="just" eaLnBrk="1" latinLnBrk="1" hangingPunct="1">
                        <a:spcAft>
                          <a:spcPts val="0"/>
                        </a:spcAft>
                      </a:pPr>
                      <a:r>
                        <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・農薬の保管について、鍵が掛かっていないので盗難や誤用の恐れがある。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435291"/>
                  </a:ext>
                </a:extLst>
              </a:tr>
            </a:tbl>
          </a:graphicData>
        </a:graphic>
      </p:graphicFrame>
      <p:sp>
        <p:nvSpPr>
          <p:cNvPr id="6" name="テキスト ボックス 5"/>
          <p:cNvSpPr txBox="1"/>
          <p:nvPr/>
        </p:nvSpPr>
        <p:spPr>
          <a:xfrm>
            <a:off x="268942" y="25050"/>
            <a:ext cx="4055631" cy="646331"/>
          </a:xfrm>
          <a:prstGeom prst="rect">
            <a:avLst/>
          </a:prstGeom>
          <a:noFill/>
        </p:spPr>
        <p:txBody>
          <a:bodyPr wrap="square" rtlCol="0">
            <a:spAutoFit/>
          </a:bodyPr>
          <a:lstStyle/>
          <a:p>
            <a:r>
              <a:rPr kumimoji="1" lang="ja-JP" altLang="en-US" sz="3600" dirty="0"/>
              <a:t>練習問題（解答例）</a:t>
            </a:r>
          </a:p>
        </p:txBody>
      </p:sp>
      <p:sp>
        <p:nvSpPr>
          <p:cNvPr id="7" name="テキスト ボックス 6"/>
          <p:cNvSpPr txBox="1"/>
          <p:nvPr/>
        </p:nvSpPr>
        <p:spPr>
          <a:xfrm>
            <a:off x="7742711" y="0"/>
            <a:ext cx="1401289" cy="646331"/>
          </a:xfrm>
          <a:prstGeom prst="rect">
            <a:avLst/>
          </a:prstGeom>
          <a:noFill/>
        </p:spPr>
        <p:txBody>
          <a:bodyPr wrap="square" rtlCol="0">
            <a:spAutoFit/>
          </a:bodyPr>
          <a:lstStyle/>
          <a:p>
            <a:r>
              <a:rPr kumimoji="1" lang="ja-JP" altLang="en-US" dirty="0"/>
              <a:t>Ｐ１４</a:t>
            </a:r>
            <a:endParaRPr kumimoji="1" lang="en-US" altLang="ja-JP" dirty="0"/>
          </a:p>
          <a:p>
            <a:r>
              <a:rPr kumimoji="1" lang="ja-JP" altLang="en-US" dirty="0"/>
              <a:t>（書き込み）</a:t>
            </a:r>
          </a:p>
        </p:txBody>
      </p:sp>
    </p:spTree>
    <p:extLst>
      <p:ext uri="{BB962C8B-B14F-4D97-AF65-F5344CB8AC3E}">
        <p14:creationId xmlns:p14="http://schemas.microsoft.com/office/powerpoint/2010/main" val="2410875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6000" dirty="0"/>
          </a:p>
          <a:p>
            <a:pPr marL="0" indent="0">
              <a:buNone/>
            </a:pPr>
            <a:endParaRPr lang="en-US" altLang="ja-JP" sz="6000" dirty="0"/>
          </a:p>
          <a:p>
            <a:pPr marL="0" indent="0" algn="ctr">
              <a:buNone/>
            </a:pPr>
            <a:r>
              <a:rPr kumimoji="1" lang="ja-JP" altLang="en-US" sz="8000" dirty="0"/>
              <a:t>リスク評価</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34</a:t>
            </a:fld>
            <a:endParaRPr lang="en-US" altLang="ja-JP" dirty="0">
              <a:solidFill>
                <a:prstClr val="black"/>
              </a:solidFill>
            </a:endParaRPr>
          </a:p>
        </p:txBody>
      </p:sp>
      <p:sp>
        <p:nvSpPr>
          <p:cNvPr id="4" name="テキスト ボックス 3"/>
          <p:cNvSpPr txBox="1"/>
          <p:nvPr/>
        </p:nvSpPr>
        <p:spPr>
          <a:xfrm>
            <a:off x="7742711" y="0"/>
            <a:ext cx="1401289" cy="369332"/>
          </a:xfrm>
          <a:prstGeom prst="rect">
            <a:avLst/>
          </a:prstGeom>
          <a:noFill/>
        </p:spPr>
        <p:txBody>
          <a:bodyPr wrap="square" rtlCol="0">
            <a:spAutoFit/>
          </a:bodyPr>
          <a:lstStyle/>
          <a:p>
            <a:r>
              <a:rPr kumimoji="1" lang="ja-JP" altLang="en-US" dirty="0"/>
              <a:t>Ｐ１５</a:t>
            </a:r>
          </a:p>
        </p:txBody>
      </p:sp>
    </p:spTree>
    <p:extLst>
      <p:ext uri="{BB962C8B-B14F-4D97-AF65-F5344CB8AC3E}">
        <p14:creationId xmlns:p14="http://schemas.microsoft.com/office/powerpoint/2010/main" val="1596859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リスク評価の方法</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35</a:t>
            </a:fld>
            <a:endParaRPr lang="en-US" altLang="ja-JP" dirty="0">
              <a:solidFill>
                <a:prstClr val="black"/>
              </a:solidFill>
            </a:endParaRPr>
          </a:p>
        </p:txBody>
      </p:sp>
      <p:pic>
        <p:nvPicPr>
          <p:cNvPr id="5" name="図 4"/>
          <p:cNvPicPr/>
          <p:nvPr/>
        </p:nvPicPr>
        <p:blipFill rotWithShape="1">
          <a:blip r:embed="rId2" cstate="print">
            <a:extLst>
              <a:ext uri="{28A0092B-C50C-407E-A947-70E740481C1C}">
                <a14:useLocalDpi xmlns:a14="http://schemas.microsoft.com/office/drawing/2010/main" val="0"/>
              </a:ext>
            </a:extLst>
          </a:blip>
          <a:srcRect/>
          <a:stretch/>
        </p:blipFill>
        <p:spPr bwMode="auto">
          <a:xfrm>
            <a:off x="274427" y="928944"/>
            <a:ext cx="3733693" cy="5763956"/>
          </a:xfrm>
          <a:prstGeom prst="rect">
            <a:avLst/>
          </a:prstGeom>
          <a:noFill/>
          <a:ln>
            <a:noFill/>
          </a:ln>
          <a:extLst>
            <a:ext uri="{53640926-AAD7-44D8-BBD7-CCE9431645EC}">
              <a14:shadowObscured xmlns:a14="http://schemas.microsoft.com/office/drawing/2010/main"/>
            </a:ext>
          </a:extLst>
        </p:spPr>
      </p:pic>
      <p:pic>
        <p:nvPicPr>
          <p:cNvPr id="6" name="図 5"/>
          <p:cNvPicPr/>
          <p:nvPr/>
        </p:nvPicPr>
        <p:blipFill rotWithShape="1">
          <a:blip r:embed="rId3" cstate="print">
            <a:extLst>
              <a:ext uri="{28A0092B-C50C-407E-A947-70E740481C1C}">
                <a14:useLocalDpi xmlns:a14="http://schemas.microsoft.com/office/drawing/2010/main" val="0"/>
              </a:ext>
            </a:extLst>
          </a:blip>
          <a:srcRect/>
          <a:stretch/>
        </p:blipFill>
        <p:spPr bwMode="auto">
          <a:xfrm>
            <a:off x="4762607" y="928944"/>
            <a:ext cx="3756343" cy="5748637"/>
          </a:xfrm>
          <a:prstGeom prst="rect">
            <a:avLst/>
          </a:prstGeom>
          <a:noFill/>
          <a:ln>
            <a:noFill/>
          </a:ln>
          <a:extLst>
            <a:ext uri="{53640926-AAD7-44D8-BBD7-CCE9431645EC}">
              <a14:shadowObscured xmlns:a14="http://schemas.microsoft.com/office/drawing/2010/main"/>
            </a:ext>
          </a:extLst>
        </p:spPr>
      </p:pic>
      <p:sp>
        <p:nvSpPr>
          <p:cNvPr id="7" name="十字形 6"/>
          <p:cNvSpPr/>
          <p:nvPr/>
        </p:nvSpPr>
        <p:spPr>
          <a:xfrm rot="2768332">
            <a:off x="4103671" y="1163009"/>
            <a:ext cx="715472" cy="715472"/>
          </a:xfrm>
          <a:prstGeom prst="plus">
            <a:avLst>
              <a:gd name="adj" fmla="val 43060"/>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8" name="正方形/長方形 7"/>
          <p:cNvSpPr/>
          <p:nvPr/>
        </p:nvSpPr>
        <p:spPr>
          <a:xfrm>
            <a:off x="137160" y="1874520"/>
            <a:ext cx="3870960" cy="857250"/>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1" name="正方形/長方形 10"/>
          <p:cNvSpPr/>
          <p:nvPr/>
        </p:nvSpPr>
        <p:spPr>
          <a:xfrm>
            <a:off x="4898590" y="1874520"/>
            <a:ext cx="3870960" cy="857250"/>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2" name="正方形/長方形 11"/>
          <p:cNvSpPr/>
          <p:nvPr/>
        </p:nvSpPr>
        <p:spPr>
          <a:xfrm>
            <a:off x="4929529" y="2758003"/>
            <a:ext cx="3870960" cy="1962588"/>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p:cNvSpPr/>
          <p:nvPr/>
        </p:nvSpPr>
        <p:spPr>
          <a:xfrm>
            <a:off x="4910073" y="4736821"/>
            <a:ext cx="3608877" cy="1962588"/>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520" y="4170408"/>
            <a:ext cx="903191" cy="485635"/>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5986" y="4122847"/>
            <a:ext cx="961273" cy="483443"/>
          </a:xfrm>
          <a:prstGeom prst="rect">
            <a:avLst/>
          </a:prstGeom>
        </p:spPr>
      </p:pic>
      <p:sp>
        <p:nvSpPr>
          <p:cNvPr id="10" name="正方形/長方形 9"/>
          <p:cNvSpPr/>
          <p:nvPr/>
        </p:nvSpPr>
        <p:spPr>
          <a:xfrm>
            <a:off x="137160" y="4711164"/>
            <a:ext cx="3870960" cy="1962588"/>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9" name="正方形/長方形 8"/>
          <p:cNvSpPr/>
          <p:nvPr/>
        </p:nvSpPr>
        <p:spPr>
          <a:xfrm>
            <a:off x="184762" y="2750624"/>
            <a:ext cx="3870960" cy="1962588"/>
          </a:xfrm>
          <a:prstGeom prst="rect">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481" y="1909789"/>
            <a:ext cx="8112725" cy="4789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テキスト ボックス 15"/>
          <p:cNvSpPr txBox="1"/>
          <p:nvPr/>
        </p:nvSpPr>
        <p:spPr>
          <a:xfrm>
            <a:off x="7742711" y="0"/>
            <a:ext cx="1401289" cy="369332"/>
          </a:xfrm>
          <a:prstGeom prst="rect">
            <a:avLst/>
          </a:prstGeom>
          <a:noFill/>
        </p:spPr>
        <p:txBody>
          <a:bodyPr wrap="square" rtlCol="0">
            <a:spAutoFit/>
          </a:bodyPr>
          <a:lstStyle/>
          <a:p>
            <a:r>
              <a:rPr kumimoji="1" lang="ja-JP" altLang="en-US" dirty="0"/>
              <a:t>Ｐ１５</a:t>
            </a:r>
          </a:p>
        </p:txBody>
      </p:sp>
    </p:spTree>
    <p:extLst>
      <p:ext uri="{BB962C8B-B14F-4D97-AF65-F5344CB8AC3E}">
        <p14:creationId xmlns:p14="http://schemas.microsoft.com/office/powerpoint/2010/main" val="124785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0"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重篤性の評価の方法</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36</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594172" y="718334"/>
            <a:ext cx="7280425" cy="5853916"/>
          </a:xfrm>
          <a:prstGeom prst="rect">
            <a:avLst/>
          </a:prstGeom>
          <a:noFill/>
        </p:spPr>
      </p:pic>
      <p:sp>
        <p:nvSpPr>
          <p:cNvPr id="5" name="正方形/長方形 4"/>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テキスト ボックス 5"/>
          <p:cNvSpPr txBox="1"/>
          <p:nvPr/>
        </p:nvSpPr>
        <p:spPr>
          <a:xfrm>
            <a:off x="7742711" y="0"/>
            <a:ext cx="1401289" cy="369332"/>
          </a:xfrm>
          <a:prstGeom prst="rect">
            <a:avLst/>
          </a:prstGeom>
          <a:noFill/>
        </p:spPr>
        <p:txBody>
          <a:bodyPr wrap="square" rtlCol="0">
            <a:spAutoFit/>
          </a:bodyPr>
          <a:lstStyle/>
          <a:p>
            <a:r>
              <a:rPr kumimoji="1" lang="ja-JP" altLang="en-US" dirty="0"/>
              <a:t>Ｐ１６</a:t>
            </a:r>
          </a:p>
        </p:txBody>
      </p:sp>
    </p:spTree>
    <p:extLst>
      <p:ext uri="{BB962C8B-B14F-4D97-AF65-F5344CB8AC3E}">
        <p14:creationId xmlns:p14="http://schemas.microsoft.com/office/powerpoint/2010/main" val="2334072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発生可能性の評価の方法</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37</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605248" y="647532"/>
            <a:ext cx="7357652" cy="6166018"/>
          </a:xfrm>
          <a:prstGeom prst="rect">
            <a:avLst/>
          </a:prstGeom>
          <a:noFill/>
          <a:ln>
            <a:noFill/>
          </a:ln>
        </p:spPr>
      </p:pic>
      <p:sp>
        <p:nvSpPr>
          <p:cNvPr id="5" name="正方形/長方形 4"/>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テキスト ボックス 5"/>
          <p:cNvSpPr txBox="1"/>
          <p:nvPr/>
        </p:nvSpPr>
        <p:spPr>
          <a:xfrm>
            <a:off x="7742711" y="0"/>
            <a:ext cx="1401289" cy="369332"/>
          </a:xfrm>
          <a:prstGeom prst="rect">
            <a:avLst/>
          </a:prstGeom>
          <a:noFill/>
        </p:spPr>
        <p:txBody>
          <a:bodyPr wrap="square" rtlCol="0">
            <a:spAutoFit/>
          </a:bodyPr>
          <a:lstStyle/>
          <a:p>
            <a:r>
              <a:rPr kumimoji="1" lang="ja-JP" altLang="en-US" dirty="0"/>
              <a:t>Ｐ１７</a:t>
            </a:r>
          </a:p>
        </p:txBody>
      </p:sp>
    </p:spTree>
    <p:extLst>
      <p:ext uri="{BB962C8B-B14F-4D97-AF65-F5344CB8AC3E}">
        <p14:creationId xmlns:p14="http://schemas.microsoft.com/office/powerpoint/2010/main" val="1072577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38</a:t>
            </a:fld>
            <a:endParaRPr lang="en-US" altLang="ja-JP" dirty="0">
              <a:solidFill>
                <a:prstClr val="black"/>
              </a:solidFill>
            </a:endParaRPr>
          </a:p>
        </p:txBody>
      </p:sp>
      <p:sp>
        <p:nvSpPr>
          <p:cNvPr id="5" name="正方形/長方形 4"/>
          <p:cNvSpPr/>
          <p:nvPr/>
        </p:nvSpPr>
        <p:spPr>
          <a:xfrm>
            <a:off x="294037" y="608836"/>
            <a:ext cx="8744846" cy="5693866"/>
          </a:xfrm>
          <a:prstGeom prst="rect">
            <a:avLst/>
          </a:prstGeom>
        </p:spPr>
        <p:txBody>
          <a:bodyPr wrap="square">
            <a:spAutoFit/>
          </a:bodyPr>
          <a:lstStyle/>
          <a:p>
            <a:pPr algn="just" eaLnBrk="1" latinLnBrk="1" hangingPunct="1">
              <a:spcAft>
                <a:spcPts val="0"/>
              </a:spcAft>
            </a:pPr>
            <a:endParaRPr lang="en-US" altLang="ja-JP" sz="2800" dirty="0">
              <a:solidFill>
                <a:srgbClr val="000000"/>
              </a:solidFill>
              <a:latin typeface="Segoe UI Emoji" panose="020B0502040204020203" pitchFamily="34" charset="0"/>
              <a:ea typeface="UD デジタル 教科書体 N-R" panose="02020400000000000000" pitchFamily="17" charset="-128"/>
              <a:cs typeface="ＭＳ 明朝" panose="02020609040205080304" pitchFamily="17" charset="-128"/>
              <a:sym typeface="Segoe UI Emoji" panose="020B0502040204020203" pitchFamily="34" charset="0"/>
            </a:endParaRPr>
          </a:p>
          <a:p>
            <a:pPr algn="just" eaLnBrk="1" latinLnBrk="1" hangingPunct="1">
              <a:spcAft>
                <a:spcPts val="0"/>
              </a:spcAft>
            </a:pPr>
            <a:r>
              <a:rPr lang="en-US" altLang="ja-JP" sz="2800" dirty="0">
                <a:solidFill>
                  <a:srgbClr val="000000"/>
                </a:solidFill>
                <a:latin typeface="UD デジタル 教科書体 N-R" panose="02020400000000000000" pitchFamily="17" charset="-128"/>
                <a:ea typeface="ＭＳ 明朝" panose="02020609040205080304" pitchFamily="17" charset="-128"/>
                <a:cs typeface="ＭＳ 明朝" panose="02020609040205080304" pitchFamily="17" charset="-128"/>
              </a:rPr>
              <a:t>Q1</a:t>
            </a: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重篤性</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の評価</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endParaRPr lang="ja-JP" altLang="ja-JP" sz="28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O-157</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について、農産物取扱工程の危害要因として上げる場合、出荷直前なので３と評価し、栽培工程では、まだ出荷まで期間があり</a:t>
            </a:r>
            <a:r>
              <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O-157</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が雨で流れたり菌がいなくなったりするかも知れない。</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だから１（軽）に</a:t>
            </a: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する</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○か</a:t>
            </a:r>
            <a:r>
              <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か</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endParaRPr lang="en-US" altLang="ja-JP" sz="28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　その理由も考えてみよう。</a:t>
            </a:r>
            <a:endParaRPr lang="en-US" altLang="ja-JP" sz="2800"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altLang="ja-JP" sz="28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4" name="テキスト ボックス 3"/>
          <p:cNvSpPr txBox="1"/>
          <p:nvPr/>
        </p:nvSpPr>
        <p:spPr>
          <a:xfrm>
            <a:off x="290458" y="165333"/>
            <a:ext cx="3786691" cy="646331"/>
          </a:xfrm>
          <a:prstGeom prst="rect">
            <a:avLst/>
          </a:prstGeom>
          <a:noFill/>
        </p:spPr>
        <p:txBody>
          <a:bodyPr wrap="square" rtlCol="0">
            <a:spAutoFit/>
          </a:bodyPr>
          <a:lstStyle/>
          <a:p>
            <a:r>
              <a:rPr kumimoji="1" lang="ja-JP" altLang="en-US" sz="3600" dirty="0"/>
              <a:t>練習問題</a:t>
            </a:r>
          </a:p>
        </p:txBody>
      </p:sp>
      <p:sp>
        <p:nvSpPr>
          <p:cNvPr id="6" name="テキスト ボックス 5"/>
          <p:cNvSpPr txBox="1"/>
          <p:nvPr/>
        </p:nvSpPr>
        <p:spPr>
          <a:xfrm>
            <a:off x="7208323" y="0"/>
            <a:ext cx="1935678" cy="1200329"/>
          </a:xfrm>
          <a:prstGeom prst="rect">
            <a:avLst/>
          </a:prstGeom>
          <a:noFill/>
        </p:spPr>
        <p:txBody>
          <a:bodyPr wrap="square" rtlCol="0">
            <a:spAutoFit/>
          </a:bodyPr>
          <a:lstStyle/>
          <a:p>
            <a:pPr algn="ctr"/>
            <a:r>
              <a:rPr kumimoji="1" lang="ja-JP" altLang="en-US" dirty="0"/>
              <a:t>Ｐ１８</a:t>
            </a:r>
            <a:endParaRPr kumimoji="1" lang="en-US" altLang="ja-JP" dirty="0"/>
          </a:p>
          <a:p>
            <a:pPr algn="ctr"/>
            <a:r>
              <a:rPr kumimoji="1" lang="ja-JP" altLang="en-US" dirty="0"/>
              <a:t>答えは教科書</a:t>
            </a:r>
            <a:endParaRPr kumimoji="1" lang="en-US" altLang="ja-JP" dirty="0"/>
          </a:p>
          <a:p>
            <a:pPr algn="ctr"/>
            <a:r>
              <a:rPr kumimoji="1" lang="ja-JP" altLang="en-US" dirty="0"/>
              <a:t>教科書を閉じて</a:t>
            </a:r>
            <a:br>
              <a:rPr kumimoji="1" lang="en-US" altLang="ja-JP" dirty="0"/>
            </a:br>
            <a:r>
              <a:rPr kumimoji="1" lang="ja-JP" altLang="en-US" dirty="0"/>
              <a:t>考える</a:t>
            </a:r>
            <a:endParaRPr kumimoji="1" lang="en-US" altLang="ja-JP" dirty="0"/>
          </a:p>
        </p:txBody>
      </p:sp>
    </p:spTree>
    <p:extLst>
      <p:ext uri="{BB962C8B-B14F-4D97-AF65-F5344CB8AC3E}">
        <p14:creationId xmlns:p14="http://schemas.microsoft.com/office/powerpoint/2010/main" val="1897514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39</a:t>
            </a:fld>
            <a:endParaRPr lang="en-US" altLang="ja-JP" dirty="0">
              <a:solidFill>
                <a:prstClr val="black"/>
              </a:solidFill>
            </a:endParaRPr>
          </a:p>
        </p:txBody>
      </p:sp>
      <p:sp>
        <p:nvSpPr>
          <p:cNvPr id="5" name="正方形/長方形 4"/>
          <p:cNvSpPr/>
          <p:nvPr/>
        </p:nvSpPr>
        <p:spPr>
          <a:xfrm>
            <a:off x="294037" y="1227814"/>
            <a:ext cx="8744846" cy="5693866"/>
          </a:xfrm>
          <a:prstGeom prst="rect">
            <a:avLst/>
          </a:prstGeom>
        </p:spPr>
        <p:txBody>
          <a:bodyPr wrap="square">
            <a:spAutoFit/>
          </a:bodyPr>
          <a:lstStyle/>
          <a:p>
            <a:pPr algn="just" eaLnBrk="1" latinLnBrk="1" hangingPunct="1">
              <a:spcAft>
                <a:spcPts val="0"/>
              </a:spcAft>
            </a:pPr>
            <a:r>
              <a:rPr lang="en-US" altLang="ja-JP" sz="2800" dirty="0">
                <a:solidFill>
                  <a:srgbClr val="000000"/>
                </a:solidFill>
                <a:latin typeface="UD デジタル 教科書体 N-R" panose="02020400000000000000" pitchFamily="17" charset="-128"/>
                <a:ea typeface="ＭＳ 明朝" panose="02020609040205080304" pitchFamily="17" charset="-128"/>
                <a:cs typeface="ＭＳ 明朝" panose="02020609040205080304" pitchFamily="17" charset="-128"/>
              </a:rPr>
              <a:t>Q2</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発生可能性の評価</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endParaRPr lang="ja-JP" altLang="ja-JP" sz="28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algn="just" eaLnBrk="1" latinLnBrk="1" hangingPunct="1">
              <a:spcAft>
                <a:spcPts val="0"/>
              </a:spcAft>
            </a:pP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ニンジンは、一般的に調整作業において流水で洗浄します。</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この洗浄によって、栽培工程での危害要因</a:t>
            </a:r>
            <a:br>
              <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b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O-157</a:t>
            </a:r>
            <a:r>
              <a:rPr lang="ja-JP" altLang="ja-JP" sz="2800" dirty="0" err="1">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が堆</a:t>
            </a:r>
            <a:r>
              <a:rPr lang="ja-JP"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肥に混ざっているかも？」ということの発生可能性は変化する？</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○か</a:t>
            </a:r>
            <a:r>
              <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か</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　　その理由も考えてみよう。</a:t>
            </a:r>
            <a:endParaRPr lang="en-US" altLang="ja-JP" sz="28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algn="just" eaLnBrk="1" latinLnBrk="1" hangingPunct="1">
              <a:spcAft>
                <a:spcPts val="0"/>
              </a:spcAft>
            </a:pPr>
            <a:r>
              <a:rPr lang="ja-JP" altLang="en-US" sz="28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rPr>
              <a:t>　</a:t>
            </a:r>
            <a:endParaRPr lang="ja-JP" altLang="ja-JP" sz="28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algn="just" eaLnBrk="1" latinLnBrk="1" hangingPunct="1">
              <a:spcAft>
                <a:spcPts val="0"/>
              </a:spcAft>
            </a:pPr>
            <a:endParaRPr lang="ja-JP" altLang="ja-JP" sz="28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4" name="テキスト ボックス 3"/>
          <p:cNvSpPr txBox="1"/>
          <p:nvPr/>
        </p:nvSpPr>
        <p:spPr>
          <a:xfrm>
            <a:off x="290458" y="165333"/>
            <a:ext cx="3786691" cy="646331"/>
          </a:xfrm>
          <a:prstGeom prst="rect">
            <a:avLst/>
          </a:prstGeom>
          <a:noFill/>
        </p:spPr>
        <p:txBody>
          <a:bodyPr wrap="square" rtlCol="0">
            <a:spAutoFit/>
          </a:bodyPr>
          <a:lstStyle/>
          <a:p>
            <a:r>
              <a:rPr kumimoji="1" lang="ja-JP" altLang="en-US" sz="3600" dirty="0"/>
              <a:t>練習問題</a:t>
            </a:r>
          </a:p>
        </p:txBody>
      </p:sp>
      <p:sp>
        <p:nvSpPr>
          <p:cNvPr id="7" name="テキスト ボックス 6"/>
          <p:cNvSpPr txBox="1"/>
          <p:nvPr/>
        </p:nvSpPr>
        <p:spPr>
          <a:xfrm>
            <a:off x="7208323" y="0"/>
            <a:ext cx="1935678" cy="1200329"/>
          </a:xfrm>
          <a:prstGeom prst="rect">
            <a:avLst/>
          </a:prstGeom>
          <a:noFill/>
        </p:spPr>
        <p:txBody>
          <a:bodyPr wrap="square" rtlCol="0">
            <a:spAutoFit/>
          </a:bodyPr>
          <a:lstStyle/>
          <a:p>
            <a:pPr algn="ctr"/>
            <a:r>
              <a:rPr kumimoji="1" lang="ja-JP" altLang="en-US" dirty="0"/>
              <a:t>Ｐ１８</a:t>
            </a:r>
            <a:endParaRPr kumimoji="1" lang="en-US" altLang="ja-JP" dirty="0"/>
          </a:p>
          <a:p>
            <a:pPr algn="ctr"/>
            <a:r>
              <a:rPr kumimoji="1" lang="ja-JP" altLang="en-US" dirty="0"/>
              <a:t>答えは教科書</a:t>
            </a:r>
            <a:endParaRPr kumimoji="1" lang="en-US" altLang="ja-JP" dirty="0"/>
          </a:p>
          <a:p>
            <a:pPr algn="ctr"/>
            <a:r>
              <a:rPr kumimoji="1" lang="ja-JP" altLang="en-US" dirty="0"/>
              <a:t>教科書を閉じて</a:t>
            </a:r>
            <a:br>
              <a:rPr kumimoji="1" lang="en-US" altLang="ja-JP" dirty="0"/>
            </a:br>
            <a:r>
              <a:rPr kumimoji="1" lang="ja-JP" altLang="en-US" dirty="0"/>
              <a:t>考える</a:t>
            </a:r>
            <a:endParaRPr kumimoji="1" lang="en-US" altLang="ja-JP" dirty="0"/>
          </a:p>
        </p:txBody>
      </p:sp>
    </p:spTree>
    <p:extLst>
      <p:ext uri="{BB962C8B-B14F-4D97-AF65-F5344CB8AC3E}">
        <p14:creationId xmlns:p14="http://schemas.microsoft.com/office/powerpoint/2010/main" val="1177112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p:nvPr/>
        </p:nvPicPr>
        <p:blipFill>
          <a:blip r:embed="rId2">
            <a:extLst>
              <a:ext uri="{28A0092B-C50C-407E-A947-70E740481C1C}">
                <a14:useLocalDpi xmlns:a14="http://schemas.microsoft.com/office/drawing/2010/main" val="0"/>
              </a:ext>
            </a:extLst>
          </a:blip>
          <a:stretch>
            <a:fillRect/>
          </a:stretch>
        </p:blipFill>
        <p:spPr>
          <a:xfrm>
            <a:off x="2173044" y="1452282"/>
            <a:ext cx="4830184" cy="5361268"/>
          </a:xfrm>
          <a:prstGeom prst="rect">
            <a:avLst/>
          </a:prstGeom>
        </p:spPr>
      </p:pic>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a:t>
            </a:fld>
            <a:endParaRPr lang="en-US" altLang="ja-JP" dirty="0">
              <a:solidFill>
                <a:prstClr val="black"/>
              </a:solidFill>
            </a:endParaRPr>
          </a:p>
        </p:txBody>
      </p:sp>
      <p:sp>
        <p:nvSpPr>
          <p:cNvPr id="4" name="テキスト ボックス 3"/>
          <p:cNvSpPr txBox="1"/>
          <p:nvPr/>
        </p:nvSpPr>
        <p:spPr>
          <a:xfrm>
            <a:off x="256544" y="255896"/>
            <a:ext cx="4315456"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kumimoji="1" lang="en-US" altLang="ja-JP" sz="3200" dirty="0">
                <a:solidFill>
                  <a:srgbClr val="FF0000"/>
                </a:solidFill>
              </a:rPr>
              <a:t>GAP</a:t>
            </a:r>
          </a:p>
          <a:p>
            <a:pPr algn="ctr"/>
            <a:r>
              <a:rPr lang="en-US" altLang="ja-JP" sz="3200" spc="-300" dirty="0">
                <a:solidFill>
                  <a:srgbClr val="FF0000"/>
                </a:solidFill>
              </a:rPr>
              <a:t>G</a:t>
            </a:r>
            <a:r>
              <a:rPr lang="en-US" altLang="ja-JP" sz="3200" spc="-300" dirty="0"/>
              <a:t>ood</a:t>
            </a:r>
            <a:r>
              <a:rPr lang="ja-JP" altLang="en-US" sz="3200" spc="-300" dirty="0"/>
              <a:t> </a:t>
            </a:r>
            <a:r>
              <a:rPr lang="en-US" altLang="ja-JP" sz="3200" spc="-300" dirty="0">
                <a:solidFill>
                  <a:srgbClr val="FF0000"/>
                </a:solidFill>
              </a:rPr>
              <a:t>A</a:t>
            </a:r>
            <a:r>
              <a:rPr lang="en-US" altLang="ja-JP" sz="3200" spc="-300" dirty="0"/>
              <a:t>gricultural</a:t>
            </a:r>
            <a:r>
              <a:rPr lang="ja-JP" altLang="en-US" sz="3200" spc="-300" dirty="0"/>
              <a:t> </a:t>
            </a:r>
            <a:r>
              <a:rPr lang="en-US" altLang="ja-JP" sz="3200" spc="-300" dirty="0">
                <a:solidFill>
                  <a:srgbClr val="FF0000"/>
                </a:solidFill>
              </a:rPr>
              <a:t>P</a:t>
            </a:r>
            <a:r>
              <a:rPr lang="en-US" altLang="ja-JP" sz="3200" spc="-300" dirty="0"/>
              <a:t>ractice</a:t>
            </a:r>
          </a:p>
        </p:txBody>
      </p:sp>
      <p:sp>
        <p:nvSpPr>
          <p:cNvPr id="5" name="正方形/長方形 4"/>
          <p:cNvSpPr/>
          <p:nvPr/>
        </p:nvSpPr>
        <p:spPr>
          <a:xfrm>
            <a:off x="4726804" y="563672"/>
            <a:ext cx="4245073" cy="461665"/>
          </a:xfrm>
          <a:prstGeom prst="rect">
            <a:avLst/>
          </a:prstGeom>
        </p:spPr>
        <p:txBody>
          <a:bodyPr wrap="none">
            <a:spAutoFit/>
          </a:bodyPr>
          <a:lstStyle/>
          <a:p>
            <a:r>
              <a:rPr lang="ja-JP" altLang="en-US" sz="2400" dirty="0">
                <a:solidFill>
                  <a:srgbClr val="4346C2"/>
                </a:solidFill>
              </a:rPr>
              <a:t>日本語直訳</a:t>
            </a:r>
            <a:r>
              <a:rPr lang="ja-JP" altLang="en-US" sz="2400" dirty="0"/>
              <a:t>：良い農業のやり方</a:t>
            </a:r>
          </a:p>
        </p:txBody>
      </p:sp>
      <p:sp>
        <p:nvSpPr>
          <p:cNvPr id="7" name="テキスト ボックス 6"/>
          <p:cNvSpPr txBox="1"/>
          <p:nvPr/>
        </p:nvSpPr>
        <p:spPr>
          <a:xfrm>
            <a:off x="7742711" y="0"/>
            <a:ext cx="1401289" cy="369332"/>
          </a:xfrm>
          <a:prstGeom prst="rect">
            <a:avLst/>
          </a:prstGeom>
          <a:noFill/>
        </p:spPr>
        <p:txBody>
          <a:bodyPr wrap="square" rtlCol="0">
            <a:spAutoFit/>
          </a:bodyPr>
          <a:lstStyle/>
          <a:p>
            <a:r>
              <a:rPr kumimoji="1" lang="ja-JP" altLang="en-US" dirty="0"/>
              <a:t>Ｐ１</a:t>
            </a:r>
          </a:p>
        </p:txBody>
      </p:sp>
    </p:spTree>
    <p:extLst>
      <p:ext uri="{BB962C8B-B14F-4D97-AF65-F5344CB8AC3E}">
        <p14:creationId xmlns:p14="http://schemas.microsoft.com/office/powerpoint/2010/main" val="42207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a:t>解答例</a:t>
            </a:r>
            <a:endParaRPr kumimoji="1" lang="en-US" altLang="ja-JP" dirty="0"/>
          </a:p>
          <a:p>
            <a:pPr marL="0" indent="0" latinLnBrk="1">
              <a:spcAft>
                <a:spcPts val="0"/>
              </a:spcAft>
              <a:buNone/>
            </a:pPr>
            <a:r>
              <a:rPr lang="en-US" altLang="ja-JP" sz="2400" dirty="0">
                <a:solidFill>
                  <a:srgbClr val="000000"/>
                </a:solidFill>
                <a:latin typeface="UD デジタル 教科書体 N-R" panose="02020400000000000000" pitchFamily="17" charset="-128"/>
                <a:ea typeface="ＭＳ 明朝" panose="02020609040205080304" pitchFamily="17" charset="-128"/>
                <a:cs typeface="ＭＳ 明朝" panose="02020609040205080304" pitchFamily="17" charset="-128"/>
              </a:rPr>
              <a:t>A</a:t>
            </a:r>
            <a:r>
              <a:rPr lang="en-US" altLang="ja-JP" sz="2400" dirty="0">
                <a:solidFill>
                  <a:srgbClr val="000000"/>
                </a:solidFill>
                <a:latin typeface="ＭＳ 明朝" panose="02020609040205080304" pitchFamily="17" charset="-128"/>
                <a:ea typeface="UD デジタル 教科書体 N-R" panose="02020400000000000000" pitchFamily="17" charset="-128"/>
                <a:cs typeface="ＭＳ 明朝" panose="02020609040205080304" pitchFamily="17" charset="-128"/>
                <a:sym typeface="ＭＳ 明朝" panose="02020609040205080304" pitchFamily="17" charset="-128"/>
              </a:rPr>
              <a:t>①</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0" indent="0" latinLnBrk="1">
              <a:spcAft>
                <a:spcPts val="0"/>
              </a:spcAft>
              <a:buNone/>
            </a:pP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NO</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」同じ危害要因なら、どの工程でも重篤性は同じ</a:t>
            </a:r>
            <a:endParaRPr lang="ja-JP"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pPr marL="0" indent="0" algn="just" latinLnBrk="1">
              <a:spcAft>
                <a:spcPts val="0"/>
              </a:spcAft>
              <a:buNone/>
            </a:pPr>
            <a:r>
              <a:rPr lang="en-US" altLang="ja-JP" sz="2400" dirty="0">
                <a:solidFill>
                  <a:srgbClr val="000000"/>
                </a:solidFill>
                <a:latin typeface="UD デジタル 教科書体 N-R" panose="02020400000000000000" pitchFamily="17" charset="-128"/>
                <a:ea typeface="ＭＳ 明朝" panose="02020609040205080304" pitchFamily="17" charset="-128"/>
                <a:cs typeface="ＭＳ 明朝" panose="02020609040205080304" pitchFamily="17" charset="-128"/>
              </a:rPr>
              <a:t>A</a:t>
            </a:r>
            <a:r>
              <a:rPr lang="en-US" altLang="ja-JP" sz="2400" dirty="0">
                <a:solidFill>
                  <a:srgbClr val="000000"/>
                </a:solidFill>
                <a:latin typeface="ＭＳ 明朝" panose="02020609040205080304" pitchFamily="17" charset="-128"/>
                <a:ea typeface="UD デジタル 教科書体 N-R" panose="02020400000000000000" pitchFamily="17" charset="-128"/>
                <a:cs typeface="ＭＳ 明朝" panose="02020609040205080304" pitchFamily="17" charset="-128"/>
                <a:sym typeface="ＭＳ 明朝" panose="02020609040205080304" pitchFamily="17" charset="-128"/>
              </a:rPr>
              <a:t>②</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endPar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endParaRPr>
          </a:p>
          <a:p>
            <a:pPr marL="0" indent="0" algn="just" latinLnBrk="1">
              <a:spcAft>
                <a:spcPts val="0"/>
              </a:spcAft>
              <a:buNone/>
            </a:pP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a:t>
            </a:r>
            <a:r>
              <a:rPr lang="en-US"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NO</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」後工程での洗浄が機能すれば、</a:t>
            </a:r>
            <a:r>
              <a:rPr lang="ja-JP" altLang="ja-JP" sz="2400" u="sng"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事故の発生可能性</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は下がりますが、リスク評価における発生可能性は、その工程で、その</a:t>
            </a:r>
            <a:r>
              <a:rPr lang="ja-JP" altLang="ja-JP" sz="2400" u="sng"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危害要因が発生したり増大したりする可能性</a:t>
            </a:r>
            <a:r>
              <a:rPr lang="ja-JP" altLang="ja-JP" sz="2400" dirty="0">
                <a:solidFill>
                  <a:srgbClr val="000000"/>
                </a:solidFill>
                <a:latin typeface="Times New Roman" panose="02020603050405020304" pitchFamily="18" charset="0"/>
                <a:ea typeface="UD デジタル 教科書体 N-R" panose="02020400000000000000" pitchFamily="17" charset="-128"/>
                <a:cs typeface="ＭＳ 明朝" panose="02020609040205080304" pitchFamily="17" charset="-128"/>
              </a:rPr>
              <a:t>を評価するものです。後工程でのリスクの減少を期待して評価を下げてはいけません。</a:t>
            </a:r>
            <a:endParaRPr lang="ja-JP" altLang="ja-JP" sz="2400" dirty="0">
              <a:solidFill>
                <a:srgbClr val="000000"/>
              </a:solidFill>
              <a:latin typeface="Times New Roman" panose="02020603050405020304" pitchFamily="18" charset="0"/>
              <a:ea typeface="ＭＳ 明朝" panose="02020609040205080304" pitchFamily="17" charset="-128"/>
              <a:cs typeface="ＭＳ 明朝" panose="02020609040205080304" pitchFamily="17" charset="-128"/>
            </a:endParaRPr>
          </a:p>
          <a:p>
            <a:endParaRPr kumimoji="1" lang="en-US" altLang="ja-JP" dirty="0"/>
          </a:p>
          <a:p>
            <a:endParaRPr lang="en-US" altLang="ja-JP" dirty="0"/>
          </a:p>
          <a:p>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40</a:t>
            </a:fld>
            <a:endParaRPr lang="en-US" altLang="ja-JP" dirty="0">
              <a:solidFill>
                <a:prstClr val="black"/>
              </a:solidFill>
            </a:endParaRPr>
          </a:p>
        </p:txBody>
      </p:sp>
      <p:pic>
        <p:nvPicPr>
          <p:cNvPr id="5" name="図 4"/>
          <p:cNvPicPr/>
          <p:nvPr/>
        </p:nvPicPr>
        <p:blipFill>
          <a:blip r:embed="rId2" cstate="print">
            <a:extLst>
              <a:ext uri="{28A0092B-C50C-407E-A947-70E740481C1C}">
                <a14:useLocalDpi xmlns:a14="http://schemas.microsoft.com/office/drawing/2010/main" val="0"/>
              </a:ext>
            </a:extLst>
          </a:blip>
          <a:stretch>
            <a:fillRect/>
          </a:stretch>
        </p:blipFill>
        <p:spPr>
          <a:xfrm>
            <a:off x="747137" y="3679115"/>
            <a:ext cx="7923525" cy="2741109"/>
          </a:xfrm>
          <a:prstGeom prst="rect">
            <a:avLst/>
          </a:prstGeom>
        </p:spPr>
      </p:pic>
      <p:sp>
        <p:nvSpPr>
          <p:cNvPr id="7" name="テキスト ボックス 6"/>
          <p:cNvSpPr txBox="1"/>
          <p:nvPr/>
        </p:nvSpPr>
        <p:spPr>
          <a:xfrm>
            <a:off x="7208323" y="0"/>
            <a:ext cx="1935678" cy="1200329"/>
          </a:xfrm>
          <a:prstGeom prst="rect">
            <a:avLst/>
          </a:prstGeom>
          <a:noFill/>
        </p:spPr>
        <p:txBody>
          <a:bodyPr wrap="square" rtlCol="0">
            <a:spAutoFit/>
          </a:bodyPr>
          <a:lstStyle/>
          <a:p>
            <a:pPr algn="ctr"/>
            <a:r>
              <a:rPr kumimoji="1" lang="ja-JP" altLang="en-US" dirty="0"/>
              <a:t>Ｐ１８</a:t>
            </a:r>
            <a:endParaRPr kumimoji="1" lang="en-US" altLang="ja-JP" dirty="0"/>
          </a:p>
          <a:p>
            <a:pPr algn="ctr"/>
            <a:r>
              <a:rPr kumimoji="1" lang="ja-JP" altLang="en-US" dirty="0"/>
              <a:t>答えは教科書</a:t>
            </a:r>
            <a:endParaRPr kumimoji="1" lang="en-US" altLang="ja-JP" dirty="0"/>
          </a:p>
          <a:p>
            <a:pPr algn="ctr"/>
            <a:r>
              <a:rPr kumimoji="1" lang="ja-JP" altLang="en-US" dirty="0"/>
              <a:t>教科書を閉じて</a:t>
            </a:r>
            <a:br>
              <a:rPr kumimoji="1" lang="en-US" altLang="ja-JP" dirty="0"/>
            </a:br>
            <a:r>
              <a:rPr kumimoji="1" lang="ja-JP" altLang="en-US" dirty="0"/>
              <a:t>考える</a:t>
            </a:r>
            <a:endParaRPr kumimoji="1" lang="en-US" altLang="ja-JP" dirty="0"/>
          </a:p>
        </p:txBody>
      </p:sp>
    </p:spTree>
    <p:extLst>
      <p:ext uri="{BB962C8B-B14F-4D97-AF65-F5344CB8AC3E}">
        <p14:creationId xmlns:p14="http://schemas.microsoft.com/office/powerpoint/2010/main" val="3876948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8000" dirty="0"/>
          </a:p>
          <a:p>
            <a:pPr marL="0" indent="0" algn="ctr">
              <a:buNone/>
            </a:pPr>
            <a:r>
              <a:rPr lang="ja-JP" altLang="en-US" sz="8000" dirty="0"/>
              <a:t>要点別にみる</a:t>
            </a:r>
            <a:endParaRPr lang="en-US" altLang="ja-JP" sz="8000" dirty="0"/>
          </a:p>
          <a:p>
            <a:pPr marL="0" indent="0" algn="ctr">
              <a:buNone/>
            </a:pPr>
            <a:r>
              <a:rPr kumimoji="1" lang="ja-JP" altLang="en-US" sz="8000" dirty="0"/>
              <a:t>リスクとその対応</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41</a:t>
            </a:fld>
            <a:endParaRPr lang="en-US" altLang="ja-JP" dirty="0">
              <a:solidFill>
                <a:prstClr val="black"/>
              </a:solidFill>
            </a:endParaRPr>
          </a:p>
        </p:txBody>
      </p:sp>
      <p:sp>
        <p:nvSpPr>
          <p:cNvPr id="4" name="テキスト ボックス 3"/>
          <p:cNvSpPr txBox="1"/>
          <p:nvPr/>
        </p:nvSpPr>
        <p:spPr>
          <a:xfrm>
            <a:off x="7208323" y="0"/>
            <a:ext cx="1935678" cy="369332"/>
          </a:xfrm>
          <a:prstGeom prst="rect">
            <a:avLst/>
          </a:prstGeom>
          <a:noFill/>
        </p:spPr>
        <p:txBody>
          <a:bodyPr wrap="square" rtlCol="0">
            <a:spAutoFit/>
          </a:bodyPr>
          <a:lstStyle/>
          <a:p>
            <a:pPr algn="ctr"/>
            <a:r>
              <a:rPr kumimoji="1" lang="ja-JP" altLang="en-US" dirty="0"/>
              <a:t>Ｐ１９</a:t>
            </a:r>
            <a:endParaRPr kumimoji="1" lang="en-US" altLang="ja-JP" dirty="0"/>
          </a:p>
        </p:txBody>
      </p:sp>
    </p:spTree>
    <p:extLst>
      <p:ext uri="{BB962C8B-B14F-4D97-AF65-F5344CB8AC3E}">
        <p14:creationId xmlns:p14="http://schemas.microsoft.com/office/powerpoint/2010/main" val="214992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lang="en-US" altLang="ja-JP" sz="6000" dirty="0"/>
          </a:p>
          <a:p>
            <a:pPr marL="0" indent="0">
              <a:buNone/>
            </a:pPr>
            <a:endParaRPr lang="en-US" altLang="ja-JP" sz="6000" dirty="0"/>
          </a:p>
          <a:p>
            <a:pPr marL="0" indent="0" algn="ctr">
              <a:buNone/>
            </a:pPr>
            <a:r>
              <a:rPr kumimoji="1" lang="ja-JP" altLang="en-US" sz="13800" dirty="0"/>
              <a:t>食品安全</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42</a:t>
            </a:fld>
            <a:endParaRPr lang="en-US" altLang="ja-JP" dirty="0">
              <a:solidFill>
                <a:prstClr val="black"/>
              </a:solidFill>
            </a:endParaRPr>
          </a:p>
        </p:txBody>
      </p:sp>
      <p:sp>
        <p:nvSpPr>
          <p:cNvPr id="4" name="テキスト ボックス 3"/>
          <p:cNvSpPr txBox="1"/>
          <p:nvPr/>
        </p:nvSpPr>
        <p:spPr>
          <a:xfrm>
            <a:off x="7208323" y="0"/>
            <a:ext cx="1935678" cy="369332"/>
          </a:xfrm>
          <a:prstGeom prst="rect">
            <a:avLst/>
          </a:prstGeom>
          <a:noFill/>
        </p:spPr>
        <p:txBody>
          <a:bodyPr wrap="square" rtlCol="0">
            <a:spAutoFit/>
          </a:bodyPr>
          <a:lstStyle/>
          <a:p>
            <a:pPr algn="ctr"/>
            <a:r>
              <a:rPr kumimoji="1" lang="ja-JP" altLang="en-US" dirty="0"/>
              <a:t>Ｐ１９</a:t>
            </a:r>
            <a:endParaRPr kumimoji="1" lang="en-US" altLang="ja-JP" dirty="0"/>
          </a:p>
        </p:txBody>
      </p:sp>
    </p:spTree>
    <p:extLst>
      <p:ext uri="{BB962C8B-B14F-4D97-AF65-F5344CB8AC3E}">
        <p14:creationId xmlns:p14="http://schemas.microsoft.com/office/powerpoint/2010/main" val="2348615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43</a:t>
            </a:fld>
            <a:endParaRPr lang="en-US" altLang="ja-JP" dirty="0">
              <a:solidFill>
                <a:prstClr val="black"/>
              </a:solidFill>
            </a:endParaRPr>
          </a:p>
        </p:txBody>
      </p:sp>
      <p:sp>
        <p:nvSpPr>
          <p:cNvPr id="5" name="テキスト ボックス 4"/>
          <p:cNvSpPr txBox="1"/>
          <p:nvPr/>
        </p:nvSpPr>
        <p:spPr>
          <a:xfrm>
            <a:off x="778692" y="122294"/>
            <a:ext cx="4366901" cy="400110"/>
          </a:xfrm>
          <a:prstGeom prst="rect">
            <a:avLst/>
          </a:prstGeom>
          <a:noFill/>
        </p:spPr>
        <p:txBody>
          <a:bodyPr wrap="none" rtlCol="0">
            <a:spAutoFit/>
          </a:bodyPr>
          <a:lstStyle/>
          <a:p>
            <a:r>
              <a:rPr kumimoji="1" lang="ja-JP" altLang="en-US" sz="2000" dirty="0"/>
              <a:t>病原性微生物は、どこからやってくる？</a:t>
            </a:r>
          </a:p>
        </p:txBody>
      </p:sp>
      <p:cxnSp>
        <p:nvCxnSpPr>
          <p:cNvPr id="6" name="直線コネクタ 5"/>
          <p:cNvCxnSpPr/>
          <p:nvPr/>
        </p:nvCxnSpPr>
        <p:spPr>
          <a:xfrm>
            <a:off x="778692" y="512131"/>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2" y="721468"/>
            <a:ext cx="8132769" cy="5761219"/>
          </a:xfrm>
          <a:prstGeom prst="rect">
            <a:avLst/>
          </a:prstGeom>
        </p:spPr>
      </p:pic>
      <p:sp>
        <p:nvSpPr>
          <p:cNvPr id="9" name="正方形/長方形 8"/>
          <p:cNvSpPr/>
          <p:nvPr/>
        </p:nvSpPr>
        <p:spPr>
          <a:xfrm>
            <a:off x="7511840" y="1943028"/>
            <a:ext cx="1349404" cy="16822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10" name="正方形/長方形 9"/>
          <p:cNvSpPr/>
          <p:nvPr/>
        </p:nvSpPr>
        <p:spPr>
          <a:xfrm>
            <a:off x="3867237" y="5261317"/>
            <a:ext cx="1703570" cy="124956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pic>
        <p:nvPicPr>
          <p:cNvPr id="11" name="図 10"/>
          <p:cNvPicPr>
            <a:picLocks noChangeAspect="1"/>
          </p:cNvPicPr>
          <p:nvPr/>
        </p:nvPicPr>
        <p:blipFill>
          <a:blip r:embed="rId4" cstate="print">
            <a:extLst>
              <a:ext uri="{BEBA8EAE-BF5A-486C-A8C5-ECC9F3942E4B}">
                <a14:imgProps xmlns:a14="http://schemas.microsoft.com/office/drawing/2010/main">
                  <a14:imgLayer r:embed="rId5">
                    <a14:imgEffect>
                      <a14:backgroundRemoval t="1320" b="99695" l="0" r="100000">
                        <a14:backgroundMark x1="60637" y1="27310" x2="60637" y2="27310"/>
                        <a14:backgroundMark x1="49204" y1="55635" x2="49204" y2="55635"/>
                        <a14:backgroundMark x1="60926" y1="47411" x2="60926" y2="47411"/>
                        <a14:backgroundMark x1="62229" y1="19289" x2="62229" y2="19289"/>
                      </a14:backgroundRemoval>
                    </a14:imgEffect>
                  </a14:imgLayer>
                </a14:imgProps>
              </a:ext>
              <a:ext uri="{28A0092B-C50C-407E-A947-70E740481C1C}">
                <a14:useLocalDpi xmlns:a14="http://schemas.microsoft.com/office/drawing/2010/main" val="0"/>
              </a:ext>
            </a:extLst>
          </a:blip>
          <a:stretch>
            <a:fillRect/>
          </a:stretch>
        </p:blipFill>
        <p:spPr>
          <a:xfrm>
            <a:off x="4079156" y="5261317"/>
            <a:ext cx="1058714" cy="1509165"/>
          </a:xfrm>
          <a:prstGeom prst="rect">
            <a:avLst/>
          </a:prstGeom>
        </p:spPr>
      </p:pic>
      <p:sp>
        <p:nvSpPr>
          <p:cNvPr id="12" name="正方形/長方形 11"/>
          <p:cNvSpPr/>
          <p:nvPr/>
        </p:nvSpPr>
        <p:spPr>
          <a:xfrm>
            <a:off x="6829577" y="2755046"/>
            <a:ext cx="1349404" cy="16822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grpSp>
        <p:nvGrpSpPr>
          <p:cNvPr id="13" name="グループ化 12"/>
          <p:cNvGrpSpPr/>
          <p:nvPr/>
        </p:nvGrpSpPr>
        <p:grpSpPr>
          <a:xfrm>
            <a:off x="6961609" y="3568038"/>
            <a:ext cx="1956010" cy="2826166"/>
            <a:chOff x="7894638" y="2231161"/>
            <a:chExt cx="1956010" cy="2826166"/>
          </a:xfrm>
        </p:grpSpPr>
        <p:pic>
          <p:nvPicPr>
            <p:cNvPr id="14" name="図 1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901668" y="2231161"/>
              <a:ext cx="1948980" cy="2826166"/>
            </a:xfrm>
            <a:prstGeom prst="rect">
              <a:avLst/>
            </a:prstGeom>
          </p:spPr>
        </p:pic>
        <p:sp>
          <p:nvSpPr>
            <p:cNvPr id="15" name="正方形/長方形 14"/>
            <p:cNvSpPr/>
            <p:nvPr/>
          </p:nvSpPr>
          <p:spPr>
            <a:xfrm>
              <a:off x="7894638" y="2249280"/>
              <a:ext cx="574113" cy="86671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grpSp>
      <p:pic>
        <p:nvPicPr>
          <p:cNvPr id="16" name="図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2163" y="2638756"/>
            <a:ext cx="1550269" cy="1452700"/>
          </a:xfrm>
          <a:prstGeom prst="rect">
            <a:avLst/>
          </a:prstGeom>
        </p:spPr>
      </p:pic>
      <p:sp>
        <p:nvSpPr>
          <p:cNvPr id="17" name="正方形/長方形 16"/>
          <p:cNvSpPr/>
          <p:nvPr/>
        </p:nvSpPr>
        <p:spPr>
          <a:xfrm>
            <a:off x="687377" y="1034218"/>
            <a:ext cx="1923393" cy="2418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56745" y="3159387"/>
            <a:ext cx="1414376" cy="587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オブジェクト 18"/>
          <p:cNvGraphicFramePr>
            <a:graphicFrameLocks noChangeAspect="1"/>
          </p:cNvGraphicFramePr>
          <p:nvPr/>
        </p:nvGraphicFramePr>
        <p:xfrm>
          <a:off x="64592" y="2667201"/>
          <a:ext cx="1930097" cy="1395304"/>
        </p:xfrm>
        <a:graphic>
          <a:graphicData uri="http://schemas.openxmlformats.org/presentationml/2006/ole">
            <mc:AlternateContent xmlns:mc="http://schemas.openxmlformats.org/markup-compatibility/2006">
              <mc:Choice xmlns:v="urn:schemas-microsoft-com:vml" Requires="v">
                <p:oleObj spid="_x0000_s2066" r:id="rId8" imgW="1392840" imgH="1005840" progId="">
                  <p:embed/>
                </p:oleObj>
              </mc:Choice>
              <mc:Fallback>
                <p:oleObj r:id="rId8" imgW="1392840" imgH="1005840" progId="">
                  <p:embed/>
                  <p:pic>
                    <p:nvPicPr>
                      <p:cNvPr id="19" name="オブジェクト 18"/>
                      <p:cNvPicPr/>
                      <p:nvPr/>
                    </p:nvPicPr>
                    <p:blipFill>
                      <a:blip r:embed="rId9"/>
                      <a:stretch>
                        <a:fillRect/>
                      </a:stretch>
                    </p:blipFill>
                    <p:spPr>
                      <a:xfrm>
                        <a:off x="64592" y="2667201"/>
                        <a:ext cx="1930097" cy="1395304"/>
                      </a:xfrm>
                      <a:prstGeom prst="rect">
                        <a:avLst/>
                      </a:prstGeom>
                    </p:spPr>
                  </p:pic>
                </p:oleObj>
              </mc:Fallback>
            </mc:AlternateContent>
          </a:graphicData>
        </a:graphic>
      </p:graphicFrame>
      <p:graphicFrame>
        <p:nvGraphicFramePr>
          <p:cNvPr id="20" name="オブジェクト 19"/>
          <p:cNvGraphicFramePr>
            <a:graphicFrameLocks noChangeAspect="1"/>
          </p:cNvGraphicFramePr>
          <p:nvPr/>
        </p:nvGraphicFramePr>
        <p:xfrm>
          <a:off x="735490" y="1253920"/>
          <a:ext cx="1924531" cy="1193579"/>
        </p:xfrm>
        <a:graphic>
          <a:graphicData uri="http://schemas.openxmlformats.org/presentationml/2006/ole">
            <mc:AlternateContent xmlns:mc="http://schemas.openxmlformats.org/markup-compatibility/2006">
              <mc:Choice xmlns:v="urn:schemas-microsoft-com:vml" Requires="v">
                <p:oleObj spid="_x0000_s2067" r:id="rId10" imgW="1651680" imgH="1023840" progId="">
                  <p:embed/>
                </p:oleObj>
              </mc:Choice>
              <mc:Fallback>
                <p:oleObj r:id="rId10" imgW="1651680" imgH="1023840" progId="">
                  <p:embed/>
                  <p:pic>
                    <p:nvPicPr>
                      <p:cNvPr id="20" name="オブジェクト 19"/>
                      <p:cNvPicPr/>
                      <p:nvPr/>
                    </p:nvPicPr>
                    <p:blipFill>
                      <a:blip r:embed="rId11"/>
                      <a:stretch>
                        <a:fillRect/>
                      </a:stretch>
                    </p:blipFill>
                    <p:spPr>
                      <a:xfrm>
                        <a:off x="735490" y="1253920"/>
                        <a:ext cx="1924531" cy="1193579"/>
                      </a:xfrm>
                      <a:prstGeom prst="rect">
                        <a:avLst/>
                      </a:prstGeom>
                    </p:spPr>
                  </p:pic>
                </p:oleObj>
              </mc:Fallback>
            </mc:AlternateContent>
          </a:graphicData>
        </a:graphic>
      </p:graphicFrame>
      <p:sp>
        <p:nvSpPr>
          <p:cNvPr id="22" name="楕円 21"/>
          <p:cNvSpPr/>
          <p:nvPr/>
        </p:nvSpPr>
        <p:spPr>
          <a:xfrm rot="1304063">
            <a:off x="6794961" y="3516403"/>
            <a:ext cx="2132280" cy="3085019"/>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sp>
        <p:nvSpPr>
          <p:cNvPr id="23" name="楕円 22"/>
          <p:cNvSpPr/>
          <p:nvPr/>
        </p:nvSpPr>
        <p:spPr>
          <a:xfrm rot="265232">
            <a:off x="-454163" y="2604776"/>
            <a:ext cx="2713341" cy="1901106"/>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sp>
        <p:nvSpPr>
          <p:cNvPr id="24" name="楕円 23"/>
          <p:cNvSpPr/>
          <p:nvPr/>
        </p:nvSpPr>
        <p:spPr>
          <a:xfrm rot="19806323">
            <a:off x="5147920" y="944453"/>
            <a:ext cx="3252460" cy="196519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sp>
        <p:nvSpPr>
          <p:cNvPr id="25" name="正方形/長方形 24"/>
          <p:cNvSpPr/>
          <p:nvPr/>
        </p:nvSpPr>
        <p:spPr>
          <a:xfrm>
            <a:off x="259213" y="4338212"/>
            <a:ext cx="2400808" cy="220001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26" name="正方形/長方形 25"/>
          <p:cNvSpPr/>
          <p:nvPr/>
        </p:nvSpPr>
        <p:spPr>
          <a:xfrm>
            <a:off x="659642" y="1082317"/>
            <a:ext cx="2076225" cy="1527586"/>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27" name="正方形/長方形 26"/>
          <p:cNvSpPr/>
          <p:nvPr/>
        </p:nvSpPr>
        <p:spPr>
          <a:xfrm>
            <a:off x="2903883" y="721468"/>
            <a:ext cx="2410418" cy="183710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solidFill>
                <a:schemeClr val="tx1"/>
              </a:solidFill>
            </a:endParaRPr>
          </a:p>
        </p:txBody>
      </p:sp>
      <p:sp>
        <p:nvSpPr>
          <p:cNvPr id="29" name="楕円 28"/>
          <p:cNvSpPr/>
          <p:nvPr/>
        </p:nvSpPr>
        <p:spPr>
          <a:xfrm rot="2607323">
            <a:off x="6624425" y="1972042"/>
            <a:ext cx="1516828" cy="2337466"/>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sp>
        <p:nvSpPr>
          <p:cNvPr id="28" name="テキスト ボックス 27"/>
          <p:cNvSpPr txBox="1"/>
          <p:nvPr/>
        </p:nvSpPr>
        <p:spPr>
          <a:xfrm>
            <a:off x="7208323" y="0"/>
            <a:ext cx="1935678" cy="369332"/>
          </a:xfrm>
          <a:prstGeom prst="rect">
            <a:avLst/>
          </a:prstGeom>
          <a:noFill/>
        </p:spPr>
        <p:txBody>
          <a:bodyPr wrap="square" rtlCol="0">
            <a:spAutoFit/>
          </a:bodyPr>
          <a:lstStyle/>
          <a:p>
            <a:pPr algn="ctr"/>
            <a:r>
              <a:rPr kumimoji="1" lang="ja-JP" altLang="en-US" dirty="0"/>
              <a:t>Ｐ１９</a:t>
            </a:r>
            <a:endParaRPr kumimoji="1" lang="en-US" altLang="ja-JP" dirty="0"/>
          </a:p>
        </p:txBody>
      </p:sp>
    </p:spTree>
    <p:extLst>
      <p:ext uri="{BB962C8B-B14F-4D97-AF65-F5344CB8AC3E}">
        <p14:creationId xmlns:p14="http://schemas.microsoft.com/office/powerpoint/2010/main" val="219849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6"/>
                                        </p:tgtEl>
                                      </p:cBhvr>
                                    </p:animEffect>
                                    <p:set>
                                      <p:cBhvr>
                                        <p:cTn id="22" dur="1" fill="hold">
                                          <p:stCondLst>
                                            <p:cond delay="4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農産物取扱工程でも・・・</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44</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66" y="813829"/>
            <a:ext cx="5709533" cy="348504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266" y="3069742"/>
            <a:ext cx="4105848" cy="3458058"/>
          </a:xfrm>
          <a:prstGeom prst="rect">
            <a:avLst/>
          </a:prstGeom>
        </p:spPr>
      </p:pic>
    </p:spTree>
    <p:extLst>
      <p:ext uri="{BB962C8B-B14F-4D97-AF65-F5344CB8AC3E}">
        <p14:creationId xmlns:p14="http://schemas.microsoft.com/office/powerpoint/2010/main" val="3340156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45</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4" y="2885390"/>
            <a:ext cx="4608513" cy="3761881"/>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060" y="579404"/>
            <a:ext cx="4366675" cy="3827060"/>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539" y="4460584"/>
            <a:ext cx="4281196" cy="2196074"/>
          </a:xfrm>
          <a:prstGeom prst="rect">
            <a:avLst/>
          </a:prstGeom>
        </p:spPr>
      </p:pic>
      <p:sp>
        <p:nvSpPr>
          <p:cNvPr id="7" name="テキスト ボックス 6"/>
          <p:cNvSpPr txBox="1"/>
          <p:nvPr/>
        </p:nvSpPr>
        <p:spPr>
          <a:xfrm>
            <a:off x="161778" y="52539"/>
            <a:ext cx="3837910" cy="461665"/>
          </a:xfrm>
          <a:prstGeom prst="rect">
            <a:avLst/>
          </a:prstGeom>
          <a:noFill/>
        </p:spPr>
        <p:txBody>
          <a:bodyPr wrap="none" rtlCol="0">
            <a:spAutoFit/>
          </a:bodyPr>
          <a:lstStyle/>
          <a:p>
            <a:pPr marL="342900" indent="-342900">
              <a:buFont typeface="Wingdings" panose="05000000000000000000" pitchFamily="2" charset="2"/>
              <a:buChar char="n"/>
            </a:pPr>
            <a:r>
              <a:rPr kumimoji="1" lang="ja-JP" altLang="en-US" sz="2400" dirty="0"/>
              <a:t>身の回りの病原性微生物</a:t>
            </a:r>
          </a:p>
        </p:txBody>
      </p:sp>
      <p:sp>
        <p:nvSpPr>
          <p:cNvPr id="9" name="テキスト ボックス 8"/>
          <p:cNvSpPr txBox="1"/>
          <p:nvPr/>
        </p:nvSpPr>
        <p:spPr>
          <a:xfrm>
            <a:off x="161778" y="738554"/>
            <a:ext cx="4539248" cy="2039020"/>
          </a:xfrm>
          <a:prstGeom prst="rect">
            <a:avLst/>
          </a:prstGeom>
          <a:noFill/>
        </p:spPr>
        <p:txBody>
          <a:bodyPr wrap="square" rtlCol="0">
            <a:spAutoFit/>
          </a:bodyPr>
          <a:lstStyle/>
          <a:p>
            <a:r>
              <a:rPr kumimoji="1" lang="ja-JP" altLang="en-US" dirty="0"/>
              <a:t>・生鮮食品（農産物）は、加熱殺菌できない。</a:t>
            </a:r>
            <a:endParaRPr kumimoji="1" lang="en-US" altLang="ja-JP" dirty="0"/>
          </a:p>
          <a:p>
            <a:r>
              <a:rPr kumimoji="1" lang="ja-JP" altLang="en-US" sz="1600" dirty="0"/>
              <a:t>　　　・・</a:t>
            </a:r>
            <a:r>
              <a:rPr lang="ja-JP" altLang="en-US" sz="1600" dirty="0"/>
              <a:t>・</a:t>
            </a:r>
            <a:r>
              <a:rPr lang="en-US" altLang="ja-JP" sz="1600" dirty="0">
                <a:solidFill>
                  <a:srgbClr val="FF0000"/>
                </a:solidFill>
              </a:rPr>
              <a:t>O-157</a:t>
            </a:r>
            <a:r>
              <a:rPr lang="ja-JP" altLang="en-US" sz="1600" dirty="0"/>
              <a:t>は、</a:t>
            </a:r>
            <a:r>
              <a:rPr lang="ja-JP" altLang="en-US" sz="1600" dirty="0">
                <a:solidFill>
                  <a:srgbClr val="FF0000"/>
                </a:solidFill>
              </a:rPr>
              <a:t>７５</a:t>
            </a:r>
            <a:r>
              <a:rPr lang="ja-JP" altLang="en-US" sz="1600" dirty="0"/>
              <a:t>℃で</a:t>
            </a:r>
            <a:r>
              <a:rPr lang="ja-JP" altLang="en-US" sz="1600" dirty="0">
                <a:solidFill>
                  <a:srgbClr val="FF0000"/>
                </a:solidFill>
              </a:rPr>
              <a:t>１</a:t>
            </a:r>
            <a:r>
              <a:rPr lang="ja-JP" altLang="en-US" sz="1600" dirty="0"/>
              <a:t>分間で</a:t>
            </a:r>
            <a:r>
              <a:rPr lang="ja-JP" altLang="en-US" sz="1600" dirty="0">
                <a:solidFill>
                  <a:srgbClr val="FF0000"/>
                </a:solidFill>
              </a:rPr>
              <a:t>０</a:t>
            </a:r>
            <a:r>
              <a:rPr lang="ja-JP" altLang="en-US" sz="1600" dirty="0"/>
              <a:t>になるけど･･･</a:t>
            </a:r>
            <a:endParaRPr kumimoji="1" lang="en-US" altLang="ja-JP" sz="1600" dirty="0"/>
          </a:p>
          <a:p>
            <a:endParaRPr kumimoji="1" lang="en-US" altLang="ja-JP" sz="1050" dirty="0"/>
          </a:p>
          <a:p>
            <a:r>
              <a:rPr kumimoji="1" lang="ja-JP" altLang="en-US" dirty="0"/>
              <a:t>・生食の広がり</a:t>
            </a:r>
            <a:endParaRPr lang="en-US" altLang="ja-JP" sz="1600" dirty="0"/>
          </a:p>
          <a:p>
            <a:r>
              <a:rPr kumimoji="1" lang="ja-JP" altLang="en-US" sz="1600" dirty="0"/>
              <a:t>　　</a:t>
            </a:r>
            <a:r>
              <a:rPr lang="ja-JP" altLang="en-US" sz="1600" dirty="0"/>
              <a:t> ・・・</a:t>
            </a:r>
            <a:r>
              <a:rPr kumimoji="1" lang="ja-JP" altLang="en-US" sz="1600" dirty="0"/>
              <a:t>ジャガイモもニンジンも？！生</a:t>
            </a:r>
            <a:endParaRPr lang="en-US" altLang="ja-JP" sz="1600" dirty="0"/>
          </a:p>
          <a:p>
            <a:endParaRPr kumimoji="1" lang="en-US" altLang="ja-JP" sz="1050" dirty="0"/>
          </a:p>
          <a:p>
            <a:r>
              <a:rPr kumimoji="1" lang="ja-JP" altLang="en-US" dirty="0"/>
              <a:t>・消費者の調理経験の不足</a:t>
            </a:r>
            <a:endParaRPr lang="en-US" altLang="ja-JP" sz="1400" dirty="0"/>
          </a:p>
          <a:p>
            <a:r>
              <a:rPr kumimoji="1" lang="ja-JP" altLang="en-US" sz="1600" dirty="0"/>
              <a:t>　　・・・食品安全知識の不足</a:t>
            </a:r>
            <a:endParaRPr kumimoji="1" lang="en-US" altLang="ja-JP" sz="2000" dirty="0"/>
          </a:p>
        </p:txBody>
      </p:sp>
      <p:sp>
        <p:nvSpPr>
          <p:cNvPr id="10" name="正方形/長方形 9"/>
          <p:cNvSpPr/>
          <p:nvPr/>
        </p:nvSpPr>
        <p:spPr>
          <a:xfrm>
            <a:off x="276133" y="522404"/>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1" name="テキスト ボックス 10"/>
          <p:cNvSpPr txBox="1"/>
          <p:nvPr/>
        </p:nvSpPr>
        <p:spPr>
          <a:xfrm>
            <a:off x="7208323" y="0"/>
            <a:ext cx="1935678" cy="369332"/>
          </a:xfrm>
          <a:prstGeom prst="rect">
            <a:avLst/>
          </a:prstGeom>
          <a:noFill/>
        </p:spPr>
        <p:txBody>
          <a:bodyPr wrap="square" rtlCol="0">
            <a:spAutoFit/>
          </a:bodyPr>
          <a:lstStyle/>
          <a:p>
            <a:pPr algn="ctr"/>
            <a:r>
              <a:rPr kumimoji="1" lang="ja-JP" altLang="en-US" dirty="0"/>
              <a:t>Ｐ２０</a:t>
            </a:r>
            <a:endParaRPr kumimoji="1" lang="en-US" altLang="ja-JP" dirty="0"/>
          </a:p>
        </p:txBody>
      </p:sp>
    </p:spTree>
    <p:extLst>
      <p:ext uri="{BB962C8B-B14F-4D97-AF65-F5344CB8AC3E}">
        <p14:creationId xmlns:p14="http://schemas.microsoft.com/office/powerpoint/2010/main" val="589271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p:nvPr/>
        </p:nvPicPr>
        <p:blipFill rotWithShape="1">
          <a:blip r:embed="rId2" cstate="print">
            <a:extLst>
              <a:ext uri="{28A0092B-C50C-407E-A947-70E740481C1C}">
                <a14:useLocalDpi xmlns:a14="http://schemas.microsoft.com/office/drawing/2010/main" val="0"/>
              </a:ext>
            </a:extLst>
          </a:blip>
          <a:srcRect/>
          <a:stretch/>
        </p:blipFill>
        <p:spPr bwMode="auto">
          <a:xfrm>
            <a:off x="6935197" y="4571483"/>
            <a:ext cx="2132591" cy="1972080"/>
          </a:xfrm>
          <a:prstGeom prst="rect">
            <a:avLst/>
          </a:prstGeom>
          <a:ln w="952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46</a:t>
            </a:fld>
            <a:endParaRPr lang="en-US" altLang="ja-JP" dirty="0">
              <a:solidFill>
                <a:prstClr val="black"/>
              </a:solidFill>
            </a:endParaRPr>
          </a:p>
        </p:txBody>
      </p:sp>
      <p:sp>
        <p:nvSpPr>
          <p:cNvPr id="7" name="テキスト ボックス 6"/>
          <p:cNvSpPr txBox="1"/>
          <p:nvPr/>
        </p:nvSpPr>
        <p:spPr>
          <a:xfrm>
            <a:off x="886330" y="1607879"/>
            <a:ext cx="6094938" cy="400110"/>
          </a:xfrm>
          <a:prstGeom prst="rect">
            <a:avLst/>
          </a:prstGeom>
          <a:noFill/>
        </p:spPr>
        <p:txBody>
          <a:bodyPr wrap="none" rtlCol="0">
            <a:spAutoFit/>
          </a:bodyPr>
          <a:lstStyle/>
          <a:p>
            <a:r>
              <a:rPr lang="en-US" altLang="ja-JP" sz="2000" dirty="0"/>
              <a:t>2012</a:t>
            </a:r>
            <a:r>
              <a:rPr lang="ja-JP" altLang="en-US" sz="2000" dirty="0"/>
              <a:t>年　白菜の浅漬け　北海道　患者</a:t>
            </a:r>
            <a:r>
              <a:rPr lang="en-US" altLang="ja-JP" sz="2000" dirty="0"/>
              <a:t>169</a:t>
            </a:r>
            <a:r>
              <a:rPr lang="ja-JP" altLang="en-US" sz="2000" dirty="0"/>
              <a:t>人　</a:t>
            </a:r>
            <a:r>
              <a:rPr lang="en-US" altLang="ja-JP" sz="2000" dirty="0"/>
              <a:t>8</a:t>
            </a:r>
            <a:r>
              <a:rPr lang="ja-JP" altLang="en-US" sz="2000" dirty="0"/>
              <a:t>人死亡</a:t>
            </a:r>
            <a:endParaRPr lang="en-US" altLang="ja-JP" sz="2000" dirty="0"/>
          </a:p>
        </p:txBody>
      </p:sp>
      <p:sp>
        <p:nvSpPr>
          <p:cNvPr id="8" name="テキスト ボックス 7"/>
          <p:cNvSpPr txBox="1"/>
          <p:nvPr/>
        </p:nvSpPr>
        <p:spPr>
          <a:xfrm>
            <a:off x="1209249" y="1990552"/>
            <a:ext cx="6792244" cy="1015663"/>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2000" dirty="0">
                <a:solidFill>
                  <a:srgbClr val="00B050"/>
                </a:solidFill>
              </a:rPr>
              <a:t>腸管出血性大腸菌　</a:t>
            </a:r>
            <a:r>
              <a:rPr kumimoji="1" lang="en-US" altLang="ja-JP" sz="2000" dirty="0">
                <a:solidFill>
                  <a:srgbClr val="00B050"/>
                </a:solidFill>
              </a:rPr>
              <a:t>O-157</a:t>
            </a:r>
          </a:p>
          <a:p>
            <a:pPr marL="285750" indent="-285750">
              <a:buFont typeface="Arial" panose="020B0604020202020204" pitchFamily="34" charset="0"/>
              <a:buChar char="•"/>
            </a:pPr>
            <a:r>
              <a:rPr lang="ja-JP" altLang="en-US" sz="2000" dirty="0">
                <a:solidFill>
                  <a:srgbClr val="00B050"/>
                </a:solidFill>
              </a:rPr>
              <a:t>汚染元として工場の人と水に加え、原料の白菜が疑われた</a:t>
            </a:r>
            <a:endParaRPr lang="en-US" altLang="ja-JP" sz="2000" dirty="0">
              <a:solidFill>
                <a:srgbClr val="00B050"/>
              </a:solidFill>
            </a:endParaRPr>
          </a:p>
          <a:p>
            <a:pPr marL="285750" indent="-285750">
              <a:buFont typeface="Arial" panose="020B0604020202020204" pitchFamily="34" charset="0"/>
              <a:buChar char="•"/>
            </a:pPr>
            <a:r>
              <a:rPr kumimoji="1" lang="ja-JP" altLang="en-US" sz="2000" dirty="0">
                <a:solidFill>
                  <a:srgbClr val="00B050"/>
                </a:solidFill>
              </a:rPr>
              <a:t>白菜への汚染原因として、牛糞堆肥が疑われた</a:t>
            </a:r>
          </a:p>
        </p:txBody>
      </p:sp>
      <p:sp>
        <p:nvSpPr>
          <p:cNvPr id="9" name="テキスト ボックス 8"/>
          <p:cNvSpPr txBox="1"/>
          <p:nvPr/>
        </p:nvSpPr>
        <p:spPr>
          <a:xfrm>
            <a:off x="879296" y="3087446"/>
            <a:ext cx="5646289" cy="400110"/>
          </a:xfrm>
          <a:prstGeom prst="rect">
            <a:avLst/>
          </a:prstGeom>
          <a:noFill/>
        </p:spPr>
        <p:txBody>
          <a:bodyPr wrap="none" rtlCol="0">
            <a:spAutoFit/>
          </a:bodyPr>
          <a:lstStyle/>
          <a:p>
            <a:r>
              <a:rPr lang="en-US" altLang="ja-JP" sz="2000" dirty="0"/>
              <a:t>2011</a:t>
            </a:r>
            <a:r>
              <a:rPr lang="ja-JP" altLang="en-US" sz="2000" dirty="0"/>
              <a:t>年　なすと大葉のもみ漬け　栃木　患者　</a:t>
            </a:r>
            <a:r>
              <a:rPr lang="en-US" altLang="ja-JP" sz="2000" dirty="0"/>
              <a:t>15</a:t>
            </a:r>
            <a:r>
              <a:rPr lang="ja-JP" altLang="en-US" sz="2000" dirty="0"/>
              <a:t>人</a:t>
            </a:r>
            <a:endParaRPr lang="en-US" altLang="ja-JP" sz="2000" dirty="0"/>
          </a:p>
        </p:txBody>
      </p:sp>
      <p:sp>
        <p:nvSpPr>
          <p:cNvPr id="10" name="テキスト ボックス 9"/>
          <p:cNvSpPr txBox="1"/>
          <p:nvPr/>
        </p:nvSpPr>
        <p:spPr>
          <a:xfrm>
            <a:off x="1202215" y="3470119"/>
            <a:ext cx="5479385" cy="400110"/>
          </a:xfrm>
          <a:prstGeom prst="rect">
            <a:avLst/>
          </a:prstGeom>
          <a:noFill/>
        </p:spPr>
        <p:txBody>
          <a:bodyPr wrap="none" rtlCol="0">
            <a:spAutoFit/>
          </a:bodyPr>
          <a:lstStyle/>
          <a:p>
            <a:pPr marL="285750" indent="-285750">
              <a:buFont typeface="Arial" panose="020B0604020202020204" pitchFamily="34" charset="0"/>
              <a:buChar char="•"/>
            </a:pPr>
            <a:r>
              <a:rPr lang="ja-JP" altLang="en-US" sz="2000" dirty="0">
                <a:solidFill>
                  <a:srgbClr val="00B050"/>
                </a:solidFill>
              </a:rPr>
              <a:t>原料大葉から腸管出血性大腸菌　</a:t>
            </a:r>
            <a:r>
              <a:rPr lang="en-US" altLang="ja-JP" sz="2000" dirty="0">
                <a:solidFill>
                  <a:srgbClr val="00B050"/>
                </a:solidFill>
              </a:rPr>
              <a:t>O-145 </a:t>
            </a:r>
            <a:r>
              <a:rPr lang="ja-JP" altLang="en-US" sz="2000" dirty="0">
                <a:solidFill>
                  <a:srgbClr val="00B050"/>
                </a:solidFill>
              </a:rPr>
              <a:t>検出</a:t>
            </a:r>
            <a:endParaRPr kumimoji="1" lang="en-US" altLang="ja-JP" sz="2000" dirty="0">
              <a:solidFill>
                <a:srgbClr val="00B050"/>
              </a:solidFill>
            </a:endParaRPr>
          </a:p>
        </p:txBody>
      </p:sp>
      <p:sp>
        <p:nvSpPr>
          <p:cNvPr id="11" name="テキスト ボックス 10"/>
          <p:cNvSpPr txBox="1"/>
          <p:nvPr/>
        </p:nvSpPr>
        <p:spPr>
          <a:xfrm>
            <a:off x="886330" y="3908241"/>
            <a:ext cx="6266652" cy="400110"/>
          </a:xfrm>
          <a:prstGeom prst="rect">
            <a:avLst/>
          </a:prstGeom>
          <a:noFill/>
        </p:spPr>
        <p:txBody>
          <a:bodyPr wrap="none" rtlCol="0">
            <a:spAutoFit/>
          </a:bodyPr>
          <a:lstStyle/>
          <a:p>
            <a:r>
              <a:rPr lang="en-US" altLang="ja-JP" sz="2000" dirty="0"/>
              <a:t>2011</a:t>
            </a:r>
            <a:r>
              <a:rPr lang="ja-JP" altLang="en-US" sz="2000" dirty="0"/>
              <a:t>年　有機スプラウト　ドイツ　患者</a:t>
            </a:r>
            <a:r>
              <a:rPr lang="en-US" altLang="ja-JP" sz="2000" dirty="0"/>
              <a:t>4321</a:t>
            </a:r>
            <a:r>
              <a:rPr lang="ja-JP" altLang="en-US" sz="2000" dirty="0"/>
              <a:t>人　</a:t>
            </a:r>
            <a:r>
              <a:rPr lang="en-US" altLang="ja-JP" sz="2000" dirty="0"/>
              <a:t>50</a:t>
            </a:r>
            <a:r>
              <a:rPr lang="ja-JP" altLang="en-US" sz="2000" dirty="0"/>
              <a:t>人死亡</a:t>
            </a:r>
            <a:endParaRPr lang="en-US" altLang="ja-JP" sz="2000" dirty="0"/>
          </a:p>
        </p:txBody>
      </p:sp>
      <p:sp>
        <p:nvSpPr>
          <p:cNvPr id="12" name="テキスト ボックス 11"/>
          <p:cNvSpPr txBox="1"/>
          <p:nvPr/>
        </p:nvSpPr>
        <p:spPr>
          <a:xfrm>
            <a:off x="1209249" y="4290914"/>
            <a:ext cx="7059946" cy="400110"/>
          </a:xfrm>
          <a:prstGeom prst="rect">
            <a:avLst/>
          </a:prstGeom>
          <a:noFill/>
        </p:spPr>
        <p:txBody>
          <a:bodyPr wrap="none" rtlCol="0">
            <a:spAutoFit/>
          </a:bodyPr>
          <a:lstStyle/>
          <a:p>
            <a:pPr marL="285750" indent="-285750">
              <a:buFont typeface="Arial" panose="020B0604020202020204" pitchFamily="34" charset="0"/>
              <a:buChar char="•"/>
            </a:pPr>
            <a:r>
              <a:rPr lang="ja-JP" altLang="en-US" sz="2000" dirty="0">
                <a:solidFill>
                  <a:srgbClr val="00B050"/>
                </a:solidFill>
              </a:rPr>
              <a:t>腸管出血性大腸菌　</a:t>
            </a:r>
            <a:r>
              <a:rPr lang="en-US" altLang="ja-JP" sz="2000" dirty="0">
                <a:solidFill>
                  <a:srgbClr val="00B050"/>
                </a:solidFill>
              </a:rPr>
              <a:t>O-104</a:t>
            </a:r>
            <a:r>
              <a:rPr lang="ja-JP" altLang="en-US" sz="2000" dirty="0">
                <a:solidFill>
                  <a:srgbClr val="00B050"/>
                </a:solidFill>
              </a:rPr>
              <a:t>　スプラウト種子が汚染源とされる</a:t>
            </a:r>
            <a:endParaRPr kumimoji="1" lang="en-US" altLang="ja-JP" sz="2000" dirty="0">
              <a:solidFill>
                <a:srgbClr val="00B050"/>
              </a:solidFill>
            </a:endParaRPr>
          </a:p>
        </p:txBody>
      </p:sp>
      <p:sp>
        <p:nvSpPr>
          <p:cNvPr id="16" name="テキスト ボックス 15"/>
          <p:cNvSpPr txBox="1"/>
          <p:nvPr/>
        </p:nvSpPr>
        <p:spPr>
          <a:xfrm>
            <a:off x="778692" y="122294"/>
            <a:ext cx="4459875" cy="400110"/>
          </a:xfrm>
          <a:prstGeom prst="rect">
            <a:avLst/>
          </a:prstGeom>
          <a:noFill/>
        </p:spPr>
        <p:txBody>
          <a:bodyPr wrap="none" rtlCol="0">
            <a:spAutoFit/>
          </a:bodyPr>
          <a:lstStyle/>
          <a:p>
            <a:r>
              <a:rPr kumimoji="1" lang="ja-JP" altLang="en-US" sz="2000" dirty="0"/>
              <a:t>農産物由来の病原菌による食中毒事故</a:t>
            </a:r>
          </a:p>
        </p:txBody>
      </p:sp>
      <p:cxnSp>
        <p:nvCxnSpPr>
          <p:cNvPr id="19" name="直線コネクタ 18"/>
          <p:cNvCxnSpPr/>
          <p:nvPr/>
        </p:nvCxnSpPr>
        <p:spPr>
          <a:xfrm>
            <a:off x="778692" y="512131"/>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2" name="雲形吹き出し 1"/>
          <p:cNvSpPr/>
          <p:nvPr/>
        </p:nvSpPr>
        <p:spPr>
          <a:xfrm>
            <a:off x="627114" y="4692164"/>
            <a:ext cx="6221214" cy="1822316"/>
          </a:xfrm>
          <a:prstGeom prst="cloudCallout">
            <a:avLst>
              <a:gd name="adj1" fmla="val -42886"/>
              <a:gd name="adj2" fmla="val 39423"/>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solidFill>
                <a:schemeClr val="tx1"/>
              </a:solidFill>
            </a:endParaRPr>
          </a:p>
        </p:txBody>
      </p:sp>
      <p:sp>
        <p:nvSpPr>
          <p:cNvPr id="4" name="テキスト ボックス 3"/>
          <p:cNvSpPr txBox="1"/>
          <p:nvPr/>
        </p:nvSpPr>
        <p:spPr>
          <a:xfrm>
            <a:off x="821424" y="4919970"/>
            <a:ext cx="5832594" cy="1323439"/>
          </a:xfrm>
          <a:prstGeom prst="rect">
            <a:avLst/>
          </a:prstGeom>
          <a:noFill/>
        </p:spPr>
        <p:txBody>
          <a:bodyPr wrap="square" rtlCol="0">
            <a:spAutoFit/>
          </a:bodyPr>
          <a:lstStyle/>
          <a:p>
            <a:pPr algn="ctr"/>
            <a:r>
              <a:rPr kumimoji="1" lang="ja-JP" altLang="en-US" sz="1600" dirty="0"/>
              <a:t>農産物に由来する食中毒事故が起こり続けている。</a:t>
            </a:r>
            <a:endParaRPr kumimoji="1" lang="en-US" altLang="ja-JP" sz="1600" dirty="0"/>
          </a:p>
          <a:p>
            <a:pPr algn="ctr"/>
            <a:r>
              <a:rPr kumimoji="1" lang="ja-JP" altLang="en-US" sz="1600" dirty="0"/>
              <a:t>この原因のひとつは、食品加工保存技術の進歩によって、</a:t>
            </a:r>
            <a:endParaRPr kumimoji="1" lang="en-US" altLang="ja-JP" sz="1600" dirty="0"/>
          </a:p>
          <a:p>
            <a:pPr algn="ctr"/>
            <a:r>
              <a:rPr kumimoji="1" lang="ja-JP" altLang="en-US" sz="1600" dirty="0"/>
              <a:t>腐りにくく棚持ちする食品になっていること。</a:t>
            </a:r>
            <a:endParaRPr kumimoji="1" lang="en-US" altLang="ja-JP" sz="1600" dirty="0"/>
          </a:p>
          <a:p>
            <a:pPr algn="ctr"/>
            <a:r>
              <a:rPr kumimoji="1" lang="ja-JP" altLang="en-US" sz="1600" dirty="0"/>
              <a:t>食品は腐らないのに、目に見えない病原性微生物は</a:t>
            </a:r>
            <a:br>
              <a:rPr kumimoji="1" lang="en-US" altLang="ja-JP" sz="1600" dirty="0"/>
            </a:br>
            <a:r>
              <a:rPr kumimoji="1" lang="ja-JP" altLang="en-US" sz="1600" dirty="0"/>
              <a:t>増殖していく･･･食品安全リスクは増大している</a:t>
            </a:r>
          </a:p>
        </p:txBody>
      </p:sp>
      <p:sp>
        <p:nvSpPr>
          <p:cNvPr id="15" name="テキスト ボックス 14"/>
          <p:cNvSpPr txBox="1"/>
          <p:nvPr/>
        </p:nvSpPr>
        <p:spPr>
          <a:xfrm>
            <a:off x="886330" y="765799"/>
            <a:ext cx="7449475" cy="400110"/>
          </a:xfrm>
          <a:prstGeom prst="rect">
            <a:avLst/>
          </a:prstGeom>
          <a:noFill/>
        </p:spPr>
        <p:txBody>
          <a:bodyPr wrap="none" rtlCol="0">
            <a:spAutoFit/>
          </a:bodyPr>
          <a:lstStyle/>
          <a:p>
            <a:r>
              <a:rPr lang="en-US" altLang="ja-JP" sz="2000" dirty="0"/>
              <a:t>2016</a:t>
            </a:r>
            <a:r>
              <a:rPr lang="ja-JP" altLang="en-US" sz="2000" dirty="0"/>
              <a:t>年　「キュウリのゆかりあえ」　千葉・東京　患者３２人　</a:t>
            </a:r>
            <a:r>
              <a:rPr lang="en-US" altLang="ja-JP" sz="2000" dirty="0"/>
              <a:t>6</a:t>
            </a:r>
            <a:r>
              <a:rPr lang="ja-JP" altLang="en-US" sz="2000" dirty="0"/>
              <a:t>人死亡</a:t>
            </a:r>
            <a:endParaRPr lang="en-US" altLang="ja-JP" sz="2000" dirty="0"/>
          </a:p>
        </p:txBody>
      </p:sp>
      <p:sp>
        <p:nvSpPr>
          <p:cNvPr id="17" name="テキスト ボックス 16"/>
          <p:cNvSpPr txBox="1"/>
          <p:nvPr/>
        </p:nvSpPr>
        <p:spPr>
          <a:xfrm>
            <a:off x="1209249" y="1148472"/>
            <a:ext cx="5527475" cy="400110"/>
          </a:xfrm>
          <a:prstGeom prst="rect">
            <a:avLst/>
          </a:prstGeom>
          <a:noFill/>
        </p:spPr>
        <p:txBody>
          <a:bodyPr wrap="none" rtlCol="0">
            <a:spAutoFit/>
          </a:bodyPr>
          <a:lstStyle/>
          <a:p>
            <a:pPr marL="285750" indent="-285750">
              <a:buFont typeface="Arial" panose="020B0604020202020204" pitchFamily="34" charset="0"/>
              <a:buChar char="•"/>
            </a:pPr>
            <a:r>
              <a:rPr lang="ja-JP" altLang="en-US" sz="2000" dirty="0">
                <a:solidFill>
                  <a:srgbClr val="00B050"/>
                </a:solidFill>
              </a:rPr>
              <a:t>原料のキュウリから</a:t>
            </a:r>
            <a:r>
              <a:rPr kumimoji="1" lang="ja-JP" altLang="en-US" sz="2000" dirty="0">
                <a:solidFill>
                  <a:srgbClr val="00B050"/>
                </a:solidFill>
              </a:rPr>
              <a:t>腸管出血性大腸菌　</a:t>
            </a:r>
            <a:r>
              <a:rPr kumimoji="1" lang="en-US" altLang="ja-JP" sz="2000" dirty="0">
                <a:solidFill>
                  <a:srgbClr val="00B050"/>
                </a:solidFill>
              </a:rPr>
              <a:t>O-157</a:t>
            </a:r>
          </a:p>
        </p:txBody>
      </p:sp>
    </p:spTree>
    <p:extLst>
      <p:ext uri="{BB962C8B-B14F-4D97-AF65-F5344CB8AC3E}">
        <p14:creationId xmlns:p14="http://schemas.microsoft.com/office/powerpoint/2010/main" val="160761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2" grpId="0" animBg="1"/>
      <p:bldP spid="4" grpId="0"/>
      <p:bldP spid="15"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sz="2400" dirty="0"/>
              <a:t>「病原性微生物による食中毒事故で毎年、人が亡くなっている！」</a:t>
            </a:r>
            <a:endParaRPr kumimoji="1" lang="en-US" altLang="ja-JP" sz="2400" dirty="0"/>
          </a:p>
          <a:p>
            <a:pPr marL="0" indent="0">
              <a:buNone/>
            </a:pPr>
            <a:r>
              <a:rPr kumimoji="1" lang="ja-JP" altLang="en-US" sz="1400" dirty="0"/>
              <a:t>　</a:t>
            </a:r>
            <a:endParaRPr kumimoji="1" lang="en-US" altLang="ja-JP" sz="1400" dirty="0"/>
          </a:p>
          <a:p>
            <a:pPr marL="0" indent="0">
              <a:buNone/>
            </a:pPr>
            <a:r>
              <a:rPr kumimoji="1" lang="ja-JP" altLang="en-US" sz="2400" dirty="0"/>
              <a:t>　　食中毒事件数・患者数の推移</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47</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979" y="1163071"/>
            <a:ext cx="8137171" cy="5325595"/>
          </a:xfrm>
          <a:prstGeom prst="rect">
            <a:avLst/>
          </a:prstGeom>
          <a:noFill/>
          <a:ln>
            <a:noFill/>
          </a:ln>
        </p:spPr>
      </p:pic>
      <p:sp>
        <p:nvSpPr>
          <p:cNvPr id="6" name="正方形/長方形 5"/>
          <p:cNvSpPr/>
          <p:nvPr/>
        </p:nvSpPr>
        <p:spPr>
          <a:xfrm>
            <a:off x="4587435" y="6488667"/>
            <a:ext cx="4108817" cy="369332"/>
          </a:xfrm>
          <a:prstGeom prst="rect">
            <a:avLst/>
          </a:prstGeom>
        </p:spPr>
        <p:txBody>
          <a:bodyPr wrap="none">
            <a:spAutoFit/>
          </a:bodyPr>
          <a:lstStyle/>
          <a:p>
            <a:r>
              <a:rPr lang="ja-JP" altLang="ja-JP" kern="0" dirty="0">
                <a:solidFill>
                  <a:srgbClr val="000000"/>
                </a:solidFill>
                <a:ea typeface="ＭＳ ゴシック" panose="020B0609070205080204" pitchFamily="49" charset="-128"/>
                <a:cs typeface="ＭＳ 明朝" panose="02020609040205080304" pitchFamily="17" charset="-128"/>
              </a:rPr>
              <a:t>（厚生労働省　食中毒統計資料より）</a:t>
            </a:r>
            <a:endParaRPr lang="ja-JP" altLang="en-US" dirty="0"/>
          </a:p>
        </p:txBody>
      </p:sp>
      <p:sp>
        <p:nvSpPr>
          <p:cNvPr id="8" name="正方形/長方形 7"/>
          <p:cNvSpPr/>
          <p:nvPr/>
        </p:nvSpPr>
        <p:spPr>
          <a:xfrm>
            <a:off x="276133" y="522404"/>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7" name="テキスト ボックス 6"/>
          <p:cNvSpPr txBox="1"/>
          <p:nvPr/>
        </p:nvSpPr>
        <p:spPr>
          <a:xfrm>
            <a:off x="7318911" y="609071"/>
            <a:ext cx="1935678" cy="369332"/>
          </a:xfrm>
          <a:prstGeom prst="rect">
            <a:avLst/>
          </a:prstGeom>
          <a:noFill/>
        </p:spPr>
        <p:txBody>
          <a:bodyPr wrap="square" rtlCol="0">
            <a:spAutoFit/>
          </a:bodyPr>
          <a:lstStyle/>
          <a:p>
            <a:pPr algn="ctr"/>
            <a:r>
              <a:rPr kumimoji="1" lang="ja-JP" altLang="en-US" dirty="0"/>
              <a:t>Ｐ２１－２２</a:t>
            </a:r>
            <a:endParaRPr kumimoji="1" lang="en-US" altLang="ja-JP" dirty="0"/>
          </a:p>
        </p:txBody>
      </p:sp>
    </p:spTree>
    <p:extLst>
      <p:ext uri="{BB962C8B-B14F-4D97-AF65-F5344CB8AC3E}">
        <p14:creationId xmlns:p14="http://schemas.microsoft.com/office/powerpoint/2010/main" val="926544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a:t>　農業高校（農業大学校）は食品安全のリスクが高い</a:t>
            </a:r>
            <a:r>
              <a:rPr kumimoji="1" lang="en-US" altLang="ja-JP" dirty="0"/>
              <a:t>?!</a:t>
            </a:r>
          </a:p>
          <a:p>
            <a:endParaRPr kumimoji="1" lang="en-US" altLang="ja-JP" dirty="0"/>
          </a:p>
          <a:p>
            <a:pPr marL="0" indent="0">
              <a:buNone/>
            </a:pP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48</a:t>
            </a:fld>
            <a:endParaRPr lang="en-US" altLang="ja-JP" dirty="0">
              <a:solidFill>
                <a:prstClr val="black"/>
              </a:solidFill>
            </a:endParaRPr>
          </a:p>
        </p:txBody>
      </p:sp>
      <p:pic>
        <p:nvPicPr>
          <p:cNvPr id="5" name="図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932" y="1310602"/>
            <a:ext cx="8423761" cy="5261648"/>
          </a:xfrm>
          <a:prstGeom prst="rect">
            <a:avLst/>
          </a:prstGeom>
          <a:noFill/>
          <a:ln>
            <a:noFill/>
          </a:ln>
        </p:spPr>
      </p:pic>
      <p:sp>
        <p:nvSpPr>
          <p:cNvPr id="6" name="テキスト ボックス 5"/>
          <p:cNvSpPr txBox="1"/>
          <p:nvPr/>
        </p:nvSpPr>
        <p:spPr>
          <a:xfrm>
            <a:off x="7318911" y="609071"/>
            <a:ext cx="1935678" cy="369332"/>
          </a:xfrm>
          <a:prstGeom prst="rect">
            <a:avLst/>
          </a:prstGeom>
          <a:noFill/>
        </p:spPr>
        <p:txBody>
          <a:bodyPr wrap="square" rtlCol="0">
            <a:spAutoFit/>
          </a:bodyPr>
          <a:lstStyle/>
          <a:p>
            <a:pPr algn="ctr"/>
            <a:r>
              <a:rPr kumimoji="1" lang="ja-JP" altLang="en-US" dirty="0"/>
              <a:t>Ｐ２３</a:t>
            </a:r>
            <a:endParaRPr kumimoji="1" lang="en-US" altLang="ja-JP" dirty="0"/>
          </a:p>
        </p:txBody>
      </p:sp>
    </p:spTree>
    <p:extLst>
      <p:ext uri="{BB962C8B-B14F-4D97-AF65-F5344CB8AC3E}">
        <p14:creationId xmlns:p14="http://schemas.microsoft.com/office/powerpoint/2010/main" val="3942052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49</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166743" y="1041409"/>
            <a:ext cx="8810513" cy="3862911"/>
          </a:xfrm>
          <a:prstGeom prst="rect">
            <a:avLst/>
          </a:prstGeom>
          <a:noFill/>
          <a:ln>
            <a:noFill/>
          </a:ln>
        </p:spPr>
      </p:pic>
      <p:sp>
        <p:nvSpPr>
          <p:cNvPr id="5" name="コンテンツ プレースホルダー 1"/>
          <p:cNvSpPr>
            <a:spLocks noGrp="1"/>
          </p:cNvSpPr>
          <p:nvPr>
            <p:ph idx="1"/>
          </p:nvPr>
        </p:nvSpPr>
        <p:spPr>
          <a:xfrm>
            <a:off x="0" y="0"/>
            <a:ext cx="9144000" cy="6858000"/>
          </a:xfrm>
        </p:spPr>
        <p:txBody>
          <a:bodyPr/>
          <a:lstStyle/>
          <a:p>
            <a:pPr marL="0" indent="0">
              <a:buNone/>
            </a:pPr>
            <a:r>
              <a:rPr kumimoji="1" lang="ja-JP" altLang="en-US" dirty="0"/>
              <a:t>　農業高校は食品安全のリスクが高い？！</a:t>
            </a:r>
          </a:p>
        </p:txBody>
      </p:sp>
      <p:sp>
        <p:nvSpPr>
          <p:cNvPr id="6" name="テキスト ボックス 5"/>
          <p:cNvSpPr txBox="1"/>
          <p:nvPr/>
        </p:nvSpPr>
        <p:spPr>
          <a:xfrm>
            <a:off x="527125" y="5109882"/>
            <a:ext cx="3894268" cy="1200329"/>
          </a:xfrm>
          <a:prstGeom prst="rect">
            <a:avLst/>
          </a:prstGeom>
          <a:noFill/>
        </p:spPr>
        <p:txBody>
          <a:bodyPr wrap="square" rtlCol="0">
            <a:spAutoFit/>
          </a:bodyPr>
          <a:lstStyle/>
          <a:p>
            <a:r>
              <a:rPr kumimoji="1" lang="ja-JP" altLang="en-US" sz="3600" dirty="0"/>
              <a:t>私たちの学校ではどうだろう？</a:t>
            </a:r>
          </a:p>
        </p:txBody>
      </p:sp>
      <p:sp>
        <p:nvSpPr>
          <p:cNvPr id="7" name="テキスト ボックス 6"/>
          <p:cNvSpPr txBox="1"/>
          <p:nvPr/>
        </p:nvSpPr>
        <p:spPr>
          <a:xfrm>
            <a:off x="7318911" y="151373"/>
            <a:ext cx="1935678" cy="369332"/>
          </a:xfrm>
          <a:prstGeom prst="rect">
            <a:avLst/>
          </a:prstGeom>
          <a:noFill/>
        </p:spPr>
        <p:txBody>
          <a:bodyPr wrap="square" rtlCol="0">
            <a:spAutoFit/>
          </a:bodyPr>
          <a:lstStyle/>
          <a:p>
            <a:pPr algn="ctr"/>
            <a:r>
              <a:rPr kumimoji="1" lang="ja-JP" altLang="en-US" dirty="0"/>
              <a:t>Ｐ２３</a:t>
            </a:r>
            <a:endParaRPr kumimoji="1" lang="en-US" altLang="ja-JP" dirty="0"/>
          </a:p>
        </p:txBody>
      </p:sp>
    </p:spTree>
    <p:extLst>
      <p:ext uri="{BB962C8B-B14F-4D97-AF65-F5344CB8AC3E}">
        <p14:creationId xmlns:p14="http://schemas.microsoft.com/office/powerpoint/2010/main" val="1735292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r>
              <a:rPr kumimoji="1" lang="ja-JP" altLang="en-US" dirty="0"/>
              <a:t>考えてみよう</a:t>
            </a:r>
            <a:endParaRPr kumimoji="1" lang="en-US" altLang="ja-JP" dirty="0"/>
          </a:p>
          <a:p>
            <a:pPr marL="0" indent="0">
              <a:buNone/>
            </a:pPr>
            <a:endParaRPr lang="en-US" altLang="ja-JP" dirty="0"/>
          </a:p>
          <a:p>
            <a:pPr marL="0" indent="0">
              <a:buNone/>
            </a:pPr>
            <a:r>
              <a:rPr kumimoji="1" lang="ja-JP" altLang="en-US" dirty="0"/>
              <a:t>　　　　　　　　安全・安心な農産物とは？</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a:t>
            </a:fld>
            <a:endParaRPr lang="en-US" altLang="ja-JP" dirty="0">
              <a:solidFill>
                <a:prstClr val="black"/>
              </a:solidFill>
            </a:endParaRPr>
          </a:p>
        </p:txBody>
      </p:sp>
      <p:sp>
        <p:nvSpPr>
          <p:cNvPr id="4" name="右矢印 3"/>
          <p:cNvSpPr/>
          <p:nvPr/>
        </p:nvSpPr>
        <p:spPr>
          <a:xfrm>
            <a:off x="2583543" y="5283200"/>
            <a:ext cx="696686" cy="798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5" name="テキスト ボックス 4"/>
          <p:cNvSpPr txBox="1"/>
          <p:nvPr/>
        </p:nvSpPr>
        <p:spPr>
          <a:xfrm>
            <a:off x="3614057" y="5283200"/>
            <a:ext cx="4383314" cy="646331"/>
          </a:xfrm>
          <a:prstGeom prst="rect">
            <a:avLst/>
          </a:prstGeom>
          <a:noFill/>
        </p:spPr>
        <p:txBody>
          <a:bodyPr wrap="square" rtlCol="0">
            <a:spAutoFit/>
          </a:bodyPr>
          <a:lstStyle/>
          <a:p>
            <a:r>
              <a:rPr kumimoji="1" lang="ja-JP" altLang="en-US" dirty="0"/>
              <a:t>みなさん、それぞれで、</a:t>
            </a:r>
            <a:endParaRPr kumimoji="1" lang="en-US" altLang="ja-JP" dirty="0"/>
          </a:p>
          <a:p>
            <a:r>
              <a:rPr kumimoji="1" lang="ja-JP" altLang="en-US" dirty="0"/>
              <a:t>いろんな安全・安心を捉えている</a:t>
            </a:r>
            <a:endParaRPr kumimoji="1" lang="en-US" altLang="ja-JP" dirty="0"/>
          </a:p>
        </p:txBody>
      </p:sp>
      <p:sp>
        <p:nvSpPr>
          <p:cNvPr id="6" name="テキスト ボックス 5"/>
          <p:cNvSpPr txBox="1"/>
          <p:nvPr/>
        </p:nvSpPr>
        <p:spPr>
          <a:xfrm>
            <a:off x="7742711" y="0"/>
            <a:ext cx="1401289" cy="369332"/>
          </a:xfrm>
          <a:prstGeom prst="rect">
            <a:avLst/>
          </a:prstGeom>
          <a:noFill/>
        </p:spPr>
        <p:txBody>
          <a:bodyPr wrap="square" rtlCol="0">
            <a:spAutoFit/>
          </a:bodyPr>
          <a:lstStyle/>
          <a:p>
            <a:r>
              <a:rPr kumimoji="1" lang="ja-JP" altLang="en-US" dirty="0"/>
              <a:t>Ｐ１～</a:t>
            </a:r>
          </a:p>
        </p:txBody>
      </p:sp>
    </p:spTree>
    <p:extLst>
      <p:ext uri="{BB962C8B-B14F-4D97-AF65-F5344CB8AC3E}">
        <p14:creationId xmlns:p14="http://schemas.microsoft.com/office/powerpoint/2010/main" val="27517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50</a:t>
            </a:fld>
            <a:endParaRPr lang="en-US" altLang="ja-JP" dirty="0">
              <a:solidFill>
                <a:prstClr val="black"/>
              </a:solidFill>
            </a:endParaRPr>
          </a:p>
        </p:txBody>
      </p:sp>
      <p:pic>
        <p:nvPicPr>
          <p:cNvPr id="6" name="図 5"/>
          <p:cNvPicPr/>
          <p:nvPr/>
        </p:nvPicPr>
        <p:blipFill>
          <a:blip r:embed="rId2">
            <a:extLst>
              <a:ext uri="{28A0092B-C50C-407E-A947-70E740481C1C}">
                <a14:useLocalDpi xmlns:a14="http://schemas.microsoft.com/office/drawing/2010/main" val="0"/>
              </a:ext>
            </a:extLst>
          </a:blip>
          <a:stretch>
            <a:fillRect/>
          </a:stretch>
        </p:blipFill>
        <p:spPr>
          <a:xfrm>
            <a:off x="24568" y="834376"/>
            <a:ext cx="9119432" cy="5501878"/>
          </a:xfrm>
          <a:prstGeom prst="rect">
            <a:avLst/>
          </a:prstGeom>
        </p:spPr>
      </p:pic>
      <p:sp>
        <p:nvSpPr>
          <p:cNvPr id="7" name="テキスト ボックス 6"/>
          <p:cNvSpPr txBox="1"/>
          <p:nvPr/>
        </p:nvSpPr>
        <p:spPr>
          <a:xfrm>
            <a:off x="778692" y="122294"/>
            <a:ext cx="1838965" cy="400110"/>
          </a:xfrm>
          <a:prstGeom prst="rect">
            <a:avLst/>
          </a:prstGeom>
          <a:noFill/>
        </p:spPr>
        <p:txBody>
          <a:bodyPr wrap="none" rtlCol="0">
            <a:spAutoFit/>
          </a:bodyPr>
          <a:lstStyle/>
          <a:p>
            <a:r>
              <a:rPr kumimoji="1" lang="ja-JP" altLang="en-US" sz="2000" dirty="0"/>
              <a:t>異物混入リスク</a:t>
            </a:r>
          </a:p>
        </p:txBody>
      </p:sp>
      <p:cxnSp>
        <p:nvCxnSpPr>
          <p:cNvPr id="8" name="直線コネクタ 7"/>
          <p:cNvCxnSpPr/>
          <p:nvPr/>
        </p:nvCxnSpPr>
        <p:spPr>
          <a:xfrm>
            <a:off x="778692" y="512131"/>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516360">
            <a:off x="2962224" y="5955307"/>
            <a:ext cx="997200" cy="764400"/>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63817">
            <a:off x="5336274" y="5790051"/>
            <a:ext cx="997200" cy="764400"/>
          </a:xfrm>
          <a:prstGeom prst="rect">
            <a:avLst/>
          </a:prstGeom>
        </p:spPr>
      </p:pic>
      <p:sp>
        <p:nvSpPr>
          <p:cNvPr id="11" name="テキスト ボックス 10"/>
          <p:cNvSpPr txBox="1"/>
          <p:nvPr/>
        </p:nvSpPr>
        <p:spPr>
          <a:xfrm>
            <a:off x="5532125" y="6486180"/>
            <a:ext cx="1372204" cy="369332"/>
          </a:xfrm>
          <a:prstGeom prst="rect">
            <a:avLst/>
          </a:prstGeom>
          <a:noFill/>
        </p:spPr>
        <p:txBody>
          <a:bodyPr wrap="square" rtlCol="0">
            <a:spAutoFit/>
          </a:bodyPr>
          <a:lstStyle/>
          <a:p>
            <a:pPr algn="ctr"/>
            <a:r>
              <a:rPr lang="ja-JP" altLang="en-US" dirty="0"/>
              <a:t>品質低下</a:t>
            </a:r>
            <a:endParaRPr lang="en-US" altLang="ja-JP" dirty="0"/>
          </a:p>
        </p:txBody>
      </p:sp>
      <p:sp>
        <p:nvSpPr>
          <p:cNvPr id="12" name="テキスト ボックス 11"/>
          <p:cNvSpPr txBox="1"/>
          <p:nvPr/>
        </p:nvSpPr>
        <p:spPr>
          <a:xfrm>
            <a:off x="2234050" y="6486180"/>
            <a:ext cx="1372204" cy="369332"/>
          </a:xfrm>
          <a:prstGeom prst="rect">
            <a:avLst/>
          </a:prstGeom>
          <a:noFill/>
        </p:spPr>
        <p:txBody>
          <a:bodyPr wrap="square" rtlCol="0">
            <a:spAutoFit/>
          </a:bodyPr>
          <a:lstStyle/>
          <a:p>
            <a:pPr algn="ctr"/>
            <a:r>
              <a:rPr lang="ja-JP" altLang="en-US" dirty="0"/>
              <a:t>怪我</a:t>
            </a:r>
            <a:endParaRPr lang="en-US" altLang="ja-JP" dirty="0"/>
          </a:p>
        </p:txBody>
      </p:sp>
      <p:sp>
        <p:nvSpPr>
          <p:cNvPr id="13" name="テキスト ボックス 12"/>
          <p:cNvSpPr txBox="1"/>
          <p:nvPr/>
        </p:nvSpPr>
        <p:spPr>
          <a:xfrm>
            <a:off x="7402039" y="0"/>
            <a:ext cx="1935678" cy="369332"/>
          </a:xfrm>
          <a:prstGeom prst="rect">
            <a:avLst/>
          </a:prstGeom>
          <a:noFill/>
        </p:spPr>
        <p:txBody>
          <a:bodyPr wrap="square" rtlCol="0">
            <a:spAutoFit/>
          </a:bodyPr>
          <a:lstStyle/>
          <a:p>
            <a:pPr algn="ctr"/>
            <a:r>
              <a:rPr kumimoji="1" lang="ja-JP" altLang="en-US" dirty="0"/>
              <a:t>Ｐ２４</a:t>
            </a:r>
            <a:endParaRPr kumimoji="1" lang="en-US" altLang="ja-JP" dirty="0"/>
          </a:p>
        </p:txBody>
      </p:sp>
      <p:pic>
        <p:nvPicPr>
          <p:cNvPr id="14" name="図 13"/>
          <p:cNvPicPr>
            <a:picLocks noChangeAspect="1"/>
          </p:cNvPicPr>
          <p:nvPr/>
        </p:nvPicPr>
        <p:blipFill rotWithShape="1">
          <a:blip r:embed="rId4" cstate="print">
            <a:extLst>
              <a:ext uri="{28A0092B-C50C-407E-A947-70E740481C1C}">
                <a14:useLocalDpi xmlns:a14="http://schemas.microsoft.com/office/drawing/2010/main" val="0"/>
              </a:ext>
            </a:extLst>
          </a:blip>
          <a:srcRect r="-9983"/>
          <a:stretch/>
        </p:blipFill>
        <p:spPr>
          <a:xfrm>
            <a:off x="1111265" y="5293671"/>
            <a:ext cx="1533302" cy="1564329"/>
          </a:xfrm>
          <a:prstGeom prst="rect">
            <a:avLst/>
          </a:prstGeom>
        </p:spPr>
      </p:pic>
    </p:spTree>
    <p:extLst>
      <p:ext uri="{BB962C8B-B14F-4D97-AF65-F5344CB8AC3E}">
        <p14:creationId xmlns:p14="http://schemas.microsoft.com/office/powerpoint/2010/main" val="3142025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51</a:t>
            </a:fld>
            <a:endParaRPr lang="en-US" altLang="ja-JP" dirty="0">
              <a:solidFill>
                <a:prstClr val="black"/>
              </a:solidFill>
            </a:endParaRPr>
          </a:p>
        </p:txBody>
      </p:sp>
      <p:sp>
        <p:nvSpPr>
          <p:cNvPr id="5" name="正方形/長方形 14"/>
          <p:cNvSpPr>
            <a:spLocks noChangeArrowheads="1"/>
          </p:cNvSpPr>
          <p:nvPr/>
        </p:nvSpPr>
        <p:spPr bwMode="auto">
          <a:xfrm>
            <a:off x="192881" y="85725"/>
            <a:ext cx="85331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42900" indent="-342900" eaLnBrk="1" hangingPunct="1">
              <a:spcBef>
                <a:spcPct val="0"/>
              </a:spcBef>
              <a:buFont typeface="Wingdings" panose="05000000000000000000" pitchFamily="2" charset="2"/>
              <a:buChar char="n"/>
            </a:pPr>
            <a:r>
              <a:rPr lang="ja-JP" altLang="en-US" sz="2400" dirty="0">
                <a:latin typeface="Times New Roman" pitchFamily="18" charset="0"/>
              </a:rPr>
              <a:t>農産物への異物混入（物理的危害要因）異物混入事故の事例</a:t>
            </a:r>
          </a:p>
        </p:txBody>
      </p:sp>
      <p:sp>
        <p:nvSpPr>
          <p:cNvPr id="6" name="正方形/長方形 5"/>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Rectangle 3"/>
          <p:cNvSpPr txBox="1">
            <a:spLocks noChangeArrowheads="1"/>
          </p:cNvSpPr>
          <p:nvPr/>
        </p:nvSpPr>
        <p:spPr bwMode="auto">
          <a:xfrm>
            <a:off x="179388" y="571500"/>
            <a:ext cx="8951119"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Blip>
                <a:blip r:embed="rId3"/>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4"/>
              </a:buBlip>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2"/>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2"/>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2"/>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2"/>
              </a:buClr>
              <a:buChar char="–"/>
              <a:defRPr kumimoji="1" sz="2000">
                <a:solidFill>
                  <a:schemeClr val="tx1"/>
                </a:solidFill>
                <a:latin typeface="+mn-lt"/>
                <a:ea typeface="+mn-ea"/>
              </a:defRPr>
            </a:lvl9pPr>
          </a:lstStyle>
          <a:p>
            <a:pPr marL="0" indent="0" eaLnBrk="1" hangingPunct="1">
              <a:buNone/>
              <a:defRPr/>
            </a:pPr>
            <a:r>
              <a:rPr lang="ja-JP" altLang="en-US" sz="2800" kern="0" dirty="0">
                <a:latin typeface="+mj-ea"/>
                <a:ea typeface="+mj-ea"/>
              </a:rPr>
              <a:t>「ブナシメジへの蛍光管破片混入による商品回収」</a:t>
            </a:r>
            <a:endParaRPr lang="en-US" altLang="ja-JP" sz="2800" kern="0" dirty="0">
              <a:latin typeface="+mj-ea"/>
              <a:ea typeface="+mj-ea"/>
            </a:endParaRPr>
          </a:p>
          <a:p>
            <a:pPr marL="0" indent="0" algn="r" eaLnBrk="1" hangingPunct="1">
              <a:buNone/>
              <a:defRPr/>
            </a:pPr>
            <a:r>
              <a:rPr lang="en-US" altLang="ja-JP" sz="1800" kern="0" dirty="0">
                <a:latin typeface="+mj-ea"/>
              </a:rPr>
              <a:t>2016</a:t>
            </a:r>
            <a:r>
              <a:rPr lang="ja-JP" altLang="en-US" sz="1800" kern="0" dirty="0">
                <a:latin typeface="+mj-ea"/>
              </a:rPr>
              <a:t>年</a:t>
            </a:r>
            <a:r>
              <a:rPr lang="en-US" altLang="ja-JP" sz="1800" kern="0" dirty="0">
                <a:latin typeface="+mj-ea"/>
              </a:rPr>
              <a:t>8</a:t>
            </a:r>
            <a:r>
              <a:rPr lang="ja-JP" altLang="en-US" sz="1800" kern="0" dirty="0">
                <a:latin typeface="+mj-ea"/>
              </a:rPr>
              <a:t>月</a:t>
            </a:r>
            <a:r>
              <a:rPr lang="ja-JP" altLang="en-US" sz="1800" dirty="0">
                <a:latin typeface="+mj-ea"/>
              </a:rPr>
              <a:t>（ＪＡ全農長野とＪＡ上伊那／長野県）</a:t>
            </a:r>
            <a:br>
              <a:rPr lang="en-US" altLang="ja-JP" sz="1800" kern="0" dirty="0">
                <a:latin typeface="+mj-ea"/>
              </a:rPr>
            </a:br>
            <a:endParaRPr lang="en-US" altLang="ja-JP" sz="1800" dirty="0">
              <a:latin typeface="+mj-ea"/>
              <a:ea typeface="+mj-ea"/>
            </a:endParaRPr>
          </a:p>
          <a:p>
            <a:pPr marL="450850" indent="-450850" eaLnBrk="1" hangingPunct="1">
              <a:buNone/>
              <a:tabLst>
                <a:tab pos="450850" algn="l"/>
              </a:tabLst>
              <a:defRPr/>
            </a:pPr>
            <a:r>
              <a:rPr lang="ja-JP" altLang="en-US" sz="2800" dirty="0">
                <a:latin typeface="+mj-ea"/>
                <a:ea typeface="+mj-ea"/>
              </a:rPr>
              <a:t>　・</a:t>
            </a:r>
            <a:r>
              <a:rPr lang="ja-JP" altLang="en-US" sz="2400" dirty="0">
                <a:latin typeface="+mj-ea"/>
                <a:ea typeface="+mj-ea"/>
              </a:rPr>
              <a:t>ブナシメジに蛍光管の破片が混入した恐れ</a:t>
            </a:r>
            <a:endParaRPr lang="en-US" altLang="ja-JP" sz="2400" dirty="0">
              <a:latin typeface="+mj-ea"/>
              <a:ea typeface="+mj-ea"/>
            </a:endParaRPr>
          </a:p>
          <a:p>
            <a:pPr marL="450850" indent="-450850" eaLnBrk="1" hangingPunct="1">
              <a:buNone/>
              <a:tabLst>
                <a:tab pos="450850" algn="l"/>
              </a:tabLst>
              <a:defRPr/>
            </a:pPr>
            <a:endParaRPr lang="en-US" altLang="ja-JP" sz="1600" dirty="0">
              <a:latin typeface="+mj-ea"/>
              <a:ea typeface="+mj-ea"/>
            </a:endParaRPr>
          </a:p>
          <a:p>
            <a:pPr marL="450850" indent="-450850" eaLnBrk="1" hangingPunct="1">
              <a:buNone/>
              <a:tabLst>
                <a:tab pos="450850" algn="l"/>
              </a:tabLst>
              <a:defRPr/>
            </a:pPr>
            <a:r>
              <a:rPr lang="ja-JP" altLang="en-US" sz="2400" dirty="0">
                <a:latin typeface="+mj-ea"/>
                <a:ea typeface="+mj-ea"/>
              </a:rPr>
              <a:t>　・首都圏や近畿など１４都府県に出荷した</a:t>
            </a:r>
            <a:r>
              <a:rPr lang="en-US" altLang="ja-JP" sz="2400" dirty="0">
                <a:latin typeface="+mj-ea"/>
                <a:ea typeface="+mj-ea"/>
              </a:rPr>
              <a:t>18</a:t>
            </a:r>
            <a:r>
              <a:rPr lang="ja-JP" altLang="en-US" sz="2400" dirty="0">
                <a:latin typeface="+mj-ea"/>
                <a:ea typeface="+mj-ea"/>
              </a:rPr>
              <a:t>万</a:t>
            </a:r>
            <a:r>
              <a:rPr lang="en-US" altLang="ja-JP" sz="2400" dirty="0">
                <a:latin typeface="+mj-ea"/>
                <a:ea typeface="+mj-ea"/>
              </a:rPr>
              <a:t>5038</a:t>
            </a:r>
            <a:r>
              <a:rPr lang="ja-JP" altLang="en-US" sz="2400" dirty="0">
                <a:latin typeface="+mj-ea"/>
                <a:ea typeface="+mj-ea"/>
              </a:rPr>
              <a:t>袋を自主回収</a:t>
            </a:r>
            <a:endParaRPr lang="en-US" altLang="ja-JP" sz="2400" dirty="0">
              <a:latin typeface="+mj-ea"/>
              <a:ea typeface="+mj-ea"/>
            </a:endParaRPr>
          </a:p>
          <a:p>
            <a:pPr marL="450850" indent="-450850" eaLnBrk="1" hangingPunct="1">
              <a:buNone/>
              <a:tabLst>
                <a:tab pos="450850" algn="l"/>
              </a:tabLst>
              <a:defRPr/>
            </a:pPr>
            <a:endParaRPr lang="en-US" altLang="ja-JP" sz="1600" dirty="0">
              <a:latin typeface="+mj-ea"/>
              <a:ea typeface="+mj-ea"/>
            </a:endParaRPr>
          </a:p>
          <a:p>
            <a:pPr marL="450850" indent="-450850" eaLnBrk="1" hangingPunct="1">
              <a:buNone/>
              <a:tabLst>
                <a:tab pos="450850" algn="l"/>
              </a:tabLst>
              <a:defRPr/>
            </a:pPr>
            <a:r>
              <a:rPr lang="ja-JP" altLang="en-US" sz="2400" dirty="0">
                <a:latin typeface="+mj-ea"/>
                <a:ea typeface="+mj-ea"/>
              </a:rPr>
              <a:t>　・ＪＡ上伊那の生産者１人が</a:t>
            </a:r>
            <a:r>
              <a:rPr lang="en-US" altLang="ja-JP" sz="2400" dirty="0">
                <a:latin typeface="+mj-ea"/>
                <a:ea typeface="+mj-ea"/>
              </a:rPr>
              <a:t>8</a:t>
            </a:r>
            <a:r>
              <a:rPr lang="ja-JP" altLang="en-US" sz="2400" dirty="0">
                <a:latin typeface="+mj-ea"/>
                <a:ea typeface="+mj-ea"/>
              </a:rPr>
              <a:t>月</a:t>
            </a:r>
            <a:r>
              <a:rPr lang="en-US" altLang="ja-JP" sz="2400" dirty="0">
                <a:latin typeface="+mj-ea"/>
                <a:ea typeface="+mj-ea"/>
              </a:rPr>
              <a:t>18</a:t>
            </a:r>
            <a:r>
              <a:rPr lang="ja-JP" altLang="en-US" sz="2400" dirty="0">
                <a:latin typeface="+mj-ea"/>
                <a:ea typeface="+mj-ea"/>
              </a:rPr>
              <a:t>～</a:t>
            </a:r>
            <a:r>
              <a:rPr lang="en-US" altLang="ja-JP" sz="2400" dirty="0">
                <a:latin typeface="+mj-ea"/>
                <a:ea typeface="+mj-ea"/>
              </a:rPr>
              <a:t>24</a:t>
            </a:r>
            <a:r>
              <a:rPr lang="ja-JP" altLang="en-US" sz="2400" dirty="0">
                <a:latin typeface="+mj-ea"/>
                <a:ea typeface="+mj-ea"/>
              </a:rPr>
              <a:t>日に出荷</a:t>
            </a:r>
            <a:endParaRPr lang="en-US" altLang="ja-JP" sz="2400" dirty="0">
              <a:latin typeface="+mj-ea"/>
              <a:ea typeface="+mj-ea"/>
            </a:endParaRPr>
          </a:p>
          <a:p>
            <a:pPr marL="450850" indent="-450850" eaLnBrk="1" hangingPunct="1">
              <a:buNone/>
              <a:tabLst>
                <a:tab pos="450850" algn="l"/>
              </a:tabLst>
              <a:defRPr/>
            </a:pPr>
            <a:endParaRPr lang="en-US" altLang="ja-JP" sz="1600" dirty="0">
              <a:latin typeface="+mj-ea"/>
              <a:ea typeface="+mj-ea"/>
            </a:endParaRPr>
          </a:p>
          <a:p>
            <a:pPr marL="450850" indent="-450850" eaLnBrk="1" hangingPunct="1">
              <a:buNone/>
              <a:tabLst>
                <a:tab pos="450850" algn="l"/>
              </a:tabLst>
              <a:defRPr/>
            </a:pPr>
            <a:r>
              <a:rPr lang="ja-JP" altLang="en-US" sz="2400" dirty="0">
                <a:latin typeface="+mj-ea"/>
                <a:ea typeface="+mj-ea"/>
              </a:rPr>
              <a:t>　・栽培中に光を当てる蛍光管（直径</a:t>
            </a:r>
            <a:r>
              <a:rPr lang="en-US" altLang="ja-JP" sz="2400" dirty="0">
                <a:latin typeface="+mj-ea"/>
                <a:ea typeface="+mj-ea"/>
              </a:rPr>
              <a:t>2</a:t>
            </a:r>
            <a:r>
              <a:rPr lang="ja-JP" altLang="en-US" sz="2400" dirty="0">
                <a:latin typeface="+mj-ea"/>
                <a:ea typeface="+mj-ea"/>
              </a:rPr>
              <a:t>㎝、長さ</a:t>
            </a:r>
            <a:r>
              <a:rPr lang="en-US" altLang="ja-JP" sz="2400" dirty="0">
                <a:latin typeface="+mj-ea"/>
                <a:ea typeface="+mj-ea"/>
              </a:rPr>
              <a:t>10</a:t>
            </a:r>
            <a:r>
              <a:rPr lang="ja-JP" altLang="en-US" sz="2400" dirty="0">
                <a:latin typeface="+mj-ea"/>
                <a:ea typeface="+mj-ea"/>
              </a:rPr>
              <a:t>㎝）が割れブナシメジの上に落ちているのを生産者が見つけた</a:t>
            </a:r>
            <a:endParaRPr lang="en-US" altLang="ja-JP" sz="2400" dirty="0">
              <a:latin typeface="+mj-ea"/>
              <a:ea typeface="+mj-ea"/>
            </a:endParaRPr>
          </a:p>
        </p:txBody>
      </p:sp>
      <p:pic>
        <p:nvPicPr>
          <p:cNvPr id="8" name="Picture 2" descr="kinoko_shimeji.png (743×6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5647" y="4510109"/>
            <a:ext cx="2539253" cy="2303441"/>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318911" y="609071"/>
            <a:ext cx="1935678" cy="369332"/>
          </a:xfrm>
          <a:prstGeom prst="rect">
            <a:avLst/>
          </a:prstGeom>
          <a:noFill/>
        </p:spPr>
        <p:txBody>
          <a:bodyPr wrap="square" rtlCol="0">
            <a:spAutoFit/>
          </a:bodyPr>
          <a:lstStyle/>
          <a:p>
            <a:pPr algn="ctr"/>
            <a:r>
              <a:rPr kumimoji="1" lang="ja-JP" altLang="en-US" dirty="0"/>
              <a:t>Ｐ２４</a:t>
            </a:r>
            <a:endParaRPr kumimoji="1" lang="en-US" altLang="ja-JP" dirty="0"/>
          </a:p>
        </p:txBody>
      </p:sp>
    </p:spTree>
    <p:extLst>
      <p:ext uri="{BB962C8B-B14F-4D97-AF65-F5344CB8AC3E}">
        <p14:creationId xmlns:p14="http://schemas.microsoft.com/office/powerpoint/2010/main" val="13806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9" y="333246"/>
            <a:ext cx="5913167" cy="6359654"/>
          </a:xfrm>
          <a:prstGeom prst="rect">
            <a:avLst/>
          </a:prstGeom>
        </p:spPr>
      </p:pic>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224503" y="4867275"/>
            <a:ext cx="699797" cy="685800"/>
          </a:xfrm>
          <a:prstGeom prst="rect">
            <a:avLst/>
          </a:prstGeom>
        </p:spPr>
      </p:pic>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52</a:t>
            </a:fld>
            <a:endParaRPr lang="en-US" altLang="ja-JP" dirty="0">
              <a:solidFill>
                <a:prstClr val="black"/>
              </a:solidFill>
            </a:endParaRPr>
          </a:p>
        </p:txBody>
      </p:sp>
      <p:graphicFrame>
        <p:nvGraphicFramePr>
          <p:cNvPr id="11" name="図表 10"/>
          <p:cNvGraphicFramePr/>
          <p:nvPr>
            <p:extLst>
              <p:ext uri="{D42A27DB-BD31-4B8C-83A1-F6EECF244321}">
                <p14:modId xmlns:p14="http://schemas.microsoft.com/office/powerpoint/2010/main" val="1271903278"/>
              </p:ext>
            </p:extLst>
          </p:nvPr>
        </p:nvGraphicFramePr>
        <p:xfrm>
          <a:off x="5744578" y="1174686"/>
          <a:ext cx="3393092" cy="5638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テキスト ボックス 11"/>
          <p:cNvSpPr txBox="1"/>
          <p:nvPr/>
        </p:nvSpPr>
        <p:spPr>
          <a:xfrm>
            <a:off x="5744578" y="673100"/>
            <a:ext cx="3247022" cy="369332"/>
          </a:xfrm>
          <a:prstGeom prst="rect">
            <a:avLst/>
          </a:prstGeom>
          <a:noFill/>
        </p:spPr>
        <p:txBody>
          <a:bodyPr wrap="square" rtlCol="0">
            <a:spAutoFit/>
          </a:bodyPr>
          <a:lstStyle/>
          <a:p>
            <a:r>
              <a:rPr kumimoji="1" lang="ja-JP" altLang="en-US" dirty="0"/>
              <a:t>工程別にシナリオを考えてみる</a:t>
            </a:r>
          </a:p>
        </p:txBody>
      </p:sp>
      <p:sp>
        <p:nvSpPr>
          <p:cNvPr id="13" name="テキスト ボックス 12"/>
          <p:cNvSpPr txBox="1"/>
          <p:nvPr/>
        </p:nvSpPr>
        <p:spPr>
          <a:xfrm>
            <a:off x="7310939" y="148580"/>
            <a:ext cx="1935678" cy="369332"/>
          </a:xfrm>
          <a:prstGeom prst="rect">
            <a:avLst/>
          </a:prstGeom>
          <a:noFill/>
        </p:spPr>
        <p:txBody>
          <a:bodyPr wrap="square" rtlCol="0">
            <a:spAutoFit/>
          </a:bodyPr>
          <a:lstStyle/>
          <a:p>
            <a:pPr algn="ctr"/>
            <a:r>
              <a:rPr kumimoji="1" lang="ja-JP" altLang="en-US" dirty="0"/>
              <a:t>Ｐ２５</a:t>
            </a:r>
            <a:endParaRPr kumimoji="1" lang="en-US" altLang="ja-JP" dirty="0"/>
          </a:p>
        </p:txBody>
      </p:sp>
    </p:spTree>
    <p:extLst>
      <p:ext uri="{BB962C8B-B14F-4D97-AF65-F5344CB8AC3E}">
        <p14:creationId xmlns:p14="http://schemas.microsoft.com/office/powerpoint/2010/main" val="3543310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米の場合の注意点</a:t>
            </a:r>
            <a:endParaRPr kumimoji="1" lang="en-US" altLang="ja-JP" dirty="0"/>
          </a:p>
          <a:p>
            <a:pPr lvl="2"/>
            <a:r>
              <a:rPr kumimoji="1" lang="ja-JP" altLang="en-US" dirty="0"/>
              <a:t>用途限定米（加工用、飼料用等）の混入も異物として。</a:t>
            </a:r>
            <a:br>
              <a:rPr kumimoji="1" lang="en-US" altLang="ja-JP" dirty="0"/>
            </a:br>
            <a:r>
              <a:rPr kumimoji="1" lang="ja-JP" altLang="en-US" dirty="0"/>
              <a:t>それ以外に使用することが禁じられているから。</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53</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5467"/>
            <a:ext cx="8931949" cy="4501209"/>
          </a:xfrm>
          <a:prstGeom prst="rect">
            <a:avLst/>
          </a:prstGeom>
        </p:spPr>
      </p:pic>
      <p:sp>
        <p:nvSpPr>
          <p:cNvPr id="5" name="テキスト ボックス 4"/>
          <p:cNvSpPr txBox="1"/>
          <p:nvPr/>
        </p:nvSpPr>
        <p:spPr>
          <a:xfrm>
            <a:off x="7310939" y="148580"/>
            <a:ext cx="1935678" cy="369332"/>
          </a:xfrm>
          <a:prstGeom prst="rect">
            <a:avLst/>
          </a:prstGeom>
          <a:noFill/>
        </p:spPr>
        <p:txBody>
          <a:bodyPr wrap="square" rtlCol="0">
            <a:spAutoFit/>
          </a:bodyPr>
          <a:lstStyle/>
          <a:p>
            <a:pPr algn="ctr"/>
            <a:r>
              <a:rPr kumimoji="1" lang="ja-JP" altLang="en-US" dirty="0"/>
              <a:t>Ｐ２６</a:t>
            </a:r>
            <a:endParaRPr kumimoji="1" lang="en-US" altLang="ja-JP" dirty="0"/>
          </a:p>
        </p:txBody>
      </p:sp>
    </p:spTree>
    <p:extLst>
      <p:ext uri="{BB962C8B-B14F-4D97-AF65-F5344CB8AC3E}">
        <p14:creationId xmlns:p14="http://schemas.microsoft.com/office/powerpoint/2010/main" val="4269261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畜産の場合の注意点</a:t>
            </a:r>
            <a:endParaRPr kumimoji="1" lang="en-US" altLang="ja-JP" dirty="0"/>
          </a:p>
          <a:p>
            <a:pPr lvl="2"/>
            <a:r>
              <a:rPr lang="ja-JP" altLang="en-US" b="0" dirty="0"/>
              <a:t>家畜の食肉とする部位に、注射針やその破片が入り込む可能性</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54</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036" y="1012015"/>
            <a:ext cx="6658904" cy="5801535"/>
          </a:xfrm>
          <a:prstGeom prst="rect">
            <a:avLst/>
          </a:prstGeom>
        </p:spPr>
      </p:pic>
      <p:sp>
        <p:nvSpPr>
          <p:cNvPr id="5" name="テキスト ボックス 4"/>
          <p:cNvSpPr txBox="1"/>
          <p:nvPr/>
        </p:nvSpPr>
        <p:spPr>
          <a:xfrm>
            <a:off x="7310939" y="148580"/>
            <a:ext cx="1935678" cy="369332"/>
          </a:xfrm>
          <a:prstGeom prst="rect">
            <a:avLst/>
          </a:prstGeom>
          <a:noFill/>
        </p:spPr>
        <p:txBody>
          <a:bodyPr wrap="square" rtlCol="0">
            <a:spAutoFit/>
          </a:bodyPr>
          <a:lstStyle/>
          <a:p>
            <a:pPr algn="ctr"/>
            <a:r>
              <a:rPr kumimoji="1" lang="ja-JP" altLang="en-US" dirty="0"/>
              <a:t>Ｐ２６</a:t>
            </a:r>
            <a:endParaRPr kumimoji="1" lang="en-US" altLang="ja-JP" dirty="0"/>
          </a:p>
        </p:txBody>
      </p:sp>
    </p:spTree>
    <p:extLst>
      <p:ext uri="{BB962C8B-B14F-4D97-AF65-F5344CB8AC3E}">
        <p14:creationId xmlns:p14="http://schemas.microsoft.com/office/powerpoint/2010/main" val="2366956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55</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729" y="1722867"/>
            <a:ext cx="8821271" cy="4970033"/>
          </a:xfrm>
          <a:prstGeom prst="rect">
            <a:avLst/>
          </a:prstGeom>
          <a:noFill/>
          <a:ln>
            <a:noFill/>
          </a:ln>
        </p:spPr>
      </p:pic>
      <p:sp>
        <p:nvSpPr>
          <p:cNvPr id="5" name="テキスト ボックス 4"/>
          <p:cNvSpPr txBox="1"/>
          <p:nvPr/>
        </p:nvSpPr>
        <p:spPr>
          <a:xfrm>
            <a:off x="430305" y="344245"/>
            <a:ext cx="8186570" cy="523220"/>
          </a:xfrm>
          <a:prstGeom prst="rect">
            <a:avLst/>
          </a:prstGeom>
          <a:noFill/>
        </p:spPr>
        <p:txBody>
          <a:bodyPr wrap="square" rtlCol="0">
            <a:spAutoFit/>
          </a:bodyPr>
          <a:lstStyle/>
          <a:p>
            <a:r>
              <a:rPr lang="ja-JP" altLang="en-US" sz="2800" dirty="0"/>
              <a:t>農産物への残留農薬等での汚染（化学的危害要因）</a:t>
            </a:r>
            <a:endParaRPr kumimoji="1" lang="ja-JP" altLang="en-US" sz="2800" dirty="0"/>
          </a:p>
        </p:txBody>
      </p:sp>
      <p:sp>
        <p:nvSpPr>
          <p:cNvPr id="6" name="テキスト ボックス 5"/>
          <p:cNvSpPr txBox="1"/>
          <p:nvPr/>
        </p:nvSpPr>
        <p:spPr>
          <a:xfrm>
            <a:off x="7318911" y="100748"/>
            <a:ext cx="1935678" cy="369332"/>
          </a:xfrm>
          <a:prstGeom prst="rect">
            <a:avLst/>
          </a:prstGeom>
          <a:noFill/>
        </p:spPr>
        <p:txBody>
          <a:bodyPr wrap="square" rtlCol="0">
            <a:spAutoFit/>
          </a:bodyPr>
          <a:lstStyle/>
          <a:p>
            <a:pPr algn="ctr"/>
            <a:r>
              <a:rPr kumimoji="1" lang="ja-JP" altLang="en-US" dirty="0"/>
              <a:t>Ｐ２７</a:t>
            </a:r>
            <a:endParaRPr kumimoji="1" lang="en-US" altLang="ja-JP" dirty="0"/>
          </a:p>
        </p:txBody>
      </p:sp>
      <p:sp>
        <p:nvSpPr>
          <p:cNvPr id="7" name="テキスト ボックス 6"/>
          <p:cNvSpPr txBox="1"/>
          <p:nvPr/>
        </p:nvSpPr>
        <p:spPr>
          <a:xfrm>
            <a:off x="430305" y="985127"/>
            <a:ext cx="8186570" cy="461665"/>
          </a:xfrm>
          <a:prstGeom prst="rect">
            <a:avLst/>
          </a:prstGeom>
          <a:noFill/>
        </p:spPr>
        <p:txBody>
          <a:bodyPr wrap="square" rtlCol="0">
            <a:spAutoFit/>
          </a:bodyPr>
          <a:lstStyle/>
          <a:p>
            <a:r>
              <a:rPr lang="ja-JP" altLang="ja-JP" sz="2400" dirty="0"/>
              <a:t>農場にある「化学製品」及び「カビの発生箇所</a:t>
            </a:r>
            <a:r>
              <a:rPr lang="ja-JP" altLang="en-US" sz="2400" dirty="0"/>
              <a:t>」は？</a:t>
            </a:r>
            <a:endParaRPr kumimoji="1" lang="ja-JP" altLang="en-US" sz="2400" dirty="0"/>
          </a:p>
        </p:txBody>
      </p:sp>
      <p:sp>
        <p:nvSpPr>
          <p:cNvPr id="2" name="楕円 1"/>
          <p:cNvSpPr/>
          <p:nvPr/>
        </p:nvSpPr>
        <p:spPr>
          <a:xfrm>
            <a:off x="183029" y="4476750"/>
            <a:ext cx="1277471" cy="20955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4400" dirty="0">
                <a:solidFill>
                  <a:schemeClr val="tx1"/>
                </a:solidFill>
              </a:rPr>
              <a:t>？</a:t>
            </a:r>
          </a:p>
        </p:txBody>
      </p:sp>
      <p:sp>
        <p:nvSpPr>
          <p:cNvPr id="8" name="楕円 7"/>
          <p:cNvSpPr/>
          <p:nvPr/>
        </p:nvSpPr>
        <p:spPr>
          <a:xfrm>
            <a:off x="1148229" y="2381250"/>
            <a:ext cx="1429871" cy="25463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4400" dirty="0">
                <a:solidFill>
                  <a:schemeClr val="tx1"/>
                </a:solidFill>
              </a:rPr>
              <a:t>？</a:t>
            </a:r>
          </a:p>
        </p:txBody>
      </p:sp>
      <p:sp>
        <p:nvSpPr>
          <p:cNvPr id="9" name="楕円 8"/>
          <p:cNvSpPr/>
          <p:nvPr/>
        </p:nvSpPr>
        <p:spPr>
          <a:xfrm>
            <a:off x="2418229" y="1722867"/>
            <a:ext cx="1429871" cy="25463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4400" dirty="0">
                <a:solidFill>
                  <a:schemeClr val="tx1"/>
                </a:solidFill>
              </a:rPr>
              <a:t>？</a:t>
            </a:r>
          </a:p>
        </p:txBody>
      </p:sp>
      <p:sp>
        <p:nvSpPr>
          <p:cNvPr id="10" name="楕円 9"/>
          <p:cNvSpPr/>
          <p:nvPr/>
        </p:nvSpPr>
        <p:spPr>
          <a:xfrm>
            <a:off x="3848100" y="1783192"/>
            <a:ext cx="1429871" cy="25463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4400" dirty="0">
                <a:solidFill>
                  <a:schemeClr val="tx1"/>
                </a:solidFill>
              </a:rPr>
              <a:t>？</a:t>
            </a:r>
          </a:p>
        </p:txBody>
      </p:sp>
      <p:sp>
        <p:nvSpPr>
          <p:cNvPr id="11" name="楕円 10"/>
          <p:cNvSpPr/>
          <p:nvPr/>
        </p:nvSpPr>
        <p:spPr>
          <a:xfrm>
            <a:off x="5118100" y="2501900"/>
            <a:ext cx="1948329" cy="23050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4400" dirty="0">
                <a:solidFill>
                  <a:schemeClr val="tx1"/>
                </a:solidFill>
              </a:rPr>
              <a:t>？</a:t>
            </a:r>
          </a:p>
        </p:txBody>
      </p:sp>
      <p:sp>
        <p:nvSpPr>
          <p:cNvPr id="12" name="楕円 11"/>
          <p:cNvSpPr/>
          <p:nvPr/>
        </p:nvSpPr>
        <p:spPr>
          <a:xfrm>
            <a:off x="6150535" y="4476750"/>
            <a:ext cx="2993465" cy="19748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4400" dirty="0">
                <a:solidFill>
                  <a:schemeClr val="tx1"/>
                </a:solidFill>
              </a:rPr>
              <a:t>？</a:t>
            </a:r>
          </a:p>
        </p:txBody>
      </p:sp>
    </p:spTree>
    <p:extLst>
      <p:ext uri="{BB962C8B-B14F-4D97-AF65-F5344CB8AC3E}">
        <p14:creationId xmlns:p14="http://schemas.microsoft.com/office/powerpoint/2010/main" val="353447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56</a:t>
            </a:fld>
            <a:endParaRPr lang="en-US" altLang="ja-JP" dirty="0">
              <a:solidFill>
                <a:prstClr val="black"/>
              </a:solidFill>
            </a:endParaRPr>
          </a:p>
        </p:txBody>
      </p:sp>
      <p:sp>
        <p:nvSpPr>
          <p:cNvPr id="5" name="テキスト ボックス 4"/>
          <p:cNvSpPr txBox="1"/>
          <p:nvPr/>
        </p:nvSpPr>
        <p:spPr>
          <a:xfrm>
            <a:off x="430305" y="344245"/>
            <a:ext cx="8186570" cy="523220"/>
          </a:xfrm>
          <a:prstGeom prst="rect">
            <a:avLst/>
          </a:prstGeom>
          <a:noFill/>
        </p:spPr>
        <p:txBody>
          <a:bodyPr wrap="square" rtlCol="0">
            <a:spAutoFit/>
          </a:bodyPr>
          <a:lstStyle/>
          <a:p>
            <a:r>
              <a:rPr lang="ja-JP" altLang="ja-JP" sz="2800" dirty="0"/>
              <a:t>農場にある「化学製品」及び「カビの発生箇所</a:t>
            </a:r>
            <a:r>
              <a:rPr lang="ja-JP" altLang="en-US" sz="2800" dirty="0"/>
              <a:t>」は？</a:t>
            </a:r>
            <a:endParaRPr kumimoji="1" lang="ja-JP" altLang="en-US" sz="2800" dirty="0"/>
          </a:p>
        </p:txBody>
      </p:sp>
      <p:graphicFrame>
        <p:nvGraphicFramePr>
          <p:cNvPr id="8" name="表 7"/>
          <p:cNvGraphicFramePr>
            <a:graphicFrameLocks noGrp="1"/>
          </p:cNvGraphicFramePr>
          <p:nvPr>
            <p:extLst>
              <p:ext uri="{D42A27DB-BD31-4B8C-83A1-F6EECF244321}">
                <p14:modId xmlns:p14="http://schemas.microsoft.com/office/powerpoint/2010/main" val="3313539836"/>
              </p:ext>
            </p:extLst>
          </p:nvPr>
        </p:nvGraphicFramePr>
        <p:xfrm>
          <a:off x="309748" y="1090957"/>
          <a:ext cx="8510402" cy="5234538"/>
        </p:xfrm>
        <a:graphic>
          <a:graphicData uri="http://schemas.openxmlformats.org/drawingml/2006/table">
            <a:tbl>
              <a:tblPr firstRow="1" firstCol="1" bandRow="1"/>
              <a:tblGrid>
                <a:gridCol w="1869985">
                  <a:extLst>
                    <a:ext uri="{9D8B030D-6E8A-4147-A177-3AD203B41FA5}">
                      <a16:colId xmlns:a16="http://schemas.microsoft.com/office/drawing/2014/main" val="342213377"/>
                    </a:ext>
                  </a:extLst>
                </a:gridCol>
                <a:gridCol w="6640417">
                  <a:extLst>
                    <a:ext uri="{9D8B030D-6E8A-4147-A177-3AD203B41FA5}">
                      <a16:colId xmlns:a16="http://schemas.microsoft.com/office/drawing/2014/main" val="3922314220"/>
                    </a:ext>
                  </a:extLst>
                </a:gridCol>
              </a:tblGrid>
              <a:tr h="694145">
                <a:tc>
                  <a:txBody>
                    <a:bodyPr/>
                    <a:lstStyle/>
                    <a:p>
                      <a:pPr algn="ctr" eaLnBrk="1" fontAlgn="auto" latinLnBrk="0" hangingPunct="1">
                        <a:spcAft>
                          <a:spcPts val="0"/>
                        </a:spcAft>
                      </a:pPr>
                      <a:r>
                        <a:rPr lang="ja-JP" sz="20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農場の分類</a:t>
                      </a:r>
                      <a:endParaRPr lang="ja-JP" sz="20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農場にある「化学製品」及び「カビの発生箇所」</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0091841"/>
                  </a:ext>
                </a:extLst>
              </a:tr>
              <a:tr h="694145">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①圃場</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3500951"/>
                  </a:ext>
                </a:extLst>
              </a:tr>
              <a:tr h="955872">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②倉庫</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en-US" sz="2000" kern="100">
                          <a:solidFill>
                            <a:srgbClr val="000000"/>
                          </a:solidFill>
                          <a:effectLst/>
                          <a:latin typeface="UD デジタル 教科書体 N-R" panose="02020400000000000000" pitchFamily="17" charset="-128"/>
                          <a:ea typeface="ＭＳ 明朝" panose="02020609040205080304"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1072378"/>
                  </a:ext>
                </a:extLst>
              </a:tr>
              <a:tr h="1433809">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③農産物取扱施設</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en-US" sz="2000" kern="100">
                          <a:solidFill>
                            <a:srgbClr val="000000"/>
                          </a:solidFill>
                          <a:effectLst/>
                          <a:latin typeface="UD デジタル 教科書体 N-R" panose="02020400000000000000" pitchFamily="17" charset="-128"/>
                          <a:ea typeface="ＭＳ 明朝" panose="02020609040205080304"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en-US" sz="2000" kern="100">
                          <a:solidFill>
                            <a:srgbClr val="000000"/>
                          </a:solidFill>
                          <a:effectLst/>
                          <a:latin typeface="UD デジタル 教科書体 N-R" panose="02020400000000000000" pitchFamily="17" charset="-128"/>
                          <a:ea typeface="ＭＳ 明朝" panose="02020609040205080304" pitchFamily="17" charset="-128"/>
                          <a:cs typeface="ＭＳ Ｐゴシック" panose="020B0600070205080204" pitchFamily="50" charset="-128"/>
                        </a:rPr>
                        <a:t> </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6442231"/>
                  </a:ext>
                </a:extLst>
              </a:tr>
              <a:tr h="1456567">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④その他</a:t>
                      </a:r>
                      <a:br>
                        <a:rPr lang="en-US"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br>
                      <a:r>
                        <a:rPr lang="ja-JP" sz="16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（トイレ、ボイラー室など）</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en-US" sz="2000" kern="100" dirty="0">
                          <a:solidFill>
                            <a:srgbClr val="000000"/>
                          </a:solidFill>
                          <a:effectLst/>
                          <a:latin typeface="UD デジタル 教科書体 N-R" panose="02020400000000000000" pitchFamily="17" charset="-128"/>
                          <a:ea typeface="ＭＳ 明朝" panose="02020609040205080304" pitchFamily="17" charset="-128"/>
                          <a:cs typeface="ＭＳ Ｐゴシック" panose="020B0600070205080204" pitchFamily="50" charset="-128"/>
                        </a:rPr>
                        <a:t> </a:t>
                      </a:r>
                      <a:endParaRPr lang="ja-JP" sz="20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473957"/>
                  </a:ext>
                </a:extLst>
              </a:tr>
            </a:tbl>
          </a:graphicData>
        </a:graphic>
      </p:graphicFrame>
      <p:sp>
        <p:nvSpPr>
          <p:cNvPr id="6" name="テキスト ボックス 5"/>
          <p:cNvSpPr txBox="1"/>
          <p:nvPr/>
        </p:nvSpPr>
        <p:spPr>
          <a:xfrm>
            <a:off x="7318911" y="100748"/>
            <a:ext cx="1935678" cy="369332"/>
          </a:xfrm>
          <a:prstGeom prst="rect">
            <a:avLst/>
          </a:prstGeom>
          <a:noFill/>
        </p:spPr>
        <p:txBody>
          <a:bodyPr wrap="square" rtlCol="0">
            <a:spAutoFit/>
          </a:bodyPr>
          <a:lstStyle/>
          <a:p>
            <a:pPr algn="ctr"/>
            <a:r>
              <a:rPr kumimoji="1" lang="ja-JP" altLang="en-US" dirty="0"/>
              <a:t>Ｐ２７</a:t>
            </a:r>
            <a:endParaRPr kumimoji="1" lang="en-US" altLang="ja-JP" dirty="0"/>
          </a:p>
        </p:txBody>
      </p:sp>
    </p:spTree>
    <p:extLst>
      <p:ext uri="{BB962C8B-B14F-4D97-AF65-F5344CB8AC3E}">
        <p14:creationId xmlns:p14="http://schemas.microsoft.com/office/powerpoint/2010/main" val="3046002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57</a:t>
            </a:fld>
            <a:endParaRPr lang="en-US" altLang="ja-JP" dirty="0">
              <a:solidFill>
                <a:prstClr val="black"/>
              </a:solidFill>
            </a:endParaRPr>
          </a:p>
        </p:txBody>
      </p:sp>
      <p:sp>
        <p:nvSpPr>
          <p:cNvPr id="5" name="テキスト ボックス 4"/>
          <p:cNvSpPr txBox="1"/>
          <p:nvPr/>
        </p:nvSpPr>
        <p:spPr>
          <a:xfrm>
            <a:off x="430305" y="344245"/>
            <a:ext cx="8186570" cy="523220"/>
          </a:xfrm>
          <a:prstGeom prst="rect">
            <a:avLst/>
          </a:prstGeom>
          <a:noFill/>
        </p:spPr>
        <p:txBody>
          <a:bodyPr wrap="square" rtlCol="0">
            <a:spAutoFit/>
          </a:bodyPr>
          <a:lstStyle/>
          <a:p>
            <a:r>
              <a:rPr lang="ja-JP" altLang="ja-JP" sz="2800" dirty="0"/>
              <a:t>農場にある「化学製品」及び「カビの発生箇所</a:t>
            </a:r>
            <a:r>
              <a:rPr lang="ja-JP" altLang="en-US" sz="2800" dirty="0"/>
              <a:t>」は？</a:t>
            </a:r>
            <a:endParaRPr kumimoji="1" lang="ja-JP" altLang="en-US" sz="2800" dirty="0"/>
          </a:p>
        </p:txBody>
      </p:sp>
      <p:graphicFrame>
        <p:nvGraphicFramePr>
          <p:cNvPr id="8" name="表 7"/>
          <p:cNvGraphicFramePr>
            <a:graphicFrameLocks noGrp="1"/>
          </p:cNvGraphicFramePr>
          <p:nvPr>
            <p:extLst>
              <p:ext uri="{D42A27DB-BD31-4B8C-83A1-F6EECF244321}">
                <p14:modId xmlns:p14="http://schemas.microsoft.com/office/powerpoint/2010/main" val="177647920"/>
              </p:ext>
            </p:extLst>
          </p:nvPr>
        </p:nvGraphicFramePr>
        <p:xfrm>
          <a:off x="309748" y="1090957"/>
          <a:ext cx="8510402" cy="5361282"/>
        </p:xfrm>
        <a:graphic>
          <a:graphicData uri="http://schemas.openxmlformats.org/drawingml/2006/table">
            <a:tbl>
              <a:tblPr firstRow="1" firstCol="1" bandRow="1"/>
              <a:tblGrid>
                <a:gridCol w="1869985">
                  <a:extLst>
                    <a:ext uri="{9D8B030D-6E8A-4147-A177-3AD203B41FA5}">
                      <a16:colId xmlns:a16="http://schemas.microsoft.com/office/drawing/2014/main" val="342213377"/>
                    </a:ext>
                  </a:extLst>
                </a:gridCol>
                <a:gridCol w="6640417">
                  <a:extLst>
                    <a:ext uri="{9D8B030D-6E8A-4147-A177-3AD203B41FA5}">
                      <a16:colId xmlns:a16="http://schemas.microsoft.com/office/drawing/2014/main" val="3922314220"/>
                    </a:ext>
                  </a:extLst>
                </a:gridCol>
              </a:tblGrid>
              <a:tr h="579378">
                <a:tc>
                  <a:txBody>
                    <a:bodyPr/>
                    <a:lstStyle/>
                    <a:p>
                      <a:pPr algn="ctr" eaLnBrk="1" fontAlgn="auto" latinLnBrk="0" hangingPunct="1">
                        <a:spcAft>
                          <a:spcPts val="0"/>
                        </a:spcAft>
                      </a:pPr>
                      <a:r>
                        <a:rPr lang="ja-JP" sz="20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農場の分類</a:t>
                      </a:r>
                      <a:endParaRPr lang="ja-JP" sz="20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農場にある「化学製品」及び「カビの発生箇所」</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0091841"/>
                  </a:ext>
                </a:extLst>
              </a:tr>
              <a:tr h="897421">
                <a:tc>
                  <a:txBody>
                    <a:bodyPr/>
                    <a:lstStyle/>
                    <a:p>
                      <a:pPr algn="ctr" eaLnBrk="1" fontAlgn="auto" latinLnBrk="0" hangingPunct="1">
                        <a:spcAft>
                          <a:spcPts val="0"/>
                        </a:spcAft>
                      </a:pPr>
                      <a:r>
                        <a:rPr lang="ja-JP" sz="20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①圃場</a:t>
                      </a:r>
                      <a:endParaRPr lang="ja-JP" sz="20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圃場で給油するための燃料携行缶</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暖房機</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暖房機の燃料タンク</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循環扇などに使う機械油（オイル）</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3500951"/>
                  </a:ext>
                </a:extLst>
              </a:tr>
              <a:tr h="797832">
                <a:tc>
                  <a:txBody>
                    <a:bodyPr/>
                    <a:lstStyle/>
                    <a:p>
                      <a:pPr algn="ctr" eaLnBrk="1" fontAlgn="auto" latinLnBrk="0" hangingPunct="1">
                        <a:spcAft>
                          <a:spcPts val="0"/>
                        </a:spcAft>
                      </a:pPr>
                      <a:r>
                        <a:rPr lang="ja-JP" sz="20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②倉庫</a:t>
                      </a:r>
                      <a:endParaRPr lang="ja-JP" sz="20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農薬</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機械油（オイル）、燃料</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トラクターなどの農業機械</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1072378"/>
                  </a:ext>
                </a:extLst>
              </a:tr>
              <a:tr h="1346132">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③農産物取扱施設</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手洗い用石鹸、消毒液</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排水溝に残った野菜残渣（カビの発生箇所）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交換されていない掃除用モップ（カビの発生箇所）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冷蔵庫内の冷気の吹き出し口（カビの発生場所）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貯蔵している農産物（カビの発生場所）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外気と触れている窓ガラスの内側（カビの発生場所）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6442231"/>
                  </a:ext>
                </a:extLst>
              </a:tr>
              <a:tr h="1215744">
                <a:tc>
                  <a:txBody>
                    <a:bodyPr/>
                    <a:lstStyle/>
                    <a:p>
                      <a:pPr algn="ctr" eaLnBrk="1" fontAlgn="auto" latinLnBrk="0" hangingPunct="1">
                        <a:spcAft>
                          <a:spcPts val="0"/>
                        </a:spcAft>
                      </a:pPr>
                      <a:r>
                        <a:rPr lang="ja-JP"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④その他</a:t>
                      </a:r>
                      <a:br>
                        <a:rPr lang="en-US" sz="20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br>
                      <a:r>
                        <a:rPr lang="ja-JP" sz="1600" kern="10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（トイレ、ボイラー室など）</a:t>
                      </a:r>
                      <a:endParaRPr lang="ja-JP" sz="2000" kern="1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トイレ掃除用洗剤</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手洗い用石鹸・消毒剤</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1" fontAlgn="auto" latinLnBrk="0" hangingPunct="1">
                        <a:spcAft>
                          <a:spcPts val="0"/>
                        </a:spcAft>
                      </a:pPr>
                      <a:r>
                        <a:rPr lang="ja-JP" sz="1800" kern="100" dirty="0">
                          <a:solidFill>
                            <a:srgbClr val="000000"/>
                          </a:solidFill>
                          <a:effectLst/>
                          <a:latin typeface="Times New Roman" panose="02020603050405020304" pitchFamily="18" charset="0"/>
                          <a:ea typeface="UD デジタル 教科書体 N-R" panose="02020400000000000000" pitchFamily="17" charset="-128"/>
                          <a:cs typeface="ＭＳ Ｐゴシック" panose="020B0600070205080204" pitchFamily="50" charset="-128"/>
                        </a:rPr>
                        <a:t>交換されていない掃除用モップ（カビの発生箇所）</a:t>
                      </a:r>
                      <a:endParaRPr lang="ja-JP" sz="1800" kern="1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473957"/>
                  </a:ext>
                </a:extLst>
              </a:tr>
            </a:tbl>
          </a:graphicData>
        </a:graphic>
      </p:graphicFrame>
      <p:sp>
        <p:nvSpPr>
          <p:cNvPr id="6" name="テキスト ボックス 5"/>
          <p:cNvSpPr txBox="1"/>
          <p:nvPr/>
        </p:nvSpPr>
        <p:spPr>
          <a:xfrm>
            <a:off x="7318911" y="100748"/>
            <a:ext cx="1935678" cy="369332"/>
          </a:xfrm>
          <a:prstGeom prst="rect">
            <a:avLst/>
          </a:prstGeom>
          <a:noFill/>
        </p:spPr>
        <p:txBody>
          <a:bodyPr wrap="square" rtlCol="0">
            <a:spAutoFit/>
          </a:bodyPr>
          <a:lstStyle/>
          <a:p>
            <a:pPr algn="ctr"/>
            <a:r>
              <a:rPr kumimoji="1" lang="ja-JP" altLang="en-US" dirty="0"/>
              <a:t>Ｐ２７</a:t>
            </a:r>
            <a:endParaRPr kumimoji="1" lang="en-US" altLang="ja-JP" dirty="0"/>
          </a:p>
        </p:txBody>
      </p:sp>
    </p:spTree>
    <p:extLst>
      <p:ext uri="{BB962C8B-B14F-4D97-AF65-F5344CB8AC3E}">
        <p14:creationId xmlns:p14="http://schemas.microsoft.com/office/powerpoint/2010/main" val="818537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dirty="0"/>
              <a:t>農産物への残留農薬等での汚染（化学的危害要因）</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58</a:t>
            </a:fld>
            <a:endParaRPr lang="en-US" altLang="ja-JP" dirty="0">
              <a:solidFill>
                <a:prstClr val="black"/>
              </a:solidFill>
            </a:endParaRPr>
          </a:p>
        </p:txBody>
      </p:sp>
      <p:cxnSp>
        <p:nvCxnSpPr>
          <p:cNvPr id="4" name="直線コネクタ 3"/>
          <p:cNvCxnSpPr/>
          <p:nvPr/>
        </p:nvCxnSpPr>
        <p:spPr>
          <a:xfrm>
            <a:off x="778692" y="971922"/>
            <a:ext cx="7490503" cy="10273"/>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5" name="正方形/長方形 4"/>
          <p:cNvSpPr/>
          <p:nvPr/>
        </p:nvSpPr>
        <p:spPr>
          <a:xfrm>
            <a:off x="778692" y="471964"/>
            <a:ext cx="6006395" cy="461665"/>
          </a:xfrm>
          <a:prstGeom prst="rect">
            <a:avLst/>
          </a:prstGeom>
        </p:spPr>
        <p:txBody>
          <a:bodyPr wrap="square">
            <a:spAutoFit/>
          </a:bodyPr>
          <a:lstStyle/>
          <a:p>
            <a:r>
              <a:rPr lang="ja-JP" altLang="en-US" sz="2400" dirty="0"/>
              <a:t>残留農薬事故は産地全体に迷惑をかける！</a:t>
            </a:r>
            <a:endParaRPr lang="en-US" altLang="ja-JP" sz="2400" dirty="0"/>
          </a:p>
        </p:txBody>
      </p:sp>
      <p:sp>
        <p:nvSpPr>
          <p:cNvPr id="6" name="テキスト ボックス 5"/>
          <p:cNvSpPr txBox="1"/>
          <p:nvPr/>
        </p:nvSpPr>
        <p:spPr>
          <a:xfrm>
            <a:off x="1069676" y="1176882"/>
            <a:ext cx="4551311" cy="369332"/>
          </a:xfrm>
          <a:prstGeom prst="rect">
            <a:avLst/>
          </a:prstGeom>
          <a:noFill/>
        </p:spPr>
        <p:txBody>
          <a:bodyPr wrap="none" rtlCol="0">
            <a:spAutoFit/>
          </a:bodyPr>
          <a:lstStyle/>
          <a:p>
            <a:r>
              <a:rPr kumimoji="1" lang="en-US" altLang="ja-JP" dirty="0"/>
              <a:t>2007</a:t>
            </a:r>
            <a:r>
              <a:rPr kumimoji="1" lang="ja-JP" altLang="en-US" dirty="0"/>
              <a:t>年　</a:t>
            </a:r>
            <a:r>
              <a:rPr kumimoji="1" lang="en-US" altLang="ja-JP" dirty="0"/>
              <a:t>JA</a:t>
            </a:r>
            <a:r>
              <a:rPr kumimoji="1" lang="ja-JP" altLang="en-US" dirty="0"/>
              <a:t> かみつが　「とちおとめ」の事例</a:t>
            </a:r>
          </a:p>
        </p:txBody>
      </p:sp>
      <p:graphicFrame>
        <p:nvGraphicFramePr>
          <p:cNvPr id="7" name="図表 6"/>
          <p:cNvGraphicFramePr/>
          <p:nvPr>
            <p:extLst>
              <p:ext uri="{D42A27DB-BD31-4B8C-83A1-F6EECF244321}">
                <p14:modId xmlns:p14="http://schemas.microsoft.com/office/powerpoint/2010/main" val="3008939846"/>
              </p:ext>
            </p:extLst>
          </p:nvPr>
        </p:nvGraphicFramePr>
        <p:xfrm>
          <a:off x="871032" y="1546214"/>
          <a:ext cx="7653990" cy="4449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テキスト ボックス 7"/>
          <p:cNvSpPr txBox="1"/>
          <p:nvPr/>
        </p:nvSpPr>
        <p:spPr>
          <a:xfrm>
            <a:off x="1970999" y="5996193"/>
            <a:ext cx="5105886" cy="523220"/>
          </a:xfrm>
          <a:prstGeom prst="rect">
            <a:avLst/>
          </a:prstGeom>
          <a:noFill/>
        </p:spPr>
        <p:txBody>
          <a:bodyPr wrap="none" rtlCol="0">
            <a:spAutoFit/>
          </a:bodyPr>
          <a:lstStyle/>
          <a:p>
            <a:pPr algn="ctr"/>
            <a:r>
              <a:rPr kumimoji="1" lang="ja-JP" altLang="en-US" sz="2800" dirty="0">
                <a:solidFill>
                  <a:srgbClr val="FF0000"/>
                </a:solidFill>
              </a:rPr>
              <a:t>産地をあげた管理体制が必要！</a:t>
            </a:r>
          </a:p>
        </p:txBody>
      </p:sp>
      <p:sp>
        <p:nvSpPr>
          <p:cNvPr id="9" name="テキスト ボックス 8"/>
          <p:cNvSpPr txBox="1"/>
          <p:nvPr/>
        </p:nvSpPr>
        <p:spPr>
          <a:xfrm>
            <a:off x="7318911" y="609071"/>
            <a:ext cx="1935678" cy="369332"/>
          </a:xfrm>
          <a:prstGeom prst="rect">
            <a:avLst/>
          </a:prstGeom>
          <a:noFill/>
        </p:spPr>
        <p:txBody>
          <a:bodyPr wrap="square" rtlCol="0">
            <a:spAutoFit/>
          </a:bodyPr>
          <a:lstStyle/>
          <a:p>
            <a:pPr algn="ctr"/>
            <a:r>
              <a:rPr kumimoji="1" lang="ja-JP" altLang="en-US" dirty="0"/>
              <a:t>Ｐ２７</a:t>
            </a:r>
            <a:endParaRPr kumimoji="1" lang="en-US" altLang="ja-JP" dirty="0"/>
          </a:p>
        </p:txBody>
      </p:sp>
    </p:spTree>
    <p:extLst>
      <p:ext uri="{BB962C8B-B14F-4D97-AF65-F5344CB8AC3E}">
        <p14:creationId xmlns:p14="http://schemas.microsoft.com/office/powerpoint/2010/main" val="268212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8E139ECF-24A6-424E-82D3-4AE17584648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39D9DA19-584A-4706-A67A-B4F96142E65B}"/>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622CF5AC-E101-430A-85F5-21475B10BC5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graphicEl>
                                              <a:dgm id="{9E893984-4A53-43E0-A913-5AE5C6122F2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graphicEl>
                                              <a:dgm id="{CDD56436-3050-4BC4-B096-4645C3B4F50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8181" y="1187102"/>
            <a:ext cx="4127350" cy="4627265"/>
          </a:xfrm>
          <a:prstGeom prst="rect">
            <a:avLst/>
          </a:prstGeom>
        </p:spPr>
      </p:pic>
      <p:pic>
        <p:nvPicPr>
          <p:cNvPr id="20" name="図 19"/>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954338" y="5489248"/>
            <a:ext cx="3378200" cy="571500"/>
          </a:xfrm>
          <a:prstGeom prst="rect">
            <a:avLst/>
          </a:prstGeom>
        </p:spPr>
      </p:pic>
      <p:pic>
        <p:nvPicPr>
          <p:cNvPr id="4" name="コンテンツ プレースホルダー 3"/>
          <p:cNvPicPr>
            <a:picLocks noGrp="1" noChangeAspect="1"/>
          </p:cNvPicPr>
          <p:nvPr>
            <p:ph idx="1"/>
          </p:nvPr>
        </p:nvPicPr>
        <p:blipFill rotWithShape="1">
          <a:blip r:embed="rId5" cstate="email">
            <a:extLst>
              <a:ext uri="{28A0092B-C50C-407E-A947-70E740481C1C}">
                <a14:useLocalDpi xmlns:a14="http://schemas.microsoft.com/office/drawing/2010/main" val="0"/>
              </a:ext>
            </a:extLst>
          </a:blip>
          <a:srcRect/>
          <a:stretch/>
        </p:blipFill>
        <p:spPr>
          <a:xfrm>
            <a:off x="0" y="160149"/>
            <a:ext cx="9144000" cy="944751"/>
          </a:xfrm>
        </p:spPr>
      </p:pic>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59</a:t>
            </a:fld>
            <a:endParaRPr lang="en-US" altLang="ja-JP" dirty="0">
              <a:solidFill>
                <a:prstClr val="black"/>
              </a:solidFill>
            </a:endParaRPr>
          </a:p>
        </p:txBody>
      </p:sp>
      <p:sp>
        <p:nvSpPr>
          <p:cNvPr id="5" name="テキスト ボックス 4"/>
          <p:cNvSpPr txBox="1"/>
          <p:nvPr/>
        </p:nvSpPr>
        <p:spPr>
          <a:xfrm>
            <a:off x="669955" y="6400277"/>
            <a:ext cx="7946966" cy="369332"/>
          </a:xfrm>
          <a:prstGeom prst="rect">
            <a:avLst/>
          </a:prstGeom>
          <a:noFill/>
        </p:spPr>
        <p:txBody>
          <a:bodyPr wrap="square" rtlCol="0">
            <a:spAutoFit/>
          </a:bodyPr>
          <a:lstStyle/>
          <a:p>
            <a:r>
              <a:rPr kumimoji="1" lang="ja-JP" altLang="en-US" dirty="0"/>
              <a:t>生産履歴だけでは、残留農薬基準超過のリスクを回避できない（</a:t>
            </a:r>
            <a:r>
              <a:rPr kumimoji="1" lang="en-US" altLang="ja-JP" dirty="0"/>
              <a:t>GAP</a:t>
            </a:r>
            <a:r>
              <a:rPr kumimoji="1" lang="ja-JP" altLang="en-US" dirty="0"/>
              <a:t>で対応）</a:t>
            </a:r>
            <a:endParaRPr kumimoji="1" lang="en-US" altLang="ja-JP" dirty="0"/>
          </a:p>
        </p:txBody>
      </p:sp>
      <p:pic>
        <p:nvPicPr>
          <p:cNvPr id="21" name="図 20"/>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4952131" y="1133383"/>
            <a:ext cx="3690938" cy="4302629"/>
          </a:xfrm>
          <a:prstGeom prst="rect">
            <a:avLst/>
          </a:prstGeom>
        </p:spPr>
      </p:pic>
      <p:sp>
        <p:nvSpPr>
          <p:cNvPr id="2" name="四角形吹き出し 1"/>
          <p:cNvSpPr/>
          <p:nvPr/>
        </p:nvSpPr>
        <p:spPr>
          <a:xfrm>
            <a:off x="4215531" y="1574499"/>
            <a:ext cx="456331" cy="2297654"/>
          </a:xfrm>
          <a:prstGeom prst="wedgeRectCallout">
            <a:avLst>
              <a:gd name="adj1" fmla="val 8329"/>
              <a:gd name="adj2" fmla="val -332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生産履歴で対応可</a:t>
            </a:r>
          </a:p>
        </p:txBody>
      </p:sp>
      <p:sp>
        <p:nvSpPr>
          <p:cNvPr id="7" name="四角形吹き出し 6"/>
          <p:cNvSpPr/>
          <p:nvPr/>
        </p:nvSpPr>
        <p:spPr>
          <a:xfrm>
            <a:off x="7790688" y="1457752"/>
            <a:ext cx="1186758" cy="3053288"/>
          </a:xfrm>
          <a:prstGeom prst="wedgeRectCallout">
            <a:avLst>
              <a:gd name="adj1" fmla="val -39914"/>
              <a:gd name="adj2" fmla="val -218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ja-JP" sz="2000" dirty="0"/>
              <a:t>GAP</a:t>
            </a:r>
            <a:r>
              <a:rPr kumimoji="1" lang="ja-JP" altLang="en-US" sz="2000" dirty="0"/>
              <a:t>で</a:t>
            </a:r>
            <a:endParaRPr kumimoji="1" lang="en-US" altLang="ja-JP" sz="2000" dirty="0"/>
          </a:p>
          <a:p>
            <a:pPr algn="ctr"/>
            <a:r>
              <a:rPr kumimoji="1" lang="ja-JP" altLang="en-US" sz="2000" dirty="0"/>
              <a:t>見える化</a:t>
            </a:r>
          </a:p>
        </p:txBody>
      </p:sp>
      <p:sp>
        <p:nvSpPr>
          <p:cNvPr id="25" name="右矢印 24"/>
          <p:cNvSpPr/>
          <p:nvPr/>
        </p:nvSpPr>
        <p:spPr>
          <a:xfrm>
            <a:off x="4697711" y="1574499"/>
            <a:ext cx="282679" cy="168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26" name="右矢印 25"/>
          <p:cNvSpPr/>
          <p:nvPr/>
        </p:nvSpPr>
        <p:spPr>
          <a:xfrm>
            <a:off x="4697711" y="2474663"/>
            <a:ext cx="282679" cy="168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27" name="右矢印 26"/>
          <p:cNvSpPr/>
          <p:nvPr/>
        </p:nvSpPr>
        <p:spPr>
          <a:xfrm rot="10800000">
            <a:off x="7510419" y="1993599"/>
            <a:ext cx="282679" cy="1689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2800" dirty="0"/>
          </a:p>
        </p:txBody>
      </p:sp>
      <p:sp>
        <p:nvSpPr>
          <p:cNvPr id="28" name="右矢印 27"/>
          <p:cNvSpPr/>
          <p:nvPr/>
        </p:nvSpPr>
        <p:spPr>
          <a:xfrm rot="10800000">
            <a:off x="7510419" y="2906167"/>
            <a:ext cx="282679" cy="1689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2800" dirty="0"/>
          </a:p>
        </p:txBody>
      </p:sp>
      <p:sp>
        <p:nvSpPr>
          <p:cNvPr id="29" name="右矢印 28"/>
          <p:cNvSpPr/>
          <p:nvPr/>
        </p:nvSpPr>
        <p:spPr>
          <a:xfrm rot="10800000">
            <a:off x="7510419" y="3376170"/>
            <a:ext cx="282679" cy="1689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2800" dirty="0"/>
          </a:p>
        </p:txBody>
      </p:sp>
      <p:sp>
        <p:nvSpPr>
          <p:cNvPr id="30" name="右矢印 29"/>
          <p:cNvSpPr/>
          <p:nvPr/>
        </p:nvSpPr>
        <p:spPr>
          <a:xfrm rot="10800000">
            <a:off x="7510419" y="3846173"/>
            <a:ext cx="282679" cy="1689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2800" dirty="0"/>
          </a:p>
        </p:txBody>
      </p:sp>
      <p:sp>
        <p:nvSpPr>
          <p:cNvPr id="33" name="右矢印 32"/>
          <p:cNvSpPr/>
          <p:nvPr/>
        </p:nvSpPr>
        <p:spPr>
          <a:xfrm rot="10800000">
            <a:off x="7510419" y="4247259"/>
            <a:ext cx="282679" cy="16895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sz="2800" dirty="0"/>
          </a:p>
        </p:txBody>
      </p:sp>
      <p:sp>
        <p:nvSpPr>
          <p:cNvPr id="34" name="下矢印 33"/>
          <p:cNvSpPr/>
          <p:nvPr/>
        </p:nvSpPr>
        <p:spPr>
          <a:xfrm>
            <a:off x="4307735" y="6113984"/>
            <a:ext cx="531315" cy="2862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p>
        </p:txBody>
      </p:sp>
      <p:sp>
        <p:nvSpPr>
          <p:cNvPr id="19" name="テキスト ボックス 18"/>
          <p:cNvSpPr txBox="1"/>
          <p:nvPr/>
        </p:nvSpPr>
        <p:spPr>
          <a:xfrm>
            <a:off x="7318911" y="100748"/>
            <a:ext cx="1935678" cy="369332"/>
          </a:xfrm>
          <a:prstGeom prst="rect">
            <a:avLst/>
          </a:prstGeom>
          <a:noFill/>
        </p:spPr>
        <p:txBody>
          <a:bodyPr wrap="square" rtlCol="0">
            <a:spAutoFit/>
          </a:bodyPr>
          <a:lstStyle/>
          <a:p>
            <a:pPr algn="ctr"/>
            <a:r>
              <a:rPr kumimoji="1" lang="ja-JP" altLang="en-US" dirty="0"/>
              <a:t>Ｐ２７</a:t>
            </a:r>
            <a:endParaRPr kumimoji="1" lang="en-US" altLang="ja-JP" dirty="0"/>
          </a:p>
        </p:txBody>
      </p:sp>
    </p:spTree>
    <p:extLst>
      <p:ext uri="{BB962C8B-B14F-4D97-AF65-F5344CB8AC3E}">
        <p14:creationId xmlns:p14="http://schemas.microsoft.com/office/powerpoint/2010/main" val="351562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25" grpId="0" animBg="1"/>
      <p:bldP spid="26" grpId="0" animBg="1"/>
      <p:bldP spid="27" grpId="0" animBg="1"/>
      <p:bldP spid="28" grpId="0" animBg="1"/>
      <p:bldP spid="29" grpId="0" animBg="1"/>
      <p:bldP spid="30"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a:t>ニンジンの出荷調整室の様子</a:t>
            </a:r>
            <a:br>
              <a:rPr kumimoji="1" lang="en-US" altLang="ja-JP" dirty="0"/>
            </a:br>
            <a:r>
              <a:rPr kumimoji="1" lang="ja-JP" altLang="en-US" dirty="0"/>
              <a:t>気になる点はありませんか？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948055" y="1122680"/>
            <a:ext cx="7338695" cy="5570220"/>
          </a:xfrm>
          <a:prstGeom prst="rect">
            <a:avLst/>
          </a:prstGeom>
          <a:noFill/>
          <a:ln>
            <a:noFill/>
          </a:ln>
        </p:spPr>
      </p:pic>
      <p:sp>
        <p:nvSpPr>
          <p:cNvPr id="5" name="テキスト ボックス 4"/>
          <p:cNvSpPr txBox="1"/>
          <p:nvPr/>
        </p:nvSpPr>
        <p:spPr>
          <a:xfrm>
            <a:off x="7742711" y="0"/>
            <a:ext cx="1401289" cy="646331"/>
          </a:xfrm>
          <a:prstGeom prst="rect">
            <a:avLst/>
          </a:prstGeom>
          <a:noFill/>
        </p:spPr>
        <p:txBody>
          <a:bodyPr wrap="square" rtlCol="0">
            <a:spAutoFit/>
          </a:bodyPr>
          <a:lstStyle/>
          <a:p>
            <a:r>
              <a:rPr kumimoji="1" lang="ja-JP" altLang="en-US" dirty="0"/>
              <a:t>Ｐ２</a:t>
            </a:r>
            <a:br>
              <a:rPr kumimoji="1" lang="en-US" altLang="ja-JP" dirty="0"/>
            </a:br>
            <a:r>
              <a:rPr kumimoji="1" lang="ja-JP" altLang="en-US" dirty="0"/>
              <a:t>（書き込み）</a:t>
            </a:r>
          </a:p>
        </p:txBody>
      </p:sp>
    </p:spTree>
    <p:extLst>
      <p:ext uri="{BB962C8B-B14F-4D97-AF65-F5344CB8AC3E}">
        <p14:creationId xmlns:p14="http://schemas.microsoft.com/office/powerpoint/2010/main" val="2943829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残留農薬とドリフト</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60</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518868" y="567784"/>
            <a:ext cx="6871636" cy="2336781"/>
          </a:xfrm>
          <a:prstGeom prst="rect">
            <a:avLst/>
          </a:prstGeom>
          <a:noFill/>
          <a:ln>
            <a:noFill/>
          </a:ln>
        </p:spPr>
      </p:pic>
      <p:pic>
        <p:nvPicPr>
          <p:cNvPr id="6" name="図 5"/>
          <p:cNvPicPr/>
          <p:nvPr/>
        </p:nvPicPr>
        <p:blipFill>
          <a:blip r:embed="rId3">
            <a:extLst>
              <a:ext uri="{28A0092B-C50C-407E-A947-70E740481C1C}">
                <a14:useLocalDpi xmlns:a14="http://schemas.microsoft.com/office/drawing/2010/main" val="0"/>
              </a:ext>
            </a:extLst>
          </a:blip>
          <a:stretch>
            <a:fillRect/>
          </a:stretch>
        </p:blipFill>
        <p:spPr>
          <a:xfrm>
            <a:off x="518868" y="3150422"/>
            <a:ext cx="4461923" cy="3540834"/>
          </a:xfrm>
          <a:prstGeom prst="rect">
            <a:avLst/>
          </a:prstGeom>
          <a:ln>
            <a:solidFill>
              <a:schemeClr val="tx1"/>
            </a:solidFill>
          </a:ln>
        </p:spPr>
      </p:pic>
      <p:sp>
        <p:nvSpPr>
          <p:cNvPr id="7" name="テキスト ボックス 6"/>
          <p:cNvSpPr txBox="1"/>
          <p:nvPr/>
        </p:nvSpPr>
        <p:spPr>
          <a:xfrm>
            <a:off x="5088367" y="3259567"/>
            <a:ext cx="3980329" cy="646331"/>
          </a:xfrm>
          <a:prstGeom prst="rect">
            <a:avLst/>
          </a:prstGeom>
          <a:noFill/>
        </p:spPr>
        <p:txBody>
          <a:bodyPr wrap="square" rtlCol="0">
            <a:spAutoFit/>
          </a:bodyPr>
          <a:lstStyle/>
          <a:p>
            <a:r>
              <a:rPr kumimoji="1" lang="ja-JP" altLang="en-US" dirty="0"/>
              <a:t>ドリフト被害やドリフト加害を防ぐためには、どんな対策をとればいいだろう？</a:t>
            </a:r>
          </a:p>
        </p:txBody>
      </p:sp>
      <p:sp>
        <p:nvSpPr>
          <p:cNvPr id="8" name="雲形吹き出し 7"/>
          <p:cNvSpPr/>
          <p:nvPr/>
        </p:nvSpPr>
        <p:spPr>
          <a:xfrm>
            <a:off x="4797911" y="4044875"/>
            <a:ext cx="4346089" cy="2269864"/>
          </a:xfrm>
          <a:prstGeom prst="cloudCallout">
            <a:avLst>
              <a:gd name="adj1" fmla="val -58457"/>
              <a:gd name="adj2" fmla="val 2126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7318911" y="100748"/>
            <a:ext cx="1935678" cy="646331"/>
          </a:xfrm>
          <a:prstGeom prst="rect">
            <a:avLst/>
          </a:prstGeom>
          <a:noFill/>
        </p:spPr>
        <p:txBody>
          <a:bodyPr wrap="square" rtlCol="0">
            <a:spAutoFit/>
          </a:bodyPr>
          <a:lstStyle/>
          <a:p>
            <a:pPr algn="ctr"/>
            <a:r>
              <a:rPr kumimoji="1" lang="ja-JP" altLang="en-US" dirty="0"/>
              <a:t>Ｐ２８</a:t>
            </a:r>
            <a:br>
              <a:rPr lang="en-US" altLang="ja-JP" dirty="0"/>
            </a:br>
            <a:r>
              <a:rPr lang="ja-JP" altLang="en-US" dirty="0"/>
              <a:t>書き込み</a:t>
            </a:r>
            <a:endParaRPr kumimoji="1" lang="en-US" altLang="ja-JP" dirty="0"/>
          </a:p>
        </p:txBody>
      </p:sp>
    </p:spTree>
    <p:extLst>
      <p:ext uri="{BB962C8B-B14F-4D97-AF65-F5344CB8AC3E}">
        <p14:creationId xmlns:p14="http://schemas.microsoft.com/office/powerpoint/2010/main" val="26469619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ＧＡＰ認証農場の農薬保管庫に学ぶ</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61</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652089" y="722078"/>
            <a:ext cx="7839822" cy="5413843"/>
          </a:xfrm>
          <a:prstGeom prst="rect">
            <a:avLst/>
          </a:prstGeom>
        </p:spPr>
      </p:pic>
      <p:sp>
        <p:nvSpPr>
          <p:cNvPr id="5" name="テキスト ボックス 4"/>
          <p:cNvSpPr txBox="1"/>
          <p:nvPr/>
        </p:nvSpPr>
        <p:spPr>
          <a:xfrm>
            <a:off x="7318911" y="100748"/>
            <a:ext cx="1935678" cy="369332"/>
          </a:xfrm>
          <a:prstGeom prst="rect">
            <a:avLst/>
          </a:prstGeom>
          <a:noFill/>
        </p:spPr>
        <p:txBody>
          <a:bodyPr wrap="square" rtlCol="0">
            <a:spAutoFit/>
          </a:bodyPr>
          <a:lstStyle/>
          <a:p>
            <a:pPr algn="ctr"/>
            <a:r>
              <a:rPr kumimoji="1" lang="ja-JP" altLang="en-US" dirty="0"/>
              <a:t>Ｐ２８</a:t>
            </a:r>
            <a:endParaRPr kumimoji="1" lang="en-US" altLang="ja-JP" dirty="0"/>
          </a:p>
        </p:txBody>
      </p:sp>
    </p:spTree>
    <p:extLst>
      <p:ext uri="{BB962C8B-B14F-4D97-AF65-F5344CB8AC3E}">
        <p14:creationId xmlns:p14="http://schemas.microsoft.com/office/powerpoint/2010/main" val="330506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62</a:t>
            </a:fld>
            <a:endParaRPr lang="en-US" altLang="ja-JP" dirty="0">
              <a:solidFill>
                <a:prstClr val="black"/>
              </a:solidFill>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88" y="351692"/>
            <a:ext cx="8850782" cy="6206489"/>
          </a:xfrm>
          <a:prstGeom prst="rect">
            <a:avLst/>
          </a:prstGeom>
        </p:spPr>
      </p:pic>
      <p:sp>
        <p:nvSpPr>
          <p:cNvPr id="4" name="テキスト ボックス 3"/>
          <p:cNvSpPr txBox="1"/>
          <p:nvPr/>
        </p:nvSpPr>
        <p:spPr>
          <a:xfrm>
            <a:off x="7318911" y="100748"/>
            <a:ext cx="1935678" cy="1477328"/>
          </a:xfrm>
          <a:prstGeom prst="rect">
            <a:avLst/>
          </a:prstGeom>
          <a:noFill/>
        </p:spPr>
        <p:txBody>
          <a:bodyPr wrap="square" rtlCol="0">
            <a:spAutoFit/>
          </a:bodyPr>
          <a:lstStyle/>
          <a:p>
            <a:pPr algn="ctr"/>
            <a:r>
              <a:rPr kumimoji="1" lang="ja-JP" altLang="en-US" dirty="0"/>
              <a:t>Ｐ２９</a:t>
            </a:r>
            <a:endParaRPr kumimoji="1" lang="en-US" altLang="ja-JP" dirty="0"/>
          </a:p>
          <a:p>
            <a:pPr algn="ctr"/>
            <a:r>
              <a:rPr kumimoji="1" lang="ja-JP" altLang="en-US" dirty="0"/>
              <a:t>書き込み</a:t>
            </a:r>
            <a:endParaRPr kumimoji="1" lang="en-US" altLang="ja-JP" dirty="0"/>
          </a:p>
          <a:p>
            <a:pPr algn="ctr"/>
            <a:r>
              <a:rPr kumimoji="1" lang="ja-JP" altLang="en-US" dirty="0"/>
              <a:t>空欄に</a:t>
            </a:r>
            <a:endParaRPr kumimoji="1" lang="en-US" altLang="ja-JP" dirty="0"/>
          </a:p>
          <a:p>
            <a:pPr algn="ctr"/>
            <a:r>
              <a:rPr kumimoji="1" lang="ja-JP" altLang="en-US" dirty="0"/>
              <a:t>引き込み線で</a:t>
            </a:r>
            <a:br>
              <a:rPr kumimoji="1" lang="en-US" altLang="ja-JP" dirty="0"/>
            </a:br>
            <a:r>
              <a:rPr kumimoji="1" lang="ja-JP" altLang="en-US" dirty="0"/>
              <a:t>工夫点を</a:t>
            </a:r>
            <a:endParaRPr kumimoji="1" lang="en-US" altLang="ja-JP" dirty="0"/>
          </a:p>
        </p:txBody>
      </p:sp>
    </p:spTree>
    <p:extLst>
      <p:ext uri="{BB962C8B-B14F-4D97-AF65-F5344CB8AC3E}">
        <p14:creationId xmlns:p14="http://schemas.microsoft.com/office/powerpoint/2010/main" val="3323637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a:t>　解答例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63</a:t>
            </a:fld>
            <a:endParaRPr lang="en-US" altLang="ja-JP" dirty="0">
              <a:solidFill>
                <a:prstClr val="black"/>
              </a:solidFill>
            </a:endParaRPr>
          </a:p>
        </p:txBody>
      </p:sp>
      <p:grpSp>
        <p:nvGrpSpPr>
          <p:cNvPr id="4" name="グループ化 3"/>
          <p:cNvGrpSpPr/>
          <p:nvPr/>
        </p:nvGrpSpPr>
        <p:grpSpPr>
          <a:xfrm>
            <a:off x="1" y="744818"/>
            <a:ext cx="8982634" cy="5914166"/>
            <a:chOff x="0" y="0"/>
            <a:chExt cx="7207610" cy="5024646"/>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2281" y="1186249"/>
              <a:ext cx="4067175" cy="2861945"/>
            </a:xfrm>
            <a:prstGeom prst="rect">
              <a:avLst/>
            </a:prstGeom>
          </p:spPr>
        </p:pic>
        <p:sp>
          <p:nvSpPr>
            <p:cNvPr id="6" name="四角形吹き出し 4"/>
            <p:cNvSpPr/>
            <p:nvPr/>
          </p:nvSpPr>
          <p:spPr>
            <a:xfrm>
              <a:off x="107091" y="2290119"/>
              <a:ext cx="2146300" cy="2592705"/>
            </a:xfrm>
            <a:custGeom>
              <a:avLst/>
              <a:gdLst>
                <a:gd name="connsiteX0" fmla="*/ 0 w 2146300"/>
                <a:gd name="connsiteY0" fmla="*/ 0 h 566420"/>
                <a:gd name="connsiteX1" fmla="*/ 1252008 w 2146300"/>
                <a:gd name="connsiteY1" fmla="*/ 0 h 566420"/>
                <a:gd name="connsiteX2" fmla="*/ 1699419 w 2146300"/>
                <a:gd name="connsiteY2" fmla="*/ -2026470 h 566420"/>
                <a:gd name="connsiteX3" fmla="*/ 1788583 w 2146300"/>
                <a:gd name="connsiteY3" fmla="*/ 0 h 566420"/>
                <a:gd name="connsiteX4" fmla="*/ 2146300 w 2146300"/>
                <a:gd name="connsiteY4" fmla="*/ 0 h 566420"/>
                <a:gd name="connsiteX5" fmla="*/ 2146300 w 2146300"/>
                <a:gd name="connsiteY5" fmla="*/ 94403 h 566420"/>
                <a:gd name="connsiteX6" fmla="*/ 2146300 w 2146300"/>
                <a:gd name="connsiteY6" fmla="*/ 94403 h 566420"/>
                <a:gd name="connsiteX7" fmla="*/ 2146300 w 2146300"/>
                <a:gd name="connsiteY7" fmla="*/ 236008 h 566420"/>
                <a:gd name="connsiteX8" fmla="*/ 2146300 w 2146300"/>
                <a:gd name="connsiteY8" fmla="*/ 566420 h 566420"/>
                <a:gd name="connsiteX9" fmla="*/ 1788583 w 2146300"/>
                <a:gd name="connsiteY9" fmla="*/ 566420 h 566420"/>
                <a:gd name="connsiteX10" fmla="*/ 1252008 w 2146300"/>
                <a:gd name="connsiteY10" fmla="*/ 566420 h 566420"/>
                <a:gd name="connsiteX11" fmla="*/ 1252008 w 2146300"/>
                <a:gd name="connsiteY11" fmla="*/ 566420 h 566420"/>
                <a:gd name="connsiteX12" fmla="*/ 0 w 2146300"/>
                <a:gd name="connsiteY12" fmla="*/ 566420 h 566420"/>
                <a:gd name="connsiteX13" fmla="*/ 0 w 2146300"/>
                <a:gd name="connsiteY13" fmla="*/ 236008 h 566420"/>
                <a:gd name="connsiteX14" fmla="*/ 0 w 2146300"/>
                <a:gd name="connsiteY14" fmla="*/ 94403 h 566420"/>
                <a:gd name="connsiteX15" fmla="*/ 0 w 2146300"/>
                <a:gd name="connsiteY15" fmla="*/ 94403 h 566420"/>
                <a:gd name="connsiteX16" fmla="*/ 0 w 2146300"/>
                <a:gd name="connsiteY16" fmla="*/ 0 h 566420"/>
                <a:gd name="connsiteX0" fmla="*/ 0 w 2146300"/>
                <a:gd name="connsiteY0" fmla="*/ 2026470 h 2592890"/>
                <a:gd name="connsiteX1" fmla="*/ 1390554 w 2146300"/>
                <a:gd name="connsiteY1" fmla="*/ 2026470 h 2592890"/>
                <a:gd name="connsiteX2" fmla="*/ 1699419 w 2146300"/>
                <a:gd name="connsiteY2" fmla="*/ 0 h 2592890"/>
                <a:gd name="connsiteX3" fmla="*/ 1788583 w 2146300"/>
                <a:gd name="connsiteY3" fmla="*/ 2026470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 name="connsiteX0" fmla="*/ 0 w 2146300"/>
                <a:gd name="connsiteY0" fmla="*/ 2026470 h 2592890"/>
                <a:gd name="connsiteX1" fmla="*/ 1390554 w 2146300"/>
                <a:gd name="connsiteY1" fmla="*/ 2026470 h 2592890"/>
                <a:gd name="connsiteX2" fmla="*/ 1699419 w 2146300"/>
                <a:gd name="connsiteY2" fmla="*/ 0 h 2592890"/>
                <a:gd name="connsiteX3" fmla="*/ 1694372 w 2146300"/>
                <a:gd name="connsiteY3" fmla="*/ 2026470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 name="connsiteX0" fmla="*/ 0 w 2146300"/>
                <a:gd name="connsiteY0" fmla="*/ 2026470 h 2592890"/>
                <a:gd name="connsiteX1" fmla="*/ 1390554 w 2146300"/>
                <a:gd name="connsiteY1" fmla="*/ 2026470 h 2592890"/>
                <a:gd name="connsiteX2" fmla="*/ 1699419 w 2146300"/>
                <a:gd name="connsiteY2" fmla="*/ 0 h 2592890"/>
                <a:gd name="connsiteX3" fmla="*/ 1894505 w 2146300"/>
                <a:gd name="connsiteY3" fmla="*/ 2023018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 name="connsiteX0" fmla="*/ 0 w 2146300"/>
                <a:gd name="connsiteY0" fmla="*/ 2026470 h 2592890"/>
                <a:gd name="connsiteX1" fmla="*/ 1390554 w 2146300"/>
                <a:gd name="connsiteY1" fmla="*/ 2026470 h 2592890"/>
                <a:gd name="connsiteX2" fmla="*/ 1699419 w 2146300"/>
                <a:gd name="connsiteY2" fmla="*/ 0 h 2592890"/>
                <a:gd name="connsiteX3" fmla="*/ 1894505 w 2146300"/>
                <a:gd name="connsiteY3" fmla="*/ 2023018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 name="connsiteX0" fmla="*/ 0 w 2146300"/>
                <a:gd name="connsiteY0" fmla="*/ 2026470 h 2592890"/>
                <a:gd name="connsiteX1" fmla="*/ 1390554 w 2146300"/>
                <a:gd name="connsiteY1" fmla="*/ 2026470 h 2592890"/>
                <a:gd name="connsiteX2" fmla="*/ 1699419 w 2146300"/>
                <a:gd name="connsiteY2" fmla="*/ 0 h 2592890"/>
                <a:gd name="connsiteX3" fmla="*/ 1894505 w 2146300"/>
                <a:gd name="connsiteY3" fmla="*/ 2023018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 name="connsiteX0" fmla="*/ 0 w 2146300"/>
                <a:gd name="connsiteY0" fmla="*/ 2026470 h 2592890"/>
                <a:gd name="connsiteX1" fmla="*/ 1625193 w 2146300"/>
                <a:gd name="connsiteY1" fmla="*/ 2026470 h 2592890"/>
                <a:gd name="connsiteX2" fmla="*/ 1699419 w 2146300"/>
                <a:gd name="connsiteY2" fmla="*/ 0 h 2592890"/>
                <a:gd name="connsiteX3" fmla="*/ 1894505 w 2146300"/>
                <a:gd name="connsiteY3" fmla="*/ 2023018 h 2592890"/>
                <a:gd name="connsiteX4" fmla="*/ 2146300 w 2146300"/>
                <a:gd name="connsiteY4" fmla="*/ 2026470 h 2592890"/>
                <a:gd name="connsiteX5" fmla="*/ 2146300 w 2146300"/>
                <a:gd name="connsiteY5" fmla="*/ 2120873 h 2592890"/>
                <a:gd name="connsiteX6" fmla="*/ 2146300 w 2146300"/>
                <a:gd name="connsiteY6" fmla="*/ 2120873 h 2592890"/>
                <a:gd name="connsiteX7" fmla="*/ 2146300 w 2146300"/>
                <a:gd name="connsiteY7" fmla="*/ 2262478 h 2592890"/>
                <a:gd name="connsiteX8" fmla="*/ 2146300 w 2146300"/>
                <a:gd name="connsiteY8" fmla="*/ 2592890 h 2592890"/>
                <a:gd name="connsiteX9" fmla="*/ 1788583 w 2146300"/>
                <a:gd name="connsiteY9" fmla="*/ 2592890 h 2592890"/>
                <a:gd name="connsiteX10" fmla="*/ 1252008 w 2146300"/>
                <a:gd name="connsiteY10" fmla="*/ 2592890 h 2592890"/>
                <a:gd name="connsiteX11" fmla="*/ 1252008 w 2146300"/>
                <a:gd name="connsiteY11" fmla="*/ 2592890 h 2592890"/>
                <a:gd name="connsiteX12" fmla="*/ 0 w 2146300"/>
                <a:gd name="connsiteY12" fmla="*/ 2592890 h 2592890"/>
                <a:gd name="connsiteX13" fmla="*/ 0 w 2146300"/>
                <a:gd name="connsiteY13" fmla="*/ 2262478 h 2592890"/>
                <a:gd name="connsiteX14" fmla="*/ 0 w 2146300"/>
                <a:gd name="connsiteY14" fmla="*/ 2120873 h 2592890"/>
                <a:gd name="connsiteX15" fmla="*/ 0 w 2146300"/>
                <a:gd name="connsiteY15" fmla="*/ 2120873 h 2592890"/>
                <a:gd name="connsiteX16" fmla="*/ 0 w 2146300"/>
                <a:gd name="connsiteY16" fmla="*/ 2026470 h 259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6300" h="2592890">
                  <a:moveTo>
                    <a:pt x="0" y="2026470"/>
                  </a:moveTo>
                  <a:lnTo>
                    <a:pt x="1625193" y="2026470"/>
                  </a:lnTo>
                  <a:lnTo>
                    <a:pt x="1699419" y="0"/>
                  </a:lnTo>
                  <a:cubicBezTo>
                    <a:pt x="1752946" y="696195"/>
                    <a:pt x="1796121" y="1309569"/>
                    <a:pt x="1894505" y="2023018"/>
                  </a:cubicBezTo>
                  <a:lnTo>
                    <a:pt x="2146300" y="2026470"/>
                  </a:lnTo>
                  <a:lnTo>
                    <a:pt x="2146300" y="2120873"/>
                  </a:lnTo>
                  <a:lnTo>
                    <a:pt x="2146300" y="2120873"/>
                  </a:lnTo>
                  <a:lnTo>
                    <a:pt x="2146300" y="2262478"/>
                  </a:lnTo>
                  <a:lnTo>
                    <a:pt x="2146300" y="2592890"/>
                  </a:lnTo>
                  <a:lnTo>
                    <a:pt x="1788583" y="2592890"/>
                  </a:lnTo>
                  <a:lnTo>
                    <a:pt x="1252008" y="2592890"/>
                  </a:lnTo>
                  <a:lnTo>
                    <a:pt x="1252008" y="2592890"/>
                  </a:lnTo>
                  <a:lnTo>
                    <a:pt x="0" y="2592890"/>
                  </a:lnTo>
                  <a:lnTo>
                    <a:pt x="0" y="2262478"/>
                  </a:lnTo>
                  <a:lnTo>
                    <a:pt x="0" y="2120873"/>
                  </a:lnTo>
                  <a:lnTo>
                    <a:pt x="0" y="2120873"/>
                  </a:lnTo>
                  <a:lnTo>
                    <a:pt x="0" y="2026470"/>
                  </a:lnTo>
                  <a:close/>
                </a:path>
              </a:pathLst>
            </a:cu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7" name="四角形吹き出し 6"/>
            <p:cNvSpPr/>
            <p:nvPr/>
          </p:nvSpPr>
          <p:spPr>
            <a:xfrm>
              <a:off x="2160018" y="4252948"/>
              <a:ext cx="2146300" cy="755015"/>
            </a:xfrm>
            <a:prstGeom prst="wedgeRectCallout">
              <a:avLst>
                <a:gd name="adj1" fmla="val -23148"/>
                <a:gd name="adj2" fmla="val -255215"/>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24.4.1 </a:t>
              </a:r>
              <a:r>
                <a:rPr lang="ja-JP" sz="1400" b="1">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②農薬管理の責任者が農薬保管庫の鍵を管理し、誤使用や盗難を防止している。</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8" name="四角形吹き出し 7"/>
            <p:cNvSpPr/>
            <p:nvPr/>
          </p:nvSpPr>
          <p:spPr>
            <a:xfrm>
              <a:off x="3328086" y="16476"/>
              <a:ext cx="3647440" cy="755015"/>
            </a:xfrm>
            <a:prstGeom prst="wedgeRectCallout">
              <a:avLst>
                <a:gd name="adj1" fmla="val -46754"/>
                <a:gd name="adj2" fmla="val 116015"/>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629920" marR="12065" indent="-629920" eaLnBrk="1" latinLnBrk="1" hangingPunct="1">
                <a:spcAft>
                  <a:spcPts val="0"/>
                </a:spcAft>
              </a:pPr>
              <a:r>
                <a:rPr lang="en-US" sz="1400" b="1" dirty="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24.4.1 </a:t>
              </a: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③農薬保管庫は強固であり、施錠されており、</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marR="12065" eaLnBrk="1" latinLnBrk="1" hangingPunct="1">
                <a:spcAft>
                  <a:spcPts val="0"/>
                </a:spcAft>
              </a:pP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農薬管理の責任者の許可・指示なく農薬に触れることができないようになっている。</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9" name="四角形吹き出し 8"/>
            <p:cNvSpPr/>
            <p:nvPr/>
          </p:nvSpPr>
          <p:spPr>
            <a:xfrm>
              <a:off x="0" y="0"/>
              <a:ext cx="3249930" cy="814705"/>
            </a:xfrm>
            <a:prstGeom prst="wedgeRectCallout">
              <a:avLst>
                <a:gd name="adj1" fmla="val 17420"/>
                <a:gd name="adj2" fmla="val 115977"/>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dirty="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24.4.1 </a:t>
              </a: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④毒物・劇物及び危険物は、それらを警告する表示がされており、他の農薬と明確に区別して保管している。</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0" name="四角形吹き出し 9"/>
            <p:cNvSpPr/>
            <p:nvPr/>
          </p:nvSpPr>
          <p:spPr>
            <a:xfrm>
              <a:off x="82378" y="1070919"/>
              <a:ext cx="1152525" cy="884555"/>
            </a:xfrm>
            <a:prstGeom prst="wedgeRectCallout">
              <a:avLst>
                <a:gd name="adj1" fmla="val 102592"/>
                <a:gd name="adj2" fmla="val 5736"/>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24.4.3 </a:t>
              </a:r>
              <a:r>
                <a:rPr lang="ja-JP" sz="1400" b="1">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①使いかけの農薬は、封をしている。</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1" name="四角形吹き出し 10"/>
            <p:cNvSpPr/>
            <p:nvPr/>
          </p:nvSpPr>
          <p:spPr>
            <a:xfrm>
              <a:off x="57663" y="2388973"/>
              <a:ext cx="1614616" cy="1481455"/>
            </a:xfrm>
            <a:prstGeom prst="wedgeRectCallout">
              <a:avLst>
                <a:gd name="adj1" fmla="val 67293"/>
                <a:gd name="adj2" fmla="val -89823"/>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dirty="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24.4.3 </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②農薬の転倒、落下防止策を講じている。</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③農薬の流出対策を講じている</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2" name="四角形吹き出し 12"/>
            <p:cNvSpPr/>
            <p:nvPr/>
          </p:nvSpPr>
          <p:spPr>
            <a:xfrm>
              <a:off x="2644346" y="2338073"/>
              <a:ext cx="3611791" cy="2686573"/>
            </a:xfrm>
            <a:custGeom>
              <a:avLst/>
              <a:gdLst>
                <a:gd name="connsiteX0" fmla="*/ 0 w 1918970"/>
                <a:gd name="connsiteY0" fmla="*/ 0 h 1000125"/>
                <a:gd name="connsiteX1" fmla="*/ 319828 w 1918970"/>
                <a:gd name="connsiteY1" fmla="*/ 0 h 1000125"/>
                <a:gd name="connsiteX2" fmla="*/ 319828 w 1918970"/>
                <a:gd name="connsiteY2" fmla="*/ 0 h 1000125"/>
                <a:gd name="connsiteX3" fmla="*/ 799571 w 1918970"/>
                <a:gd name="connsiteY3" fmla="*/ 0 h 1000125"/>
                <a:gd name="connsiteX4" fmla="*/ 1918970 w 1918970"/>
                <a:gd name="connsiteY4" fmla="*/ 0 h 1000125"/>
                <a:gd name="connsiteX5" fmla="*/ 1918970 w 1918970"/>
                <a:gd name="connsiteY5" fmla="*/ 166688 h 1000125"/>
                <a:gd name="connsiteX6" fmla="*/ 1918970 w 1918970"/>
                <a:gd name="connsiteY6" fmla="*/ 166688 h 1000125"/>
                <a:gd name="connsiteX7" fmla="*/ 1918970 w 1918970"/>
                <a:gd name="connsiteY7" fmla="*/ 416719 h 1000125"/>
                <a:gd name="connsiteX8" fmla="*/ 1918970 w 1918970"/>
                <a:gd name="connsiteY8" fmla="*/ 1000125 h 1000125"/>
                <a:gd name="connsiteX9" fmla="*/ 799571 w 1918970"/>
                <a:gd name="connsiteY9" fmla="*/ 1000125 h 1000125"/>
                <a:gd name="connsiteX10" fmla="*/ 319828 w 1918970"/>
                <a:gd name="connsiteY10" fmla="*/ 1000125 h 1000125"/>
                <a:gd name="connsiteX11" fmla="*/ 319828 w 1918970"/>
                <a:gd name="connsiteY11" fmla="*/ 1000125 h 1000125"/>
                <a:gd name="connsiteX12" fmla="*/ 0 w 1918970"/>
                <a:gd name="connsiteY12" fmla="*/ 1000125 h 1000125"/>
                <a:gd name="connsiteX13" fmla="*/ 0 w 1918970"/>
                <a:gd name="connsiteY13" fmla="*/ 416719 h 1000125"/>
                <a:gd name="connsiteX14" fmla="*/ -1140885 w 1918970"/>
                <a:gd name="connsiteY14" fmla="*/ -467248 h 1000125"/>
                <a:gd name="connsiteX15" fmla="*/ 0 w 1918970"/>
                <a:gd name="connsiteY15" fmla="*/ 166688 h 1000125"/>
                <a:gd name="connsiteX16" fmla="*/ 0 w 1918970"/>
                <a:gd name="connsiteY16" fmla="*/ 0 h 1000125"/>
                <a:gd name="connsiteX0" fmla="*/ 1692821 w 3611791"/>
                <a:gd name="connsiteY0" fmla="*/ 1686448 h 2686573"/>
                <a:gd name="connsiteX1" fmla="*/ 2012649 w 3611791"/>
                <a:gd name="connsiteY1" fmla="*/ 1686448 h 2686573"/>
                <a:gd name="connsiteX2" fmla="*/ 2012649 w 3611791"/>
                <a:gd name="connsiteY2" fmla="*/ 1686448 h 2686573"/>
                <a:gd name="connsiteX3" fmla="*/ 2492392 w 3611791"/>
                <a:gd name="connsiteY3" fmla="*/ 1686448 h 2686573"/>
                <a:gd name="connsiteX4" fmla="*/ 3611791 w 3611791"/>
                <a:gd name="connsiteY4" fmla="*/ 1686448 h 2686573"/>
                <a:gd name="connsiteX5" fmla="*/ 3611791 w 3611791"/>
                <a:gd name="connsiteY5" fmla="*/ 1853136 h 2686573"/>
                <a:gd name="connsiteX6" fmla="*/ 3611791 w 3611791"/>
                <a:gd name="connsiteY6" fmla="*/ 1853136 h 2686573"/>
                <a:gd name="connsiteX7" fmla="*/ 3611791 w 3611791"/>
                <a:gd name="connsiteY7" fmla="*/ 2103167 h 2686573"/>
                <a:gd name="connsiteX8" fmla="*/ 3611791 w 3611791"/>
                <a:gd name="connsiteY8" fmla="*/ 2686573 h 2686573"/>
                <a:gd name="connsiteX9" fmla="*/ 2492392 w 3611791"/>
                <a:gd name="connsiteY9" fmla="*/ 2686573 h 2686573"/>
                <a:gd name="connsiteX10" fmla="*/ 2012649 w 3611791"/>
                <a:gd name="connsiteY10" fmla="*/ 2686573 h 2686573"/>
                <a:gd name="connsiteX11" fmla="*/ 2012649 w 3611791"/>
                <a:gd name="connsiteY11" fmla="*/ 2686573 h 2686573"/>
                <a:gd name="connsiteX12" fmla="*/ 1692821 w 3611791"/>
                <a:gd name="connsiteY12" fmla="*/ 2686573 h 2686573"/>
                <a:gd name="connsiteX13" fmla="*/ 1692821 w 3611791"/>
                <a:gd name="connsiteY13" fmla="*/ 2103167 h 2686573"/>
                <a:gd name="connsiteX14" fmla="*/ 0 w 3611791"/>
                <a:gd name="connsiteY14" fmla="*/ 0 h 2686573"/>
                <a:gd name="connsiteX15" fmla="*/ 1692821 w 3611791"/>
                <a:gd name="connsiteY15" fmla="*/ 1853136 h 2686573"/>
                <a:gd name="connsiteX16" fmla="*/ 1692821 w 3611791"/>
                <a:gd name="connsiteY16" fmla="*/ 1686448 h 268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11791" h="2686573">
                  <a:moveTo>
                    <a:pt x="1692821" y="1686448"/>
                  </a:moveTo>
                  <a:lnTo>
                    <a:pt x="2012649" y="1686448"/>
                  </a:lnTo>
                  <a:lnTo>
                    <a:pt x="2012649" y="1686448"/>
                  </a:lnTo>
                  <a:lnTo>
                    <a:pt x="2492392" y="1686448"/>
                  </a:lnTo>
                  <a:lnTo>
                    <a:pt x="3611791" y="1686448"/>
                  </a:lnTo>
                  <a:lnTo>
                    <a:pt x="3611791" y="1853136"/>
                  </a:lnTo>
                  <a:lnTo>
                    <a:pt x="3611791" y="1853136"/>
                  </a:lnTo>
                  <a:lnTo>
                    <a:pt x="3611791" y="2103167"/>
                  </a:lnTo>
                  <a:lnTo>
                    <a:pt x="3611791" y="2686573"/>
                  </a:lnTo>
                  <a:lnTo>
                    <a:pt x="2492392" y="2686573"/>
                  </a:lnTo>
                  <a:lnTo>
                    <a:pt x="2012649" y="2686573"/>
                  </a:lnTo>
                  <a:lnTo>
                    <a:pt x="2012649" y="2686573"/>
                  </a:lnTo>
                  <a:lnTo>
                    <a:pt x="1692821" y="2686573"/>
                  </a:lnTo>
                  <a:lnTo>
                    <a:pt x="1692821" y="2103167"/>
                  </a:lnTo>
                  <a:lnTo>
                    <a:pt x="0" y="0"/>
                  </a:lnTo>
                  <a:lnTo>
                    <a:pt x="1692821" y="1853136"/>
                  </a:lnTo>
                  <a:lnTo>
                    <a:pt x="1692821" y="1686448"/>
                  </a:lnTo>
                  <a:close/>
                </a:path>
              </a:pathLst>
            </a:cu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3" name="テキスト ボックス 14"/>
            <p:cNvSpPr txBox="1"/>
            <p:nvPr/>
          </p:nvSpPr>
          <p:spPr>
            <a:xfrm>
              <a:off x="247135" y="4349579"/>
              <a:ext cx="1912883" cy="51165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eaLnBrk="0" latinLnBrk="1" hangingPunct="0">
                <a:spcAft>
                  <a:spcPts val="0"/>
                </a:spcAft>
              </a:pPr>
              <a:r>
                <a:rPr lang="en-US" sz="1400" b="1">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24.4.1 </a:t>
              </a:r>
              <a:r>
                <a:rPr lang="ja-JP" sz="1400" b="1">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①農薬を農薬保管庫外に放置していない。</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4" name="テキスト ボックス 15"/>
            <p:cNvSpPr txBox="1"/>
            <p:nvPr/>
          </p:nvSpPr>
          <p:spPr>
            <a:xfrm>
              <a:off x="4393174" y="4108004"/>
              <a:ext cx="1762897" cy="8155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R="12065" eaLnBrk="1" latinLnBrk="1" hangingPunct="1">
                <a:spcAft>
                  <a:spcPts val="0"/>
                </a:spcAft>
              </a:pPr>
              <a:r>
                <a:rPr lang="en-US" sz="1400" b="1">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24.4.3 </a:t>
              </a:r>
              <a:r>
                <a:rPr lang="ja-JP" sz="1400" b="1">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④保管庫の棚が農薬を吸収・吸着しないような対策を講じている。</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a:p>
              <a:pPr eaLnBrk="0" latinLnBrk="1" hangingPunct="0">
                <a:spcAft>
                  <a:spcPts val="0"/>
                </a:spcAft>
              </a:pPr>
              <a:r>
                <a:rPr lang="en-US"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rPr>
                <a:t> </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5" name="四角形吹き出し 14"/>
            <p:cNvSpPr/>
            <p:nvPr/>
          </p:nvSpPr>
          <p:spPr>
            <a:xfrm>
              <a:off x="6013621" y="2767914"/>
              <a:ext cx="1152525" cy="1416908"/>
            </a:xfrm>
            <a:prstGeom prst="wedgeRectCallout">
              <a:avLst>
                <a:gd name="adj1" fmla="val -201897"/>
                <a:gd name="adj2" fmla="val -100431"/>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dirty="0">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24.4.3 </a:t>
              </a:r>
              <a:r>
                <a:rPr lang="ja-JP" sz="1400" b="1" dirty="0">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⑤農薬漏れに備えて、こぼれた農薬を処理するための農薬専用の道具がある。</a:t>
              </a:r>
              <a:endParaRPr lang="ja-JP" sz="1400" dirty="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sp>
          <p:nvSpPr>
            <p:cNvPr id="16" name="四角形吹き出し 15"/>
            <p:cNvSpPr/>
            <p:nvPr/>
          </p:nvSpPr>
          <p:spPr>
            <a:xfrm>
              <a:off x="5923005" y="1005017"/>
              <a:ext cx="1284605" cy="1243330"/>
            </a:xfrm>
            <a:prstGeom prst="wedgeRectCallout">
              <a:avLst>
                <a:gd name="adj1" fmla="val -65397"/>
                <a:gd name="adj2" fmla="val -25127"/>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eaLnBrk="0" latinLnBrk="1" hangingPunct="0">
                <a:spcAft>
                  <a:spcPts val="0"/>
                </a:spcAft>
              </a:pPr>
              <a:r>
                <a:rPr lang="en-US" sz="1400" b="1">
                  <a:solidFill>
                    <a:srgbClr val="000000"/>
                  </a:solidFill>
                  <a:effectLst/>
                  <a:latin typeface="UD デジタル 教科書体 N-R" panose="02020400000000000000" pitchFamily="17" charset="-128"/>
                  <a:ea typeface="ＭＳ 明朝" panose="02020609040205080304" pitchFamily="17" charset="-128"/>
                  <a:cs typeface="ＭＳ 明朝" panose="02020609040205080304" pitchFamily="17" charset="-128"/>
                </a:rPr>
                <a:t>24.4.3 </a:t>
              </a:r>
              <a:r>
                <a:rPr lang="ja-JP" sz="1400" b="1">
                  <a:solidFill>
                    <a:srgbClr val="000000"/>
                  </a:solidFill>
                  <a:effectLst/>
                  <a:latin typeface="Times New Roman" panose="02020603050405020304" pitchFamily="18" charset="0"/>
                  <a:ea typeface="UD デジタル 教科書体 N-R" panose="02020400000000000000" pitchFamily="17" charset="-128"/>
                  <a:cs typeface="ＭＳ 明朝" panose="02020609040205080304" pitchFamily="17" charset="-128"/>
                </a:rPr>
                <a:t>⑥農薬が農産物や他の資材に付着しない対策を講じている。</a:t>
              </a:r>
              <a:endParaRPr lang="ja-JP" sz="1400">
                <a:solidFill>
                  <a:srgbClr val="000000"/>
                </a:solidFill>
                <a:effectLst/>
                <a:latin typeface="Times New Roman" panose="02020603050405020304" pitchFamily="18" charset="0"/>
                <a:ea typeface="ＭＳ 明朝" panose="02020609040205080304" pitchFamily="17" charset="-128"/>
                <a:cs typeface="ＭＳ 明朝" panose="02020609040205080304" pitchFamily="17" charset="-128"/>
              </a:endParaRPr>
            </a:p>
          </p:txBody>
        </p:sp>
      </p:grpSp>
      <p:sp>
        <p:nvSpPr>
          <p:cNvPr id="17" name="テキスト ボックス 16"/>
          <p:cNvSpPr txBox="1"/>
          <p:nvPr/>
        </p:nvSpPr>
        <p:spPr>
          <a:xfrm>
            <a:off x="7318911" y="100748"/>
            <a:ext cx="1935678" cy="369332"/>
          </a:xfrm>
          <a:prstGeom prst="rect">
            <a:avLst/>
          </a:prstGeom>
          <a:noFill/>
        </p:spPr>
        <p:txBody>
          <a:bodyPr wrap="square" rtlCol="0">
            <a:spAutoFit/>
          </a:bodyPr>
          <a:lstStyle/>
          <a:p>
            <a:pPr algn="ctr"/>
            <a:r>
              <a:rPr kumimoji="1" lang="ja-JP" altLang="en-US" dirty="0"/>
              <a:t>Ｐ２９</a:t>
            </a:r>
            <a:endParaRPr kumimoji="1" lang="en-US" altLang="ja-JP" dirty="0"/>
          </a:p>
        </p:txBody>
      </p:sp>
    </p:spTree>
    <p:extLst>
      <p:ext uri="{BB962C8B-B14F-4D97-AF65-F5344CB8AC3E}">
        <p14:creationId xmlns:p14="http://schemas.microsoft.com/office/powerpoint/2010/main" val="3149884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1108038"/>
            <a:ext cx="9144000" cy="5749962"/>
          </a:xfrm>
        </p:spPr>
        <p:txBody>
          <a:bodyPr/>
          <a:lstStyle/>
          <a:p>
            <a:pPr marL="0" indent="0">
              <a:buNone/>
            </a:pPr>
            <a:r>
              <a:rPr lang="ja-JP" altLang="ja-JP" sz="9600" dirty="0"/>
              <a:t>工程別</a:t>
            </a:r>
            <a:r>
              <a:rPr lang="ja-JP" altLang="ja-JP" sz="8000" dirty="0"/>
              <a:t>にみる</a:t>
            </a:r>
            <a:endParaRPr lang="en-US" altLang="ja-JP" sz="8000" dirty="0"/>
          </a:p>
          <a:p>
            <a:pPr marL="0" indent="0">
              <a:buNone/>
            </a:pPr>
            <a:r>
              <a:rPr lang="ja-JP" altLang="ja-JP" sz="9600" dirty="0"/>
              <a:t>食品安全</a:t>
            </a:r>
            <a:r>
              <a:rPr lang="ja-JP" altLang="ja-JP" sz="8000" dirty="0"/>
              <a:t>における</a:t>
            </a:r>
            <a:endParaRPr lang="en-US" altLang="ja-JP" sz="8000" dirty="0"/>
          </a:p>
          <a:p>
            <a:pPr marL="0" indent="0">
              <a:buNone/>
            </a:pPr>
            <a:r>
              <a:rPr lang="ja-JP" altLang="ja-JP" sz="9600" dirty="0"/>
              <a:t>危害要因</a:t>
            </a:r>
            <a:endParaRPr lang="ja-JP" altLang="en-US" sz="9600" dirty="0"/>
          </a:p>
          <a:p>
            <a:endParaRPr kumimoji="1" lang="ja-JP" altLang="en-US" sz="96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64</a:t>
            </a:fld>
            <a:endParaRPr lang="en-US" altLang="ja-JP" dirty="0">
              <a:solidFill>
                <a:prstClr val="black"/>
              </a:solidFill>
            </a:endParaRPr>
          </a:p>
        </p:txBody>
      </p:sp>
      <p:sp>
        <p:nvSpPr>
          <p:cNvPr id="4" name="テキスト ボックス 3"/>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Ｐ３０</a:t>
            </a:r>
            <a:endParaRPr kumimoji="1" lang="en-US" altLang="ja-JP" dirty="0"/>
          </a:p>
        </p:txBody>
      </p:sp>
    </p:spTree>
    <p:extLst>
      <p:ext uri="{BB962C8B-B14F-4D97-AF65-F5344CB8AC3E}">
        <p14:creationId xmlns:p14="http://schemas.microsoft.com/office/powerpoint/2010/main" val="31485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en-US" dirty="0"/>
              <a:t>栽培工程</a:t>
            </a:r>
          </a:p>
          <a:p>
            <a:pPr marL="0" indent="0">
              <a:buNone/>
            </a:pP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65</a:t>
            </a:fld>
            <a:endParaRPr lang="en-US" altLang="ja-JP" dirty="0">
              <a:solidFill>
                <a:prstClr val="black"/>
              </a:solidFill>
            </a:endParaRPr>
          </a:p>
        </p:txBody>
      </p:sp>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44761" y="1972407"/>
            <a:ext cx="3041781" cy="2235719"/>
          </a:xfrm>
          <a:prstGeom prst="rect">
            <a:avLst/>
          </a:prstGeom>
        </p:spPr>
      </p:pic>
      <p:pic>
        <p:nvPicPr>
          <p:cNvPr id="6" name="図 5"/>
          <p:cNvPicPr/>
          <p:nvPr/>
        </p:nvPicPr>
        <p:blipFill>
          <a:blip r:embed="rId4" cstate="print">
            <a:extLst>
              <a:ext uri="{28A0092B-C50C-407E-A947-70E740481C1C}">
                <a14:useLocalDpi xmlns:a14="http://schemas.microsoft.com/office/drawing/2010/main" val="0"/>
              </a:ext>
            </a:extLst>
          </a:blip>
          <a:stretch>
            <a:fillRect/>
          </a:stretch>
        </p:blipFill>
        <p:spPr>
          <a:xfrm>
            <a:off x="3129761" y="4294565"/>
            <a:ext cx="2843047" cy="2663682"/>
          </a:xfrm>
          <a:prstGeom prst="rect">
            <a:avLst/>
          </a:prstGeom>
        </p:spPr>
      </p:pic>
      <p:pic>
        <p:nvPicPr>
          <p:cNvPr id="7" name="図 6"/>
          <p:cNvPicPr/>
          <p:nvPr/>
        </p:nvPicPr>
        <p:blipFill rotWithShape="1">
          <a:blip r:embed="rId5" cstate="print">
            <a:extLst>
              <a:ext uri="{28A0092B-C50C-407E-A947-70E740481C1C}">
                <a14:useLocalDpi xmlns:a14="http://schemas.microsoft.com/office/drawing/2010/main" val="0"/>
              </a:ext>
            </a:extLst>
          </a:blip>
          <a:srcRect/>
          <a:stretch/>
        </p:blipFill>
        <p:spPr>
          <a:xfrm>
            <a:off x="6173084" y="2094278"/>
            <a:ext cx="2707253" cy="2576782"/>
          </a:xfrm>
          <a:prstGeom prst="rect">
            <a:avLst/>
          </a:prstGeom>
        </p:spPr>
      </p:pic>
      <p:sp>
        <p:nvSpPr>
          <p:cNvPr id="8" name="円形吹き出し 7"/>
          <p:cNvSpPr/>
          <p:nvPr/>
        </p:nvSpPr>
        <p:spPr>
          <a:xfrm>
            <a:off x="219004" y="800100"/>
            <a:ext cx="4017716" cy="1419083"/>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t>腹痛はないかな？</a:t>
            </a:r>
            <a:endParaRPr kumimoji="1" lang="en-US" altLang="ja-JP" dirty="0"/>
          </a:p>
          <a:p>
            <a:pPr algn="ctr"/>
            <a:r>
              <a:rPr kumimoji="1" lang="ja-JP" altLang="en-US" dirty="0"/>
              <a:t>爪の切り忘れはないかな？</a:t>
            </a:r>
            <a:endParaRPr kumimoji="1" lang="en-US" altLang="ja-JP" dirty="0"/>
          </a:p>
          <a:p>
            <a:pPr algn="ctr"/>
            <a:r>
              <a:rPr kumimoji="1" lang="ja-JP" altLang="en-US" dirty="0"/>
              <a:t>手指の傷はないかな？</a:t>
            </a:r>
          </a:p>
        </p:txBody>
      </p:sp>
      <p:sp>
        <p:nvSpPr>
          <p:cNvPr id="9" name="角丸四角形吹き出し 8"/>
          <p:cNvSpPr/>
          <p:nvPr/>
        </p:nvSpPr>
        <p:spPr>
          <a:xfrm>
            <a:off x="3252401" y="3547196"/>
            <a:ext cx="2720407" cy="660930"/>
          </a:xfrm>
          <a:prstGeom prst="wedgeRoundRectCallout">
            <a:avLst>
              <a:gd name="adj1" fmla="val -6548"/>
              <a:gd name="adj2" fmla="val 13205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dirty="0"/>
              <a:t>川から引いた水、大腸菌や、重金属は出ていないかな？</a:t>
            </a:r>
          </a:p>
        </p:txBody>
      </p:sp>
      <p:sp>
        <p:nvSpPr>
          <p:cNvPr id="10" name="角丸四角形吹き出し 9"/>
          <p:cNvSpPr/>
          <p:nvPr/>
        </p:nvSpPr>
        <p:spPr>
          <a:xfrm>
            <a:off x="5998744" y="1290239"/>
            <a:ext cx="2444215" cy="536027"/>
          </a:xfrm>
          <a:prstGeom prst="wedgeRoundRectCallout">
            <a:avLst>
              <a:gd name="adj1" fmla="val -18339"/>
              <a:gd name="adj2" fmla="val 9838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dirty="0"/>
              <a:t>堆肥は</a:t>
            </a:r>
            <a:r>
              <a:rPr lang="en-US" altLang="ja-JP" sz="1600" dirty="0"/>
              <a:t>60</a:t>
            </a:r>
            <a:r>
              <a:rPr lang="ja-JP" altLang="en-US" sz="1600" dirty="0"/>
              <a:t>℃以上の熱で発酵したかな？</a:t>
            </a:r>
          </a:p>
        </p:txBody>
      </p:sp>
      <p:sp>
        <p:nvSpPr>
          <p:cNvPr id="11" name="テキスト ボックス 10"/>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Ｐ３０</a:t>
            </a:r>
            <a:endParaRPr kumimoji="1" lang="en-US" altLang="ja-JP" dirty="0"/>
          </a:p>
        </p:txBody>
      </p:sp>
    </p:spTree>
    <p:extLst>
      <p:ext uri="{BB962C8B-B14F-4D97-AF65-F5344CB8AC3E}">
        <p14:creationId xmlns:p14="http://schemas.microsoft.com/office/powerpoint/2010/main" val="298711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66</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379021" y="35523"/>
            <a:ext cx="5502910" cy="3181350"/>
          </a:xfrm>
          <a:prstGeom prst="rect">
            <a:avLst/>
          </a:prstGeom>
        </p:spPr>
      </p:pic>
      <p:sp>
        <p:nvSpPr>
          <p:cNvPr id="5" name="コンテンツ プレースホルダー 1"/>
          <p:cNvSpPr>
            <a:spLocks noGrp="1"/>
          </p:cNvSpPr>
          <p:nvPr>
            <p:ph idx="1"/>
          </p:nvPr>
        </p:nvSpPr>
        <p:spPr>
          <a:xfrm>
            <a:off x="0" y="0"/>
            <a:ext cx="9144000" cy="6858000"/>
          </a:xfrm>
        </p:spPr>
        <p:txBody>
          <a:bodyPr/>
          <a:lstStyle/>
          <a:p>
            <a:r>
              <a:rPr lang="ja-JP" altLang="en-US" dirty="0"/>
              <a:t>新規圃場は？</a:t>
            </a:r>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r>
              <a:rPr kumimoji="1" lang="ja-JP" altLang="en-US" dirty="0"/>
              <a:t>農薬は？</a:t>
            </a:r>
          </a:p>
        </p:txBody>
      </p:sp>
      <p:pic>
        <p:nvPicPr>
          <p:cNvPr id="7" name="図 6"/>
          <p:cNvPicPr/>
          <p:nvPr/>
        </p:nvPicPr>
        <p:blipFill>
          <a:blip r:embed="rId3">
            <a:extLst>
              <a:ext uri="{28A0092B-C50C-407E-A947-70E740481C1C}">
                <a14:useLocalDpi xmlns:a14="http://schemas.microsoft.com/office/drawing/2010/main" val="0"/>
              </a:ext>
            </a:extLst>
          </a:blip>
          <a:srcRect/>
          <a:stretch>
            <a:fillRect/>
          </a:stretch>
        </p:blipFill>
        <p:spPr bwMode="auto">
          <a:xfrm>
            <a:off x="491262" y="4187060"/>
            <a:ext cx="3652113" cy="2626490"/>
          </a:xfrm>
          <a:prstGeom prst="rect">
            <a:avLst/>
          </a:prstGeom>
          <a:noFill/>
          <a:ln>
            <a:noFill/>
          </a:ln>
        </p:spPr>
      </p:pic>
      <p:sp>
        <p:nvSpPr>
          <p:cNvPr id="8" name="テキスト ボックス 7"/>
          <p:cNvSpPr txBox="1"/>
          <p:nvPr/>
        </p:nvSpPr>
        <p:spPr>
          <a:xfrm>
            <a:off x="4195240" y="2458544"/>
            <a:ext cx="4461079" cy="646331"/>
          </a:xfrm>
          <a:prstGeom prst="rect">
            <a:avLst/>
          </a:prstGeom>
          <a:noFill/>
        </p:spPr>
        <p:txBody>
          <a:bodyPr wrap="square" rtlCol="0">
            <a:spAutoFit/>
          </a:bodyPr>
          <a:lstStyle/>
          <a:p>
            <a:r>
              <a:rPr kumimoji="1" lang="ja-JP" altLang="en-US" dirty="0"/>
              <a:t>新規圃場では、土に</a:t>
            </a:r>
            <a:r>
              <a:rPr lang="ja-JP" altLang="en-US" dirty="0"/>
              <a:t>、</a:t>
            </a:r>
            <a:r>
              <a:rPr lang="en-US" altLang="ja-JP" dirty="0"/>
              <a:t>POPs </a:t>
            </a:r>
            <a:r>
              <a:rPr lang="ja-JP" altLang="en-US" dirty="0"/>
              <a:t>物質、重金属、放射性物質が残留していないか確認</a:t>
            </a:r>
            <a:endParaRPr kumimoji="1" lang="ja-JP" altLang="en-US" dirty="0"/>
          </a:p>
        </p:txBody>
      </p:sp>
      <p:sp>
        <p:nvSpPr>
          <p:cNvPr id="9" name="テキスト ボックス 8"/>
          <p:cNvSpPr txBox="1"/>
          <p:nvPr/>
        </p:nvSpPr>
        <p:spPr>
          <a:xfrm>
            <a:off x="4143375" y="4908769"/>
            <a:ext cx="3958815" cy="369332"/>
          </a:xfrm>
          <a:prstGeom prst="rect">
            <a:avLst/>
          </a:prstGeom>
          <a:noFill/>
        </p:spPr>
        <p:txBody>
          <a:bodyPr wrap="square" rtlCol="0">
            <a:spAutoFit/>
          </a:bodyPr>
          <a:lstStyle/>
          <a:p>
            <a:r>
              <a:rPr kumimoji="1" lang="ja-JP" altLang="en-US" dirty="0"/>
              <a:t>農薬は使用手順・使用基準を厳守</a:t>
            </a:r>
          </a:p>
        </p:txBody>
      </p:sp>
      <p:sp>
        <p:nvSpPr>
          <p:cNvPr id="10" name="テキスト ボックス 9"/>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Ｐ３０</a:t>
            </a:r>
            <a:endParaRPr kumimoji="1" lang="en-US" altLang="ja-JP" dirty="0"/>
          </a:p>
        </p:txBody>
      </p:sp>
    </p:spTree>
    <p:extLst>
      <p:ext uri="{BB962C8B-B14F-4D97-AF65-F5344CB8AC3E}">
        <p14:creationId xmlns:p14="http://schemas.microsoft.com/office/powerpoint/2010/main" val="27673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67</a:t>
            </a:fld>
            <a:endParaRPr lang="en-US" altLang="ja-JP" dirty="0">
              <a:solidFill>
                <a:prstClr val="black"/>
              </a:solidFill>
            </a:endParaRPr>
          </a:p>
        </p:txBody>
      </p:sp>
      <p:sp>
        <p:nvSpPr>
          <p:cNvPr id="4" name="Rectangle 2"/>
          <p:cNvSpPr>
            <a:spLocks noChangeArrowheads="1"/>
          </p:cNvSpPr>
          <p:nvPr/>
        </p:nvSpPr>
        <p:spPr bwMode="auto">
          <a:xfrm>
            <a:off x="316700" y="148797"/>
            <a:ext cx="857157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lvl1pPr indent="13335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n"/>
              <a:tabLst/>
            </a:pPr>
            <a:r>
              <a:rPr kumimoji="0" lang="en-US" altLang="ja-JP" sz="2000" b="0" i="0" u="none" strike="noStrike" cap="none" normalizeH="0" baseline="0" dirty="0">
                <a:ln>
                  <a:noFill/>
                </a:ln>
                <a:solidFill>
                  <a:srgbClr val="000000"/>
                </a:solidFill>
                <a:effectLst/>
                <a:latin typeface="+mn-ea"/>
                <a:ea typeface="+mn-ea"/>
                <a:cs typeface="Times New Roman" panose="02020603050405020304" pitchFamily="18" charset="0"/>
              </a:rPr>
              <a:t>GAP</a:t>
            </a:r>
            <a:r>
              <a:rPr kumimoji="0" lang="ja-JP" altLang="en-US" sz="2000" b="0" i="0" u="none" strike="noStrike" cap="none" normalizeH="0" baseline="0" dirty="0">
                <a:ln>
                  <a:noFill/>
                </a:ln>
                <a:solidFill>
                  <a:srgbClr val="000000"/>
                </a:solidFill>
                <a:effectLst/>
                <a:latin typeface="+mn-ea"/>
                <a:ea typeface="+mn-ea"/>
                <a:cs typeface="Times New Roman" panose="02020603050405020304" pitchFamily="18" charset="0"/>
              </a:rPr>
              <a:t>指導員の記録表づくりのコツ～農薬の散布回数間違いを防ぐために～</a:t>
            </a:r>
          </a:p>
        </p:txBody>
      </p:sp>
      <p:pic>
        <p:nvPicPr>
          <p:cNvPr id="5121" name="図 10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00" y="1554479"/>
            <a:ext cx="8827300" cy="44590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913728" y="6301514"/>
            <a:ext cx="21226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solidFill>
                  <a:srgbClr val="000000"/>
                </a:solidFill>
                <a:effectLst/>
                <a:latin typeface="Arial" panose="020B0604020202020204" pitchFamily="34" charset="0"/>
                <a:ea typeface="UD デジタル 教科書体 N-R" panose="02020400000000000000" pitchFamily="17" charset="-128"/>
                <a:cs typeface="ＭＳ 明朝" panose="02020609040205080304" pitchFamily="17" charset="-128"/>
              </a:rPr>
              <a:t>（資料提供：合同会社つちかい）</a:t>
            </a:r>
            <a:r>
              <a:rPr kumimoji="0" lang="ja-JP" altLang="en-US" sz="400" b="0" i="0" u="none" strike="noStrike" cap="none" normalizeH="0" baseline="0" dirty="0">
                <a:ln>
                  <a:noFill/>
                </a:ln>
                <a:solidFill>
                  <a:schemeClr val="tx1"/>
                </a:solidFill>
                <a:effectLst/>
                <a:latin typeface="Arial" panose="020B0604020202020204" pitchFamily="34" charset="0"/>
              </a:rPr>
              <a:t> </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6" name="テキスト ボックス 5"/>
          <p:cNvSpPr txBox="1"/>
          <p:nvPr/>
        </p:nvSpPr>
        <p:spPr>
          <a:xfrm>
            <a:off x="2947595" y="882127"/>
            <a:ext cx="3679116" cy="646331"/>
          </a:xfrm>
          <a:prstGeom prst="rect">
            <a:avLst/>
          </a:prstGeom>
          <a:noFill/>
        </p:spPr>
        <p:txBody>
          <a:bodyPr wrap="square" rtlCol="0">
            <a:spAutoFit/>
          </a:bodyPr>
          <a:lstStyle/>
          <a:p>
            <a:r>
              <a:rPr kumimoji="1" lang="ja-JP" altLang="en-US" dirty="0"/>
              <a:t>同じ作物（使用農薬が同一）を複数農場で作っている場合の例</a:t>
            </a:r>
          </a:p>
        </p:txBody>
      </p:sp>
      <p:sp>
        <p:nvSpPr>
          <p:cNvPr id="7" name="正方形/長方形 6"/>
          <p:cNvSpPr/>
          <p:nvPr/>
        </p:nvSpPr>
        <p:spPr>
          <a:xfrm>
            <a:off x="179388" y="549275"/>
            <a:ext cx="8713787" cy="4445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テキスト ボックス 7"/>
          <p:cNvSpPr txBox="1"/>
          <p:nvPr/>
        </p:nvSpPr>
        <p:spPr>
          <a:xfrm>
            <a:off x="7318911" y="640260"/>
            <a:ext cx="1935678" cy="369332"/>
          </a:xfrm>
          <a:prstGeom prst="rect">
            <a:avLst/>
          </a:prstGeom>
          <a:noFill/>
        </p:spPr>
        <p:txBody>
          <a:bodyPr wrap="square" rtlCol="0">
            <a:spAutoFit/>
          </a:bodyPr>
          <a:lstStyle/>
          <a:p>
            <a:pPr algn="ctr"/>
            <a:r>
              <a:rPr kumimoji="1" lang="ja-JP" altLang="en-US" dirty="0"/>
              <a:t>Ｐ３１</a:t>
            </a:r>
            <a:endParaRPr kumimoji="1" lang="en-US" altLang="ja-JP" dirty="0"/>
          </a:p>
        </p:txBody>
      </p:sp>
    </p:spTree>
    <p:extLst>
      <p:ext uri="{BB962C8B-B14F-4D97-AF65-F5344CB8AC3E}">
        <p14:creationId xmlns:p14="http://schemas.microsoft.com/office/powerpoint/2010/main" val="3743417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生産に使う水は？</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68</a:t>
            </a:fld>
            <a:endParaRPr lang="en-US" altLang="ja-JP" dirty="0">
              <a:solidFill>
                <a:prstClr val="black"/>
              </a:solidFill>
            </a:endParaRP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164" y="511779"/>
            <a:ext cx="6935996" cy="6301771"/>
          </a:xfrm>
          <a:prstGeom prst="rect">
            <a:avLst/>
          </a:prstGeom>
        </p:spPr>
      </p:pic>
      <p:sp>
        <p:nvSpPr>
          <p:cNvPr id="5" name="テキスト ボックス 4"/>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Ｐ３２</a:t>
            </a:r>
            <a:endParaRPr kumimoji="1" lang="en-US" altLang="ja-JP" dirty="0"/>
          </a:p>
        </p:txBody>
      </p:sp>
    </p:spTree>
    <p:extLst>
      <p:ext uri="{BB962C8B-B14F-4D97-AF65-F5344CB8AC3E}">
        <p14:creationId xmlns:p14="http://schemas.microsoft.com/office/powerpoint/2010/main" val="837490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肥料は？</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69</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1261968" y="664283"/>
            <a:ext cx="6408233" cy="6032921"/>
          </a:xfrm>
          <a:prstGeom prst="rect">
            <a:avLst/>
          </a:prstGeom>
        </p:spPr>
      </p:pic>
      <p:sp>
        <p:nvSpPr>
          <p:cNvPr id="5" name="テキスト ボックス 4"/>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Ｐ３３</a:t>
            </a:r>
            <a:endParaRPr kumimoji="1" lang="en-US" altLang="ja-JP" dirty="0"/>
          </a:p>
        </p:txBody>
      </p:sp>
    </p:spTree>
    <p:extLst>
      <p:ext uri="{BB962C8B-B14F-4D97-AF65-F5344CB8AC3E}">
        <p14:creationId xmlns:p14="http://schemas.microsoft.com/office/powerpoint/2010/main" val="775672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pPr marL="0" indent="0">
              <a:buNone/>
            </a:pPr>
            <a:r>
              <a:rPr kumimoji="1" lang="ja-JP" altLang="en-US" dirty="0"/>
              <a:t>解答例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a:t>
            </a:fld>
            <a:endParaRPr lang="en-US" altLang="ja-JP" dirty="0">
              <a:solidFill>
                <a:prstClr val="black"/>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 y="909291"/>
            <a:ext cx="7863840" cy="5904259"/>
          </a:xfrm>
          <a:prstGeom prst="rect">
            <a:avLst/>
          </a:prstGeom>
        </p:spPr>
      </p:pic>
      <p:sp>
        <p:nvSpPr>
          <p:cNvPr id="6" name="テキスト ボックス 5"/>
          <p:cNvSpPr txBox="1"/>
          <p:nvPr/>
        </p:nvSpPr>
        <p:spPr>
          <a:xfrm>
            <a:off x="7742711" y="0"/>
            <a:ext cx="1401289" cy="646331"/>
          </a:xfrm>
          <a:prstGeom prst="rect">
            <a:avLst/>
          </a:prstGeom>
          <a:noFill/>
        </p:spPr>
        <p:txBody>
          <a:bodyPr wrap="square" rtlCol="0">
            <a:spAutoFit/>
          </a:bodyPr>
          <a:lstStyle/>
          <a:p>
            <a:r>
              <a:rPr kumimoji="1" lang="ja-JP" altLang="en-US" dirty="0"/>
              <a:t>Ｐ２</a:t>
            </a:r>
            <a:br>
              <a:rPr kumimoji="1" lang="en-US" altLang="ja-JP" dirty="0"/>
            </a:br>
            <a:r>
              <a:rPr kumimoji="1" lang="ja-JP" altLang="en-US" dirty="0"/>
              <a:t>（書き込み）</a:t>
            </a:r>
          </a:p>
        </p:txBody>
      </p:sp>
    </p:spTree>
    <p:extLst>
      <p:ext uri="{BB962C8B-B14F-4D97-AF65-F5344CB8AC3E}">
        <p14:creationId xmlns:p14="http://schemas.microsoft.com/office/powerpoint/2010/main" val="155904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資材は？</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r>
              <a:rPr kumimoji="1" lang="ja-JP" altLang="en-US" dirty="0"/>
              <a:t>野生生物は？</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70</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268" y="699191"/>
            <a:ext cx="8824732" cy="2990682"/>
          </a:xfrm>
          <a:prstGeom prst="rect">
            <a:avLst/>
          </a:prstGeom>
          <a:noFill/>
          <a:ln>
            <a:noFill/>
          </a:ln>
        </p:spPr>
      </p:pic>
      <p:grpSp>
        <p:nvGrpSpPr>
          <p:cNvPr id="5" name="グループ化 4"/>
          <p:cNvGrpSpPr/>
          <p:nvPr/>
        </p:nvGrpSpPr>
        <p:grpSpPr>
          <a:xfrm>
            <a:off x="2990625" y="4173967"/>
            <a:ext cx="3377902" cy="2559648"/>
            <a:chOff x="1592131" y="5259817"/>
            <a:chExt cx="2108499" cy="1312433"/>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92131" y="5259817"/>
              <a:ext cx="2108499" cy="1312433"/>
            </a:xfrm>
            <a:prstGeom prst="rect">
              <a:avLst/>
            </a:prstGeom>
          </p:spPr>
        </p:pic>
        <p:sp>
          <p:nvSpPr>
            <p:cNvPr id="7" name="正方形/長方形 6"/>
            <p:cNvSpPr/>
            <p:nvPr/>
          </p:nvSpPr>
          <p:spPr>
            <a:xfrm>
              <a:off x="3108960" y="5917215"/>
              <a:ext cx="591670" cy="623944"/>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sp>
        <p:nvSpPr>
          <p:cNvPr id="8" name="テキスト ボックス 7"/>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Ｐ３４</a:t>
            </a:r>
            <a:endParaRPr kumimoji="1" lang="en-US" altLang="ja-JP" dirty="0"/>
          </a:p>
        </p:txBody>
      </p:sp>
    </p:spTree>
    <p:extLst>
      <p:ext uri="{BB962C8B-B14F-4D97-AF65-F5344CB8AC3E}">
        <p14:creationId xmlns:p14="http://schemas.microsoft.com/office/powerpoint/2010/main" val="287513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endParaRPr kumimoji="1" lang="ja-JP" altLang="en-US"/>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71</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836" y="290074"/>
            <a:ext cx="8078327" cy="6277851"/>
          </a:xfrm>
          <a:prstGeom prst="rect">
            <a:avLst/>
          </a:prstGeom>
        </p:spPr>
      </p:pic>
      <p:sp>
        <p:nvSpPr>
          <p:cNvPr id="5" name="テキスト ボックス 4"/>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Ｐ３４</a:t>
            </a:r>
            <a:endParaRPr kumimoji="1" lang="en-US" altLang="ja-JP" dirty="0"/>
          </a:p>
        </p:txBody>
      </p:sp>
    </p:spTree>
    <p:extLst>
      <p:ext uri="{BB962C8B-B14F-4D97-AF65-F5344CB8AC3E}">
        <p14:creationId xmlns:p14="http://schemas.microsoft.com/office/powerpoint/2010/main" val="343836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収穫工程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72</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603885" y="1420008"/>
            <a:ext cx="4505997" cy="4958603"/>
          </a:xfrm>
          <a:prstGeom prst="rect">
            <a:avLst/>
          </a:prstGeom>
        </p:spPr>
      </p:pic>
      <p:sp>
        <p:nvSpPr>
          <p:cNvPr id="5" name="角丸四角形吹き出し 4"/>
          <p:cNvSpPr/>
          <p:nvPr/>
        </p:nvSpPr>
        <p:spPr>
          <a:xfrm>
            <a:off x="4910865" y="300539"/>
            <a:ext cx="3443426" cy="1937052"/>
          </a:xfrm>
          <a:prstGeom prst="wedgeRoundRectCallout">
            <a:avLst>
              <a:gd name="adj1" fmla="val -85882"/>
              <a:gd name="adj2" fmla="val 2114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2400" dirty="0">
                <a:solidFill>
                  <a:schemeClr val="tx1"/>
                </a:solidFill>
              </a:rPr>
              <a:t>ハサミの用途を分けることで、病原性微生物による汚染を減らす</a:t>
            </a:r>
            <a:endParaRPr kumimoji="1" lang="en-US" altLang="ja-JP" sz="2400" dirty="0">
              <a:solidFill>
                <a:schemeClr val="tx1"/>
              </a:solidFill>
            </a:endParaRPr>
          </a:p>
          <a:p>
            <a:pPr algn="ctr"/>
            <a:r>
              <a:rPr kumimoji="1" lang="ja-JP" altLang="en-US" sz="2400" dirty="0">
                <a:solidFill>
                  <a:schemeClr val="tx1"/>
                </a:solidFill>
              </a:rPr>
              <a:t>（生物的）</a:t>
            </a:r>
          </a:p>
        </p:txBody>
      </p:sp>
      <p:sp>
        <p:nvSpPr>
          <p:cNvPr id="6" name="角丸四角形吹き出し 5"/>
          <p:cNvSpPr/>
          <p:nvPr/>
        </p:nvSpPr>
        <p:spPr>
          <a:xfrm>
            <a:off x="5314279" y="3682457"/>
            <a:ext cx="3239171" cy="1907131"/>
          </a:xfrm>
          <a:prstGeom prst="wedgeRoundRectCallout">
            <a:avLst>
              <a:gd name="adj1" fmla="val -65011"/>
              <a:gd name="adj2" fmla="val 142"/>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2400" dirty="0">
                <a:solidFill>
                  <a:schemeClr val="tx1"/>
                </a:solidFill>
              </a:rPr>
              <a:t>番号管理や</a:t>
            </a:r>
            <a:endParaRPr kumimoji="1" lang="en-US" altLang="ja-JP" sz="2400" dirty="0">
              <a:solidFill>
                <a:schemeClr val="tx1"/>
              </a:solidFill>
            </a:endParaRPr>
          </a:p>
          <a:p>
            <a:r>
              <a:rPr kumimoji="1" lang="ja-JP" altLang="en-US" sz="2400" dirty="0">
                <a:solidFill>
                  <a:schemeClr val="tx1"/>
                </a:solidFill>
              </a:rPr>
              <a:t>場所指定で、</a:t>
            </a:r>
            <a:endParaRPr kumimoji="1" lang="en-US" altLang="ja-JP" sz="2400" dirty="0">
              <a:solidFill>
                <a:schemeClr val="tx1"/>
              </a:solidFill>
            </a:endParaRPr>
          </a:p>
          <a:p>
            <a:r>
              <a:rPr kumimoji="1" lang="ja-JP" altLang="en-US" sz="2400" dirty="0">
                <a:solidFill>
                  <a:schemeClr val="tx1"/>
                </a:solidFill>
              </a:rPr>
              <a:t>紛失による異物混入リスクを低減</a:t>
            </a:r>
            <a:endParaRPr kumimoji="1" lang="en-US" altLang="ja-JP" sz="2400" dirty="0">
              <a:solidFill>
                <a:schemeClr val="tx1"/>
              </a:solidFill>
            </a:endParaRPr>
          </a:p>
          <a:p>
            <a:r>
              <a:rPr kumimoji="1" lang="ja-JP" altLang="en-US" sz="2400" dirty="0">
                <a:solidFill>
                  <a:schemeClr val="tx1"/>
                </a:solidFill>
              </a:rPr>
              <a:t>（物理的）</a:t>
            </a:r>
            <a:endParaRPr kumimoji="1" lang="en-US" altLang="ja-JP" sz="2400" dirty="0">
              <a:solidFill>
                <a:schemeClr val="tx1"/>
              </a:solidFill>
            </a:endParaRPr>
          </a:p>
        </p:txBody>
      </p:sp>
      <p:sp>
        <p:nvSpPr>
          <p:cNvPr id="7" name="テキスト ボックス 6"/>
          <p:cNvSpPr txBox="1"/>
          <p:nvPr/>
        </p:nvSpPr>
        <p:spPr>
          <a:xfrm>
            <a:off x="7781307" y="71423"/>
            <a:ext cx="1935678" cy="369332"/>
          </a:xfrm>
          <a:prstGeom prst="rect">
            <a:avLst/>
          </a:prstGeom>
          <a:noFill/>
        </p:spPr>
        <p:txBody>
          <a:bodyPr wrap="square" rtlCol="0">
            <a:spAutoFit/>
          </a:bodyPr>
          <a:lstStyle/>
          <a:p>
            <a:pPr algn="ctr"/>
            <a:r>
              <a:rPr kumimoji="1" lang="ja-JP" altLang="en-US" dirty="0"/>
              <a:t>Ｐ３５</a:t>
            </a:r>
            <a:endParaRPr kumimoji="1" lang="en-US" altLang="ja-JP" dirty="0"/>
          </a:p>
        </p:txBody>
      </p:sp>
    </p:spTree>
    <p:extLst>
      <p:ext uri="{BB962C8B-B14F-4D97-AF65-F5344CB8AC3E}">
        <p14:creationId xmlns:p14="http://schemas.microsoft.com/office/powerpoint/2010/main" val="39760218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作業者からは？</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73</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202826" y="1614094"/>
            <a:ext cx="8083923" cy="3975493"/>
          </a:xfrm>
          <a:prstGeom prst="rect">
            <a:avLst/>
          </a:prstGeom>
        </p:spPr>
      </p:pic>
      <p:sp>
        <p:nvSpPr>
          <p:cNvPr id="5" name="テキスト ボックス 4"/>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Ｐ３５</a:t>
            </a:r>
            <a:endParaRPr kumimoji="1" lang="en-US" altLang="ja-JP" dirty="0"/>
          </a:p>
        </p:txBody>
      </p:sp>
    </p:spTree>
    <p:extLst>
      <p:ext uri="{BB962C8B-B14F-4D97-AF65-F5344CB8AC3E}">
        <p14:creationId xmlns:p14="http://schemas.microsoft.com/office/powerpoint/2010/main" val="20742204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道具や農機具は？</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74</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a:xfrm>
            <a:off x="3687239" y="287132"/>
            <a:ext cx="4275661" cy="6285118"/>
          </a:xfrm>
          <a:prstGeom prst="rect">
            <a:avLst/>
          </a:prstGeom>
        </p:spPr>
      </p:pic>
      <p:sp>
        <p:nvSpPr>
          <p:cNvPr id="5" name="テキスト ボックス 4"/>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Ｐ３６</a:t>
            </a:r>
            <a:endParaRPr kumimoji="1" lang="en-US" altLang="ja-JP" dirty="0"/>
          </a:p>
        </p:txBody>
      </p:sp>
    </p:spTree>
    <p:extLst>
      <p:ext uri="{BB962C8B-B14F-4D97-AF65-F5344CB8AC3E}">
        <p14:creationId xmlns:p14="http://schemas.microsoft.com/office/powerpoint/2010/main" val="3239610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農産物取扱工程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75</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86061" y="1592132"/>
            <a:ext cx="4001845" cy="4442908"/>
          </a:xfrm>
          <a:prstGeom prst="rect">
            <a:avLst/>
          </a:prstGeom>
        </p:spPr>
      </p:pic>
      <p:pic>
        <p:nvPicPr>
          <p:cNvPr id="5" name="図 4"/>
          <p:cNvPicPr/>
          <p:nvPr/>
        </p:nvPicPr>
        <p:blipFill>
          <a:blip r:embed="rId3">
            <a:extLst>
              <a:ext uri="{28A0092B-C50C-407E-A947-70E740481C1C}">
                <a14:useLocalDpi xmlns:a14="http://schemas.microsoft.com/office/drawing/2010/main" val="0"/>
              </a:ext>
            </a:extLst>
          </a:blip>
          <a:stretch>
            <a:fillRect/>
          </a:stretch>
        </p:blipFill>
        <p:spPr>
          <a:xfrm>
            <a:off x="4389121" y="2300362"/>
            <a:ext cx="4617514" cy="3023609"/>
          </a:xfrm>
          <a:prstGeom prst="rect">
            <a:avLst/>
          </a:prstGeom>
        </p:spPr>
      </p:pic>
      <p:sp>
        <p:nvSpPr>
          <p:cNvPr id="6" name="テキスト ボックス 5"/>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Ｐ３６</a:t>
            </a:r>
            <a:endParaRPr kumimoji="1" lang="en-US" altLang="ja-JP" dirty="0"/>
          </a:p>
        </p:txBody>
      </p:sp>
    </p:spTree>
    <p:extLst>
      <p:ext uri="{BB962C8B-B14F-4D97-AF65-F5344CB8AC3E}">
        <p14:creationId xmlns:p14="http://schemas.microsoft.com/office/powerpoint/2010/main" val="33693672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ツバメやペットが入っていない？</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76</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2810193" y="1463039"/>
            <a:ext cx="3214089" cy="4727986"/>
          </a:xfrm>
          <a:prstGeom prst="rect">
            <a:avLst/>
          </a:prstGeom>
        </p:spPr>
      </p:pic>
      <p:sp>
        <p:nvSpPr>
          <p:cNvPr id="5" name="テキスト ボックス 4"/>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Ｐ３７</a:t>
            </a:r>
            <a:endParaRPr kumimoji="1" lang="en-US" altLang="ja-JP" dirty="0"/>
          </a:p>
        </p:txBody>
      </p:sp>
    </p:spTree>
    <p:extLst>
      <p:ext uri="{BB962C8B-B14F-4D97-AF65-F5344CB8AC3E}">
        <p14:creationId xmlns:p14="http://schemas.microsoft.com/office/powerpoint/2010/main" val="42672460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選果機、洗果選別機などからの汚染</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77</a:t>
            </a:fld>
            <a:endParaRPr lang="en-US" altLang="ja-JP" dirty="0">
              <a:solidFill>
                <a:prstClr val="black"/>
              </a:solidFill>
            </a:endParaRPr>
          </a:p>
        </p:txBody>
      </p:sp>
      <p:pic>
        <p:nvPicPr>
          <p:cNvPr id="4" name="図 3"/>
          <p:cNvPicPr/>
          <p:nvPr/>
        </p:nvPicPr>
        <p:blipFill rotWithShape="1">
          <a:blip r:embed="rId2" cstate="print">
            <a:extLst>
              <a:ext uri="{BEBA8EAE-BF5A-486C-A8C5-ECC9F3942E4B}">
                <a14:imgProps xmlns:a14="http://schemas.microsoft.com/office/drawing/2010/main">
                  <a14:imgLayer r:embed="rId3">
                    <a14:imgEffect>
                      <a14:backgroundRemoval t="0" b="91255" l="13659" r="89756">
                        <a14:foregroundMark x1="37927" y1="11660" x2="37927" y2="11660"/>
                        <a14:foregroundMark x1="41220" y1="10393" x2="41220" y2="10393"/>
                        <a14:foregroundMark x1="38049" y1="15082" x2="38049" y2="15082"/>
                      </a14:backgroundRemoval>
                    </a14:imgEffect>
                  </a14:imgLayer>
                </a14:imgProps>
              </a:ext>
              <a:ext uri="{28A0092B-C50C-407E-A947-70E740481C1C}">
                <a14:useLocalDpi xmlns:a14="http://schemas.microsoft.com/office/drawing/2010/main" val="0"/>
              </a:ext>
            </a:extLst>
          </a:blip>
          <a:srcRect l="13318" r="16552" b="9638"/>
          <a:stretch/>
        </p:blipFill>
        <p:spPr bwMode="auto">
          <a:xfrm>
            <a:off x="2893808" y="459705"/>
            <a:ext cx="4927002" cy="6112545"/>
          </a:xfrm>
          <a:prstGeom prst="rect">
            <a:avLst/>
          </a:prstGeom>
          <a:ln>
            <a:noFill/>
          </a:ln>
          <a:extLst>
            <a:ext uri="{53640926-AAD7-44D8-BBD7-CCE9431645EC}">
              <a14:shadowObscured xmlns:a14="http://schemas.microsoft.com/office/drawing/2010/main"/>
            </a:ext>
          </a:extLst>
        </p:spPr>
      </p:pic>
      <p:sp>
        <p:nvSpPr>
          <p:cNvPr id="5" name="テキスト ボックス 4"/>
          <p:cNvSpPr txBox="1"/>
          <p:nvPr/>
        </p:nvSpPr>
        <p:spPr>
          <a:xfrm>
            <a:off x="7222127" y="100748"/>
            <a:ext cx="2129246" cy="369332"/>
          </a:xfrm>
          <a:prstGeom prst="rect">
            <a:avLst/>
          </a:prstGeom>
          <a:noFill/>
        </p:spPr>
        <p:txBody>
          <a:bodyPr wrap="square" rtlCol="0">
            <a:spAutoFit/>
          </a:bodyPr>
          <a:lstStyle/>
          <a:p>
            <a:pPr algn="ctr"/>
            <a:r>
              <a:rPr kumimoji="1" lang="ja-JP" altLang="en-US" dirty="0"/>
              <a:t>Ｐ３７</a:t>
            </a:r>
            <a:endParaRPr kumimoji="1" lang="en-US" altLang="ja-JP" dirty="0"/>
          </a:p>
        </p:txBody>
      </p:sp>
    </p:spTree>
    <p:extLst>
      <p:ext uri="{BB962C8B-B14F-4D97-AF65-F5344CB8AC3E}">
        <p14:creationId xmlns:p14="http://schemas.microsoft.com/office/powerpoint/2010/main" val="2388187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飲食場所との区分け</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78</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a:xfrm>
            <a:off x="3349570" y="1084841"/>
            <a:ext cx="4716566" cy="4864138"/>
          </a:xfrm>
          <a:prstGeom prst="rect">
            <a:avLst/>
          </a:prstGeom>
          <a:ln>
            <a:noFill/>
          </a:ln>
          <a:effectLst>
            <a:softEdge rad="112500"/>
          </a:effectLst>
        </p:spPr>
      </p:pic>
      <p:sp>
        <p:nvSpPr>
          <p:cNvPr id="5" name="テキスト ボックス 4"/>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Ｐ３７</a:t>
            </a:r>
            <a:endParaRPr kumimoji="1" lang="en-US" altLang="ja-JP" dirty="0"/>
          </a:p>
        </p:txBody>
      </p:sp>
    </p:spTree>
    <p:extLst>
      <p:ext uri="{BB962C8B-B14F-4D97-AF65-F5344CB8AC3E}">
        <p14:creationId xmlns:p14="http://schemas.microsoft.com/office/powerpoint/2010/main" val="4210681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使用する水は安全？</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79</a:t>
            </a:fld>
            <a:endParaRPr lang="en-US" altLang="ja-JP" dirty="0">
              <a:solidFill>
                <a:prstClr val="black"/>
              </a:solidFill>
            </a:endParaRPr>
          </a:p>
        </p:txBody>
      </p:sp>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5551641" y="2755434"/>
            <a:ext cx="3892878" cy="3816816"/>
          </a:xfrm>
          <a:prstGeom prst="rect">
            <a:avLst/>
          </a:prstGeom>
        </p:spPr>
      </p:pic>
      <p:sp>
        <p:nvSpPr>
          <p:cNvPr id="5" name="正方形/長方形 4"/>
          <p:cNvSpPr/>
          <p:nvPr/>
        </p:nvSpPr>
        <p:spPr>
          <a:xfrm>
            <a:off x="368001" y="1136596"/>
            <a:ext cx="6610574" cy="4370427"/>
          </a:xfrm>
          <a:prstGeom prst="rect">
            <a:avLst/>
          </a:prstGeom>
        </p:spPr>
        <p:txBody>
          <a:bodyPr wrap="square">
            <a:spAutoFit/>
          </a:bodyPr>
          <a:lstStyle/>
          <a:p>
            <a:r>
              <a:rPr lang="ja-JP" altLang="en-US" sz="3600" kern="0" dirty="0">
                <a:solidFill>
                  <a:srgbClr val="000000"/>
                </a:solidFill>
                <a:ea typeface="UD デジタル 教科書体 N-R" panose="02020400000000000000" pitchFamily="17" charset="-128"/>
                <a:cs typeface="ＭＳ 明朝" panose="02020609040205080304" pitchFamily="17" charset="-128"/>
              </a:rPr>
              <a:t>農産物の洗浄は？</a:t>
            </a:r>
            <a:endParaRPr lang="en-US" altLang="ja-JP" sz="3600" kern="0" dirty="0">
              <a:solidFill>
                <a:srgbClr val="000000"/>
              </a:solidFill>
              <a:ea typeface="UD デジタル 教科書体 N-R" panose="02020400000000000000" pitchFamily="17" charset="-128"/>
              <a:cs typeface="ＭＳ 明朝" panose="02020609040205080304" pitchFamily="17" charset="-128"/>
            </a:endParaRPr>
          </a:p>
          <a:p>
            <a:endParaRPr lang="en-US" altLang="ja-JP" kern="0" dirty="0">
              <a:solidFill>
                <a:srgbClr val="000000"/>
              </a:solidFill>
              <a:ea typeface="UD デジタル 教科書体 N-R" panose="02020400000000000000" pitchFamily="17" charset="-128"/>
              <a:cs typeface="ＭＳ 明朝" panose="02020609040205080304" pitchFamily="17" charset="-128"/>
            </a:endParaRPr>
          </a:p>
          <a:p>
            <a:r>
              <a:rPr lang="ja-JP" altLang="ja-JP" sz="3600" kern="0" dirty="0">
                <a:solidFill>
                  <a:srgbClr val="000000"/>
                </a:solidFill>
                <a:ea typeface="UD デジタル 教科書体 N-R" panose="02020400000000000000" pitchFamily="17" charset="-128"/>
                <a:cs typeface="ＭＳ 明朝" panose="02020609040205080304" pitchFamily="17" charset="-128"/>
              </a:rPr>
              <a:t>水道水</a:t>
            </a:r>
            <a:r>
              <a:rPr lang="ja-JP" altLang="en-US" sz="3600" kern="0" dirty="0">
                <a:solidFill>
                  <a:srgbClr val="000000"/>
                </a:solidFill>
                <a:ea typeface="UD デジタル 教科書体 N-R" panose="02020400000000000000" pitchFamily="17" charset="-128"/>
                <a:cs typeface="ＭＳ 明朝" panose="02020609040205080304" pitchFamily="17" charset="-128"/>
              </a:rPr>
              <a:t>　ＯＲ　</a:t>
            </a:r>
            <a:r>
              <a:rPr lang="ja-JP" altLang="ja-JP" sz="3600" kern="0" dirty="0">
                <a:solidFill>
                  <a:srgbClr val="000000"/>
                </a:solidFill>
                <a:ea typeface="UD デジタル 教科書体 N-R" panose="02020400000000000000" pitchFamily="17" charset="-128"/>
                <a:cs typeface="ＭＳ 明朝" panose="02020609040205080304" pitchFamily="17" charset="-128"/>
              </a:rPr>
              <a:t>井戸水</a:t>
            </a:r>
            <a:endParaRPr lang="en-US" altLang="ja-JP" sz="3600" kern="0" dirty="0">
              <a:solidFill>
                <a:srgbClr val="000000"/>
              </a:solidFill>
              <a:ea typeface="UD デジタル 教科書体 N-R" panose="02020400000000000000" pitchFamily="17" charset="-128"/>
              <a:cs typeface="ＭＳ 明朝" panose="02020609040205080304" pitchFamily="17" charset="-128"/>
            </a:endParaRPr>
          </a:p>
          <a:p>
            <a:endParaRPr lang="en-US" altLang="ja-JP" sz="2000" kern="0" dirty="0">
              <a:solidFill>
                <a:srgbClr val="000000"/>
              </a:solidFill>
              <a:ea typeface="UD デジタル 教科書体 N-R" panose="02020400000000000000" pitchFamily="17" charset="-128"/>
              <a:cs typeface="ＭＳ 明朝" panose="02020609040205080304" pitchFamily="17" charset="-128"/>
            </a:endParaRPr>
          </a:p>
          <a:p>
            <a:r>
              <a:rPr lang="ja-JP" altLang="en-US" sz="2400" kern="0" dirty="0">
                <a:solidFill>
                  <a:srgbClr val="000000"/>
                </a:solidFill>
                <a:ea typeface="UD デジタル 教科書体 N-R" panose="02020400000000000000" pitchFamily="17" charset="-128"/>
                <a:cs typeface="ＭＳ 明朝" panose="02020609040205080304" pitchFamily="17" charset="-128"/>
              </a:rPr>
              <a:t>井戸水なら</a:t>
            </a:r>
            <a:r>
              <a:rPr lang="ja-JP" altLang="ja-JP" sz="2400" kern="0" dirty="0">
                <a:solidFill>
                  <a:srgbClr val="000000"/>
                </a:solidFill>
                <a:ea typeface="UD デジタル 教科書体 N-R" panose="02020400000000000000" pitchFamily="17" charset="-128"/>
                <a:cs typeface="ＭＳ 明朝" panose="02020609040205080304" pitchFamily="17" charset="-128"/>
              </a:rPr>
              <a:t>「飲用</a:t>
            </a:r>
            <a:r>
              <a:rPr lang="ja-JP" altLang="en-US" sz="2400" kern="0" dirty="0">
                <a:solidFill>
                  <a:srgbClr val="000000"/>
                </a:solidFill>
                <a:ea typeface="UD デジタル 教科書体 N-R" panose="02020400000000000000" pitchFamily="17" charset="-128"/>
                <a:cs typeface="ＭＳ 明朝" panose="02020609040205080304" pitchFamily="17" charset="-128"/>
              </a:rPr>
              <a:t>に</a:t>
            </a:r>
            <a:r>
              <a:rPr lang="ja-JP" altLang="ja-JP" sz="2400" kern="0" dirty="0">
                <a:solidFill>
                  <a:srgbClr val="000000"/>
                </a:solidFill>
                <a:ea typeface="UD デジタル 教科書体 N-R" panose="02020400000000000000" pitchFamily="17" charset="-128"/>
                <a:cs typeface="ＭＳ 明朝" panose="02020609040205080304" pitchFamily="17" charset="-128"/>
              </a:rPr>
              <a:t>適</a:t>
            </a:r>
            <a:r>
              <a:rPr lang="ja-JP" altLang="en-US" sz="2400" kern="0" dirty="0">
                <a:solidFill>
                  <a:srgbClr val="000000"/>
                </a:solidFill>
                <a:ea typeface="UD デジタル 教科書体 N-R" panose="02020400000000000000" pitchFamily="17" charset="-128"/>
                <a:cs typeface="ＭＳ 明朝" panose="02020609040205080304" pitchFamily="17" charset="-128"/>
              </a:rPr>
              <a:t>する</a:t>
            </a:r>
            <a:r>
              <a:rPr lang="ja-JP" altLang="ja-JP" sz="2400" kern="0" dirty="0">
                <a:solidFill>
                  <a:srgbClr val="000000"/>
                </a:solidFill>
                <a:ea typeface="UD デジタル 教科書体 N-R" panose="02020400000000000000" pitchFamily="17" charset="-128"/>
                <a:cs typeface="ＭＳ 明朝" panose="02020609040205080304" pitchFamily="17" charset="-128"/>
              </a:rPr>
              <a:t>水である</a:t>
            </a:r>
            <a:endParaRPr lang="en-US" altLang="ja-JP" sz="2400" kern="0" dirty="0">
              <a:solidFill>
                <a:srgbClr val="000000"/>
              </a:solidFill>
              <a:ea typeface="UD デジタル 教科書体 N-R" panose="02020400000000000000" pitchFamily="17" charset="-128"/>
              <a:cs typeface="ＭＳ 明朝" panose="02020609040205080304" pitchFamily="17" charset="-128"/>
            </a:endParaRPr>
          </a:p>
          <a:p>
            <a:r>
              <a:rPr lang="ja-JP" altLang="en-US" sz="2400" kern="0" dirty="0">
                <a:solidFill>
                  <a:srgbClr val="000000"/>
                </a:solidFill>
                <a:ea typeface="UD デジタル 教科書体 N-R" panose="02020400000000000000" pitchFamily="17" charset="-128"/>
                <a:cs typeface="ＭＳ 明朝" panose="02020609040205080304" pitchFamily="17" charset="-128"/>
              </a:rPr>
              <a:t>　　　　　</a:t>
            </a:r>
            <a:r>
              <a:rPr lang="ja-JP" altLang="ja-JP" sz="2400" kern="0" dirty="0">
                <a:solidFill>
                  <a:srgbClr val="000000"/>
                </a:solidFill>
                <a:ea typeface="UD デジタル 教科書体 N-R" panose="02020400000000000000" pitchFamily="17" charset="-128"/>
                <a:cs typeface="ＭＳ 明朝" panose="02020609040205080304" pitchFamily="17" charset="-128"/>
              </a:rPr>
              <a:t>（特に大腸菌不検出）こと」を確認</a:t>
            </a:r>
            <a:endParaRPr lang="en-US" altLang="ja-JP" sz="2400" kern="0" dirty="0">
              <a:solidFill>
                <a:srgbClr val="000000"/>
              </a:solidFill>
              <a:ea typeface="UD デジタル 教科書体 N-R" panose="02020400000000000000" pitchFamily="17" charset="-128"/>
              <a:cs typeface="ＭＳ 明朝" panose="02020609040205080304" pitchFamily="17" charset="-128"/>
            </a:endParaRPr>
          </a:p>
          <a:p>
            <a:endParaRPr lang="en-US" altLang="ja-JP" sz="2000" kern="0" dirty="0">
              <a:solidFill>
                <a:srgbClr val="000000"/>
              </a:solidFill>
              <a:ea typeface="UD デジタル 教科書体 N-R" panose="02020400000000000000" pitchFamily="17" charset="-128"/>
              <a:cs typeface="ＭＳ 明朝" panose="02020609040205080304" pitchFamily="17" charset="-128"/>
            </a:endParaRPr>
          </a:p>
          <a:p>
            <a:endParaRPr lang="en-US" altLang="ja-JP" sz="2000" kern="0" dirty="0">
              <a:solidFill>
                <a:srgbClr val="000000"/>
              </a:solidFill>
              <a:ea typeface="UD デジタル 教科書体 N-R" panose="02020400000000000000" pitchFamily="17" charset="-128"/>
              <a:cs typeface="ＭＳ 明朝" panose="02020609040205080304" pitchFamily="17" charset="-128"/>
            </a:endParaRPr>
          </a:p>
          <a:p>
            <a:r>
              <a:rPr lang="ja-JP" altLang="ja-JP" sz="2000" kern="0" dirty="0">
                <a:solidFill>
                  <a:srgbClr val="000000"/>
                </a:solidFill>
                <a:ea typeface="UD デジタル 教科書体 N-R" panose="02020400000000000000" pitchFamily="17" charset="-128"/>
                <a:cs typeface="ＭＳ 明朝" panose="02020609040205080304" pitchFamily="17" charset="-128"/>
              </a:rPr>
              <a:t>農産物の洗浄は、貯め水で行うと</a:t>
            </a:r>
            <a:endParaRPr lang="en-US" altLang="ja-JP" sz="2000" kern="0" dirty="0">
              <a:solidFill>
                <a:srgbClr val="000000"/>
              </a:solidFill>
              <a:ea typeface="UD デジタル 教科書体 N-R" panose="02020400000000000000" pitchFamily="17" charset="-128"/>
              <a:cs typeface="ＭＳ 明朝" panose="02020609040205080304" pitchFamily="17" charset="-128"/>
            </a:endParaRPr>
          </a:p>
          <a:p>
            <a:r>
              <a:rPr lang="ja-JP" altLang="ja-JP" sz="2000" kern="0" dirty="0">
                <a:solidFill>
                  <a:srgbClr val="000000"/>
                </a:solidFill>
                <a:ea typeface="UD デジタル 教科書体 N-R" panose="02020400000000000000" pitchFamily="17" charset="-128"/>
                <a:cs typeface="ＭＳ 明朝" panose="02020609040205080304" pitchFamily="17" charset="-128"/>
              </a:rPr>
              <a:t>病原性微生物の汚染を増大させるため、</a:t>
            </a:r>
            <a:endParaRPr lang="en-US" altLang="ja-JP" sz="2000" kern="0" dirty="0">
              <a:solidFill>
                <a:srgbClr val="000000"/>
              </a:solidFill>
              <a:ea typeface="UD デジタル 教科書体 N-R" panose="02020400000000000000" pitchFamily="17" charset="-128"/>
              <a:cs typeface="ＭＳ 明朝" panose="02020609040205080304" pitchFamily="17" charset="-128"/>
            </a:endParaRPr>
          </a:p>
          <a:p>
            <a:r>
              <a:rPr lang="ja-JP" altLang="ja-JP" sz="2000" kern="0" dirty="0">
                <a:solidFill>
                  <a:srgbClr val="000000"/>
                </a:solidFill>
                <a:ea typeface="UD デジタル 教科書体 N-R" panose="02020400000000000000" pitchFamily="17" charset="-128"/>
                <a:cs typeface="ＭＳ 明朝" panose="02020609040205080304" pitchFamily="17" charset="-128"/>
              </a:rPr>
              <a:t>水を流しながら洗浄槽の水を入れ換え</a:t>
            </a:r>
            <a:br>
              <a:rPr lang="en-US" altLang="ja-JP" sz="2000" kern="0" dirty="0">
                <a:solidFill>
                  <a:srgbClr val="000000"/>
                </a:solidFill>
                <a:ea typeface="UD デジタル 教科書体 N-R" panose="02020400000000000000" pitchFamily="17" charset="-128"/>
                <a:cs typeface="ＭＳ 明朝" panose="02020609040205080304" pitchFamily="17" charset="-128"/>
              </a:rPr>
            </a:br>
            <a:r>
              <a:rPr lang="ja-JP" altLang="en-US" sz="2000" kern="0" dirty="0" err="1">
                <a:solidFill>
                  <a:srgbClr val="000000"/>
                </a:solidFill>
                <a:ea typeface="UD デジタル 教科書体 N-R" panose="02020400000000000000" pitchFamily="17" charset="-128"/>
                <a:cs typeface="ＭＳ 明朝" panose="02020609040205080304" pitchFamily="17" charset="-128"/>
              </a:rPr>
              <a:t>ながら</a:t>
            </a:r>
            <a:r>
              <a:rPr lang="ja-JP" altLang="ja-JP" sz="2000" kern="0" dirty="0">
                <a:solidFill>
                  <a:srgbClr val="000000"/>
                </a:solidFill>
                <a:ea typeface="UD デジタル 教科書体 N-R" panose="02020400000000000000" pitchFamily="17" charset="-128"/>
                <a:cs typeface="ＭＳ 明朝" panose="02020609040205080304" pitchFamily="17" charset="-128"/>
              </a:rPr>
              <a:t>行う</a:t>
            </a:r>
            <a:endParaRPr lang="ja-JP" altLang="en-US" sz="2000" dirty="0"/>
          </a:p>
        </p:txBody>
      </p:sp>
      <p:sp>
        <p:nvSpPr>
          <p:cNvPr id="6" name="テキスト ボックス 5"/>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Ｐ３８</a:t>
            </a:r>
            <a:endParaRPr kumimoji="1" lang="en-US" altLang="ja-JP" dirty="0"/>
          </a:p>
        </p:txBody>
      </p:sp>
    </p:spTree>
    <p:extLst>
      <p:ext uri="{BB962C8B-B14F-4D97-AF65-F5344CB8AC3E}">
        <p14:creationId xmlns:p14="http://schemas.microsoft.com/office/powerpoint/2010/main" val="357141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548640" y="467285"/>
            <a:ext cx="9144000" cy="5846781"/>
          </a:xfrm>
        </p:spPr>
        <p:txBody>
          <a:bodyPr/>
          <a:lstStyle/>
          <a:p>
            <a:pPr marL="0" indent="0">
              <a:buNone/>
            </a:pPr>
            <a:r>
              <a:rPr kumimoji="1" lang="ja-JP" altLang="en-US" sz="6000" dirty="0"/>
              <a:t>食品事故は</a:t>
            </a:r>
            <a:endParaRPr kumimoji="1" lang="en-US" altLang="ja-JP" sz="6000" dirty="0"/>
          </a:p>
          <a:p>
            <a:pPr marL="0" indent="0">
              <a:buNone/>
            </a:pPr>
            <a:r>
              <a:rPr lang="ja-JP" altLang="en-US" sz="6000" dirty="0"/>
              <a:t>　運が悪いではない。</a:t>
            </a:r>
            <a:endParaRPr lang="en-US" altLang="ja-JP" sz="6000" dirty="0"/>
          </a:p>
          <a:p>
            <a:pPr marL="0" indent="0">
              <a:buNone/>
            </a:pPr>
            <a:r>
              <a:rPr kumimoji="1" lang="ja-JP" altLang="en-US" sz="6000" dirty="0"/>
              <a:t>　起こるべくして</a:t>
            </a:r>
            <a:br>
              <a:rPr kumimoji="1" lang="en-US" altLang="ja-JP" sz="6000" dirty="0"/>
            </a:br>
            <a:r>
              <a:rPr kumimoji="1" lang="ja-JP" altLang="en-US" sz="6000" dirty="0"/>
              <a:t>　起こっている。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a:t>
            </a:fld>
            <a:endParaRPr lang="en-US" altLang="ja-JP" dirty="0">
              <a:solidFill>
                <a:prstClr val="black"/>
              </a:solidFill>
            </a:endParaRPr>
          </a:p>
        </p:txBody>
      </p:sp>
      <p:pic>
        <p:nvPicPr>
          <p:cNvPr id="19" name="図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084" y="4848201"/>
            <a:ext cx="6149626" cy="2009799"/>
          </a:xfrm>
          <a:prstGeom prst="rect">
            <a:avLst/>
          </a:prstGeom>
        </p:spPr>
      </p:pic>
      <p:sp>
        <p:nvSpPr>
          <p:cNvPr id="20" name="円形吹き出し 19"/>
          <p:cNvSpPr/>
          <p:nvPr/>
        </p:nvSpPr>
        <p:spPr>
          <a:xfrm>
            <a:off x="6002767" y="3471197"/>
            <a:ext cx="2817383" cy="1377004"/>
          </a:xfrm>
          <a:prstGeom prst="wedgeEllipseCallout">
            <a:avLst>
              <a:gd name="adj1" fmla="val -50658"/>
              <a:gd name="adj2" fmla="val 7543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dirty="0">
                <a:solidFill>
                  <a:schemeClr val="tx1"/>
                </a:solidFill>
              </a:rPr>
              <a:t>ＧＡＰは</a:t>
            </a:r>
            <a:endParaRPr kumimoji="1" lang="en-US" altLang="ja-JP" dirty="0">
              <a:solidFill>
                <a:schemeClr val="tx1"/>
              </a:solidFill>
            </a:endParaRPr>
          </a:p>
          <a:p>
            <a:pPr algn="ctr"/>
            <a:r>
              <a:rPr kumimoji="1" lang="ja-JP" altLang="en-US" dirty="0">
                <a:solidFill>
                  <a:schemeClr val="tx1"/>
                </a:solidFill>
              </a:rPr>
              <a:t>予防的取組</a:t>
            </a:r>
            <a:endParaRPr kumimoji="1" lang="en-US" altLang="ja-JP" dirty="0">
              <a:solidFill>
                <a:schemeClr val="tx1"/>
              </a:solidFill>
            </a:endParaRPr>
          </a:p>
          <a:p>
            <a:pPr algn="ctr"/>
            <a:r>
              <a:rPr kumimoji="1" lang="ja-JP" altLang="en-US" dirty="0">
                <a:solidFill>
                  <a:schemeClr val="tx1"/>
                </a:solidFill>
              </a:rPr>
              <a:t>（チーズを増やす</a:t>
            </a:r>
            <a:br>
              <a:rPr kumimoji="1" lang="en-US" altLang="ja-JP" dirty="0">
                <a:solidFill>
                  <a:schemeClr val="tx1"/>
                </a:solidFill>
              </a:rPr>
            </a:br>
            <a:r>
              <a:rPr kumimoji="1" lang="ja-JP" altLang="en-US" dirty="0">
                <a:solidFill>
                  <a:schemeClr val="tx1"/>
                </a:solidFill>
              </a:rPr>
              <a:t>イメージ）</a:t>
            </a:r>
          </a:p>
        </p:txBody>
      </p:sp>
      <p:sp>
        <p:nvSpPr>
          <p:cNvPr id="6" name="テキスト ボックス 5"/>
          <p:cNvSpPr txBox="1"/>
          <p:nvPr/>
        </p:nvSpPr>
        <p:spPr>
          <a:xfrm>
            <a:off x="7742711" y="0"/>
            <a:ext cx="1401289" cy="646331"/>
          </a:xfrm>
          <a:prstGeom prst="rect">
            <a:avLst/>
          </a:prstGeom>
          <a:noFill/>
        </p:spPr>
        <p:txBody>
          <a:bodyPr wrap="square" rtlCol="0">
            <a:spAutoFit/>
          </a:bodyPr>
          <a:lstStyle/>
          <a:p>
            <a:r>
              <a:rPr kumimoji="1" lang="ja-JP" altLang="en-US" dirty="0"/>
              <a:t>Ｐ２</a:t>
            </a:r>
            <a:br>
              <a:rPr kumimoji="1" lang="en-US" altLang="ja-JP" dirty="0"/>
            </a:br>
            <a:endParaRPr kumimoji="1" lang="ja-JP" altLang="en-US" dirty="0"/>
          </a:p>
        </p:txBody>
      </p:sp>
    </p:spTree>
    <p:extLst>
      <p:ext uri="{BB962C8B-B14F-4D97-AF65-F5344CB8AC3E}">
        <p14:creationId xmlns:p14="http://schemas.microsoft.com/office/powerpoint/2010/main" val="203744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農産物保管（冷蔵庫）</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80</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bwMode="auto">
          <a:xfrm>
            <a:off x="137998" y="2095899"/>
            <a:ext cx="8525942" cy="2666201"/>
          </a:xfrm>
          <a:prstGeom prst="rect">
            <a:avLst/>
          </a:prstGeom>
          <a:ln>
            <a:noFill/>
          </a:ln>
          <a:extLst>
            <a:ext uri="{53640926-AAD7-44D8-BBD7-CCE9431645EC}">
              <a14:shadowObscured xmlns:a14="http://schemas.microsoft.com/office/drawing/2010/main"/>
            </a:ext>
          </a:extLst>
        </p:spPr>
      </p:pic>
      <p:sp>
        <p:nvSpPr>
          <p:cNvPr id="5" name="テキスト ボックス 4"/>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Ｐ３８</a:t>
            </a:r>
            <a:endParaRPr kumimoji="1" lang="en-US" altLang="ja-JP" dirty="0"/>
          </a:p>
        </p:txBody>
      </p:sp>
    </p:spTree>
    <p:extLst>
      <p:ext uri="{BB962C8B-B14F-4D97-AF65-F5344CB8AC3E}">
        <p14:creationId xmlns:p14="http://schemas.microsoft.com/office/powerpoint/2010/main" val="42639420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輸送</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81</a:t>
            </a:fld>
            <a:endParaRPr lang="en-US" altLang="ja-JP" dirty="0">
              <a:solidFill>
                <a:prstClr val="black"/>
              </a:solidFill>
            </a:endParaRPr>
          </a:p>
        </p:txBody>
      </p:sp>
      <p:pic>
        <p:nvPicPr>
          <p:cNvPr id="8" name="図 7"/>
          <p:cNvPicPr/>
          <p:nvPr/>
        </p:nvPicPr>
        <p:blipFill rotWithShape="1">
          <a:blip r:embed="rId2" cstate="print">
            <a:extLst>
              <a:ext uri="{28A0092B-C50C-407E-A947-70E740481C1C}">
                <a14:useLocalDpi xmlns:a14="http://schemas.microsoft.com/office/drawing/2010/main" val="0"/>
              </a:ext>
            </a:extLst>
          </a:blip>
          <a:srcRect/>
          <a:stretch/>
        </p:blipFill>
        <p:spPr bwMode="auto">
          <a:xfrm>
            <a:off x="4025128" y="3101043"/>
            <a:ext cx="4568446" cy="3023449"/>
          </a:xfrm>
          <a:prstGeom prst="rect">
            <a:avLst/>
          </a:prstGeom>
          <a:noFill/>
          <a:ln>
            <a:noFill/>
          </a:ln>
        </p:spPr>
      </p:pic>
      <p:pic>
        <p:nvPicPr>
          <p:cNvPr id="9" name="図 8"/>
          <p:cNvPicPr/>
          <p:nvPr/>
        </p:nvPicPr>
        <p:blipFill rotWithShape="1">
          <a:blip r:embed="rId3" cstate="print">
            <a:extLst>
              <a:ext uri="{28A0092B-C50C-407E-A947-70E740481C1C}">
                <a14:useLocalDpi xmlns:a14="http://schemas.microsoft.com/office/drawing/2010/main" val="0"/>
              </a:ext>
            </a:extLst>
          </a:blip>
          <a:srcRect/>
          <a:stretch/>
        </p:blipFill>
        <p:spPr bwMode="auto">
          <a:xfrm>
            <a:off x="5004351" y="1027676"/>
            <a:ext cx="1870148" cy="1452961"/>
          </a:xfrm>
          <a:prstGeom prst="rect">
            <a:avLst/>
          </a:prstGeom>
          <a:noFill/>
          <a:ln>
            <a:noFill/>
          </a:ln>
        </p:spPr>
      </p:pic>
      <p:pic>
        <p:nvPicPr>
          <p:cNvPr id="10" name="図 9"/>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2268150">
            <a:off x="5132516" y="2413729"/>
            <a:ext cx="878134" cy="809260"/>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2267893" y="4393261"/>
            <a:ext cx="1801833" cy="985022"/>
          </a:xfrm>
          <a:prstGeom prst="rect">
            <a:avLst/>
          </a:prstGeom>
        </p:spPr>
      </p:pic>
      <p:pic>
        <p:nvPicPr>
          <p:cNvPr id="12" name="図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13721" y1="69362" x2="13721" y2="69362"/>
                        <a14:foregroundMark x1="16977" y1="27234" x2="16977" y2="27234"/>
                        <a14:foregroundMark x1="25581" y1="27660" x2="25581" y2="27660"/>
                        <a14:foregroundMark x1="66279" y1="29362" x2="66279" y2="29362"/>
                        <a14:foregroundMark x1="92326" y1="38723" x2="92326" y2="38723"/>
                        <a14:foregroundMark x1="60000" y1="40000" x2="60000" y2="40000"/>
                        <a14:foregroundMark x1="63488" y1="72340" x2="63488" y2="72340"/>
                        <a14:foregroundMark x1="58837" y1="71915" x2="58837" y2="71915"/>
                        <a14:foregroundMark x1="54651" y1="77021" x2="54651" y2="77021"/>
                        <a14:foregroundMark x1="56512" y1="77021" x2="56512" y2="77021"/>
                        <a14:foregroundMark x1="56977" y1="86383" x2="56977" y2="86383"/>
                        <a14:foregroundMark x1="89070" y1="90213" x2="89070" y2="90213"/>
                        <a14:foregroundMark x1="88140" y1="78723" x2="88140" y2="78723"/>
                        <a14:foregroundMark x1="79767" y1="92340" x2="79767" y2="92340"/>
                        <a14:foregroundMark x1="83023" y1="37872" x2="83023" y2="37872"/>
                        <a14:foregroundMark x1="84884" y1="35319" x2="84884" y2="35319"/>
                        <a14:foregroundMark x1="62326" y1="31064" x2="62326" y2="31064"/>
                        <a14:foregroundMark x1="15581" y1="73191" x2="15581" y2="73191"/>
                        <a14:foregroundMark x1="19767" y1="77021" x2="19767" y2="77021"/>
                        <a14:foregroundMark x1="24419" y1="89362" x2="24419" y2="89362"/>
                        <a14:foregroundMark x1="22093" y1="89787" x2="22093" y2="89787"/>
                        <a14:foregroundMark x1="27209" y1="88936" x2="27209" y2="88936"/>
                        <a14:foregroundMark x1="11628" y1="75319" x2="11628" y2="75319"/>
                        <a14:foregroundMark x1="26047" y1="25532" x2="26047" y2="25532"/>
                        <a14:foregroundMark x1="22558" y1="28511" x2="22558" y2="28511"/>
                        <a14:foregroundMark x1="21860" y1="22979" x2="21860" y2="22979"/>
                        <a14:foregroundMark x1="16279" y1="13617" x2="16279" y2="13617"/>
                        <a14:foregroundMark x1="28140" y1="10213" x2="28140" y2="10213"/>
                        <a14:foregroundMark x1="8605" y1="17872" x2="8605" y2="17872"/>
                        <a14:foregroundMark x1="22326" y1="66383" x2="22326" y2="66383"/>
                        <a14:foregroundMark x1="20465" y1="62553" x2="20465" y2="62553"/>
                        <a14:foregroundMark x1="11628" y1="89362" x2="11628" y2="89362"/>
                        <a14:foregroundMark x1="7209" y1="85106" x2="7209" y2="85106"/>
                        <a14:foregroundMark x1="27442" y1="82128" x2="27442" y2="82128"/>
                        <a14:foregroundMark x1="81163" y1="94468" x2="81163" y2="94468"/>
                        <a14:foregroundMark x1="16047" y1="11489" x2="16047" y2="11489"/>
                        <a14:foregroundMark x1="27907" y1="12340" x2="27907" y2="12340"/>
                        <a14:foregroundMark x1="54419" y1="56170" x2="54419" y2="56170"/>
                        <a14:foregroundMark x1="55116" y1="54043" x2="55116" y2="54043"/>
                        <a14:foregroundMark x1="9535" y1="78723" x2="9535" y2="78723"/>
                        <a14:foregroundMark x1="55814" y1="57021" x2="55814" y2="57021"/>
                        <a14:foregroundMark x1="25116" y1="20851" x2="25116" y2="20851"/>
                        <a14:foregroundMark x1="6744" y1="67660" x2="6744" y2="67660"/>
                        <a14:foregroundMark x1="9535" y1="62128" x2="9535" y2="62128"/>
                        <a14:foregroundMark x1="14651" y1="60851" x2="14651" y2="60851"/>
                        <a14:foregroundMark x1="83953" y1="32340" x2="83953" y2="32340"/>
                        <a14:foregroundMark x1="81628" y1="32766" x2="81628" y2="32766"/>
                        <a14:foregroundMark x1="64186" y1="25957" x2="64186" y2="25957"/>
                        <a14:foregroundMark x1="79302" y1="36596" x2="79302" y2="36596"/>
                        <a14:backgroundMark x1="25581" y1="97021" x2="25581" y2="97021"/>
                        <a14:backgroundMark x1="64419" y1="97872" x2="64419" y2="97872"/>
                        <a14:backgroundMark x1="87674" y1="97021" x2="87674" y2="97021"/>
                        <a14:backgroundMark x1="84186" y1="97021" x2="84186" y2="97021"/>
                        <a14:backgroundMark x1="19070" y1="96170" x2="19070" y2="96170"/>
                        <a14:backgroundMark x1="22791" y1="96596" x2="22791" y2="96596"/>
                      </a14:backgroundRemoval>
                    </a14:imgEffect>
                  </a14:imgLayer>
                </a14:imgProps>
              </a:ext>
              <a:ext uri="{28A0092B-C50C-407E-A947-70E740481C1C}">
                <a14:useLocalDpi xmlns:a14="http://schemas.microsoft.com/office/drawing/2010/main" val="0"/>
              </a:ext>
            </a:extLst>
          </a:blip>
          <a:srcRect l="46407" r="26612"/>
          <a:stretch/>
        </p:blipFill>
        <p:spPr>
          <a:xfrm flipH="1">
            <a:off x="1484326" y="3402030"/>
            <a:ext cx="1465044" cy="2967486"/>
          </a:xfrm>
          <a:prstGeom prst="rect">
            <a:avLst/>
          </a:prstGeom>
        </p:spPr>
      </p:pic>
      <p:cxnSp>
        <p:nvCxnSpPr>
          <p:cNvPr id="13" name="直線矢印コネクタ 12"/>
          <p:cNvCxnSpPr/>
          <p:nvPr/>
        </p:nvCxnSpPr>
        <p:spPr>
          <a:xfrm flipV="1">
            <a:off x="2455135" y="2416589"/>
            <a:ext cx="2185409" cy="165789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677757" y="2609498"/>
            <a:ext cx="2606488" cy="830997"/>
          </a:xfrm>
          <a:prstGeom prst="rect">
            <a:avLst/>
          </a:prstGeom>
          <a:noFill/>
        </p:spPr>
        <p:txBody>
          <a:bodyPr wrap="square" rtlCol="0">
            <a:spAutoFit/>
          </a:bodyPr>
          <a:lstStyle/>
          <a:p>
            <a:r>
              <a:rPr kumimoji="1" lang="ja-JP" altLang="en-US" sz="2400" dirty="0"/>
              <a:t>割れていないか 等</a:t>
            </a:r>
            <a:endParaRPr kumimoji="1" lang="en-US" altLang="ja-JP" sz="2400" dirty="0"/>
          </a:p>
          <a:p>
            <a:r>
              <a:rPr kumimoji="1" lang="ja-JP" altLang="en-US" sz="2400" dirty="0"/>
              <a:t>点検・記録</a:t>
            </a:r>
          </a:p>
        </p:txBody>
      </p:sp>
      <p:sp>
        <p:nvSpPr>
          <p:cNvPr id="15" name="テキスト ボックス 14"/>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Ｐ３８</a:t>
            </a:r>
            <a:endParaRPr kumimoji="1" lang="en-US" altLang="ja-JP" dirty="0"/>
          </a:p>
        </p:txBody>
      </p:sp>
    </p:spTree>
    <p:extLst>
      <p:ext uri="{BB962C8B-B14F-4D97-AF65-F5344CB8AC3E}">
        <p14:creationId xmlns:p14="http://schemas.microsoft.com/office/powerpoint/2010/main" val="1614037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220686"/>
            <a:ext cx="9144000" cy="4637314"/>
          </a:xfrm>
        </p:spPr>
        <p:txBody>
          <a:bodyPr/>
          <a:lstStyle/>
          <a:p>
            <a:pPr marL="0" indent="0">
              <a:buNone/>
            </a:pPr>
            <a:r>
              <a:rPr kumimoji="1" lang="ja-JP" altLang="en-US" sz="16600" dirty="0"/>
              <a:t>環境保全</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82</a:t>
            </a:fld>
            <a:endParaRPr lang="en-US" altLang="ja-JP" dirty="0">
              <a:solidFill>
                <a:prstClr val="black"/>
              </a:solidFill>
            </a:endParaRPr>
          </a:p>
        </p:txBody>
      </p:sp>
      <p:sp>
        <p:nvSpPr>
          <p:cNvPr id="4" name="テキスト ボックス 3"/>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Ｐ３９</a:t>
            </a:r>
            <a:endParaRPr kumimoji="1" lang="en-US" altLang="ja-JP" dirty="0"/>
          </a:p>
        </p:txBody>
      </p:sp>
    </p:spTree>
    <p:extLst>
      <p:ext uri="{BB962C8B-B14F-4D97-AF65-F5344CB8AC3E}">
        <p14:creationId xmlns:p14="http://schemas.microsoft.com/office/powerpoint/2010/main" val="30869617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dirty="0"/>
              <a:t>周辺の自然動植物や地域環境の保全（生物的）</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83</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749159" y="5153201"/>
            <a:ext cx="5736482" cy="1530273"/>
          </a:xfrm>
          <a:prstGeom prst="rect">
            <a:avLst/>
          </a:prstGeom>
          <a:noFill/>
          <a:ln>
            <a:noFill/>
          </a:ln>
        </p:spPr>
      </p:pic>
      <p:pic>
        <p:nvPicPr>
          <p:cNvPr id="5" name="図 4"/>
          <p:cNvPicPr/>
          <p:nvPr/>
        </p:nvPicPr>
        <p:blipFill rotWithShape="1">
          <a:blip r:embed="rId3" cstate="print">
            <a:extLst>
              <a:ext uri="{28A0092B-C50C-407E-A947-70E740481C1C}">
                <a14:useLocalDpi xmlns:a14="http://schemas.microsoft.com/office/drawing/2010/main" val="0"/>
              </a:ext>
            </a:extLst>
          </a:blip>
          <a:srcRect/>
          <a:stretch/>
        </p:blipFill>
        <p:spPr bwMode="auto">
          <a:xfrm>
            <a:off x="3469064" y="1251154"/>
            <a:ext cx="4094249" cy="3902047"/>
          </a:xfrm>
          <a:prstGeom prst="rect">
            <a:avLst/>
          </a:prstGeom>
          <a:noFill/>
          <a:ln>
            <a:noFill/>
          </a:ln>
          <a:extLst>
            <a:ext uri="{53640926-AAD7-44D8-BBD7-CCE9431645EC}">
              <a14:shadowObscured xmlns:a14="http://schemas.microsoft.com/office/drawing/2010/main"/>
            </a:ext>
          </a:extLst>
        </p:spPr>
      </p:pic>
      <p:sp>
        <p:nvSpPr>
          <p:cNvPr id="6" name="テキスト ボックス 5"/>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Ｐ３９</a:t>
            </a:r>
            <a:endParaRPr kumimoji="1" lang="en-US" altLang="ja-JP" dirty="0"/>
          </a:p>
        </p:txBody>
      </p:sp>
    </p:spTree>
    <p:extLst>
      <p:ext uri="{BB962C8B-B14F-4D97-AF65-F5344CB8AC3E}">
        <p14:creationId xmlns:p14="http://schemas.microsoft.com/office/powerpoint/2010/main" val="26080650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dirty="0"/>
              <a:t>農薬による環境汚染</a:t>
            </a:r>
            <a:r>
              <a:rPr lang="ja-JP" altLang="ja-JP" sz="2400" dirty="0"/>
              <a:t>（化学的）</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84</a:t>
            </a:fld>
            <a:endParaRPr lang="en-US" altLang="ja-JP" dirty="0">
              <a:solidFill>
                <a:prstClr val="black"/>
              </a:solidFill>
            </a:endParaRPr>
          </a:p>
        </p:txBody>
      </p:sp>
      <p:sp>
        <p:nvSpPr>
          <p:cNvPr id="4" name="正方形/長方形 3"/>
          <p:cNvSpPr/>
          <p:nvPr/>
        </p:nvSpPr>
        <p:spPr>
          <a:xfrm>
            <a:off x="650448" y="870079"/>
            <a:ext cx="8022211" cy="4832092"/>
          </a:xfrm>
          <a:prstGeom prst="rect">
            <a:avLst/>
          </a:prstGeom>
        </p:spPr>
        <p:txBody>
          <a:bodyPr wrap="square">
            <a:spAutoFit/>
          </a:bodyPr>
          <a:lstStyle/>
          <a:p>
            <a:r>
              <a:rPr lang="ja-JP" altLang="en-US" sz="2800" kern="0" dirty="0">
                <a:solidFill>
                  <a:srgbClr val="000000"/>
                </a:solidFill>
                <a:ea typeface="UD デジタル 教科書体 N-R" panose="02020400000000000000" pitchFamily="17" charset="-128"/>
                <a:cs typeface="ＭＳ 明朝" panose="02020609040205080304" pitchFamily="17" charset="-128"/>
              </a:rPr>
              <a:t>農薬による環境汚染を防ぐために・・・</a:t>
            </a:r>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r>
              <a:rPr lang="ja-JP" altLang="ja-JP" sz="2800" kern="0" dirty="0">
                <a:solidFill>
                  <a:srgbClr val="000000"/>
                </a:solidFill>
                <a:ea typeface="UD デジタル 教科書体 N-R" panose="02020400000000000000" pitchFamily="17" charset="-128"/>
                <a:cs typeface="ＭＳ 明朝" panose="02020609040205080304" pitchFamily="17" charset="-128"/>
              </a:rPr>
              <a:t>「農薬の使用残が発生しないように必要な量だけ</a:t>
            </a:r>
            <a:r>
              <a:rPr lang="ja-JP" altLang="en-US" sz="2800" kern="0" dirty="0">
                <a:solidFill>
                  <a:srgbClr val="000000"/>
                </a:solidFill>
                <a:ea typeface="UD デジタル 教科書体 N-R" panose="02020400000000000000" pitchFamily="17" charset="-128"/>
                <a:cs typeface="ＭＳ 明朝" panose="02020609040205080304" pitchFamily="17" charset="-128"/>
              </a:rPr>
              <a:t>　</a:t>
            </a:r>
            <a:br>
              <a:rPr lang="en-US" altLang="ja-JP" sz="2800" kern="0" dirty="0">
                <a:solidFill>
                  <a:srgbClr val="000000"/>
                </a:solidFill>
                <a:ea typeface="UD デジタル 教科書体 N-R" panose="02020400000000000000" pitchFamily="17" charset="-128"/>
                <a:cs typeface="ＭＳ 明朝" panose="02020609040205080304" pitchFamily="17" charset="-128"/>
              </a:rPr>
            </a:br>
            <a:r>
              <a:rPr lang="ja-JP" altLang="en-US" sz="2800" kern="0" dirty="0">
                <a:solidFill>
                  <a:srgbClr val="000000"/>
                </a:solidFill>
                <a:ea typeface="UD デジタル 教科書体 N-R" panose="02020400000000000000" pitchFamily="17" charset="-128"/>
                <a:cs typeface="ＭＳ 明朝" panose="02020609040205080304" pitchFamily="17" charset="-128"/>
              </a:rPr>
              <a:t>　</a:t>
            </a:r>
            <a:r>
              <a:rPr lang="ja-JP" altLang="ja-JP" sz="2800" kern="0" dirty="0">
                <a:solidFill>
                  <a:srgbClr val="000000"/>
                </a:solidFill>
                <a:ea typeface="UD デジタル 教科書体 N-R" panose="02020400000000000000" pitchFamily="17" charset="-128"/>
                <a:cs typeface="ＭＳ 明朝" panose="02020609040205080304" pitchFamily="17" charset="-128"/>
              </a:rPr>
              <a:t>を秤量して散布液を調製」</a:t>
            </a:r>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r>
              <a:rPr lang="ja-JP" altLang="ja-JP" sz="2800" kern="0" dirty="0">
                <a:solidFill>
                  <a:srgbClr val="000000"/>
                </a:solidFill>
                <a:ea typeface="UD デジタル 教科書体 N-R" panose="02020400000000000000" pitchFamily="17" charset="-128"/>
                <a:cs typeface="ＭＳ 明朝" panose="02020609040205080304" pitchFamily="17" charset="-128"/>
              </a:rPr>
              <a:t>もし余ってしまった</a:t>
            </a:r>
            <a:r>
              <a:rPr lang="ja-JP" altLang="en-US" sz="2800" kern="0" dirty="0">
                <a:solidFill>
                  <a:srgbClr val="000000"/>
                </a:solidFill>
                <a:ea typeface="UD デジタル 教科書体 N-R" panose="02020400000000000000" pitchFamily="17" charset="-128"/>
                <a:cs typeface="ＭＳ 明朝" panose="02020609040205080304" pitchFamily="17" charset="-128"/>
              </a:rPr>
              <a:t>ら</a:t>
            </a:r>
            <a:r>
              <a:rPr lang="ja-JP" altLang="ja-JP" sz="2800" kern="0" dirty="0">
                <a:solidFill>
                  <a:srgbClr val="000000"/>
                </a:solidFill>
                <a:ea typeface="UD デジタル 教科書体 N-R" panose="02020400000000000000" pitchFamily="17" charset="-128"/>
                <a:cs typeface="ＭＳ 明朝" panose="02020609040205080304" pitchFamily="17" charset="-128"/>
              </a:rPr>
              <a:t>、</a:t>
            </a:r>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r>
              <a:rPr lang="ja-JP" altLang="ja-JP" sz="2800" kern="0" dirty="0">
                <a:solidFill>
                  <a:srgbClr val="000000"/>
                </a:solidFill>
                <a:ea typeface="UD デジタル 教科書体 N-R" panose="02020400000000000000" pitchFamily="17" charset="-128"/>
                <a:cs typeface="ＭＳ 明朝" panose="02020609040205080304" pitchFamily="17" charset="-128"/>
              </a:rPr>
              <a:t>自分の管理する土地で、</a:t>
            </a:r>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r>
              <a:rPr lang="ja-JP" altLang="ja-JP" sz="2800" kern="0" dirty="0">
                <a:solidFill>
                  <a:srgbClr val="000000"/>
                </a:solidFill>
                <a:ea typeface="UD デジタル 教科書体 N-R" panose="02020400000000000000" pitchFamily="17" charset="-128"/>
                <a:cs typeface="ＭＳ 明朝" panose="02020609040205080304" pitchFamily="17" charset="-128"/>
              </a:rPr>
              <a:t>農産物に影響のない、</a:t>
            </a:r>
            <a:endParaRPr lang="en-US" altLang="ja-JP" sz="2800" kern="0" dirty="0">
              <a:solidFill>
                <a:srgbClr val="000000"/>
              </a:solidFill>
              <a:ea typeface="UD デジタル 教科書体 N-R" panose="02020400000000000000" pitchFamily="17" charset="-128"/>
              <a:cs typeface="ＭＳ 明朝" panose="02020609040205080304" pitchFamily="17" charset="-128"/>
            </a:endParaRPr>
          </a:p>
          <a:p>
            <a:r>
              <a:rPr lang="ja-JP" altLang="ja-JP" sz="2800" kern="0" dirty="0">
                <a:solidFill>
                  <a:srgbClr val="000000"/>
                </a:solidFill>
                <a:ea typeface="UD デジタル 教科書体 N-R" panose="02020400000000000000" pitchFamily="17" charset="-128"/>
                <a:cs typeface="ＭＳ 明朝" panose="02020609040205080304" pitchFamily="17" charset="-128"/>
              </a:rPr>
              <a:t>水源を汚染しない場所に廃棄</a:t>
            </a:r>
            <a:r>
              <a:rPr lang="ja-JP" altLang="en-US" sz="2800" kern="0" dirty="0">
                <a:solidFill>
                  <a:srgbClr val="000000"/>
                </a:solidFill>
                <a:ea typeface="UD デジタル 教科書体 N-R" panose="02020400000000000000" pitchFamily="17" charset="-128"/>
                <a:cs typeface="ＭＳ 明朝" panose="02020609040205080304" pitchFamily="17" charset="-128"/>
              </a:rPr>
              <a:t>する（土壌浸透）</a:t>
            </a:r>
            <a:endParaRPr lang="ja-JP" altLang="en-US" sz="2800" dirty="0"/>
          </a:p>
        </p:txBody>
      </p:sp>
      <p:sp>
        <p:nvSpPr>
          <p:cNvPr id="5" name="下矢印 4"/>
          <p:cNvSpPr/>
          <p:nvPr/>
        </p:nvSpPr>
        <p:spPr>
          <a:xfrm>
            <a:off x="4826524" y="2450085"/>
            <a:ext cx="1376313" cy="2234152"/>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solidFill>
                <a:schemeClr val="tx1"/>
              </a:solidFill>
            </a:endParaRPr>
          </a:p>
        </p:txBody>
      </p:sp>
      <p:sp>
        <p:nvSpPr>
          <p:cNvPr id="6" name="テキスト ボックス 5"/>
          <p:cNvSpPr txBox="1"/>
          <p:nvPr/>
        </p:nvSpPr>
        <p:spPr>
          <a:xfrm>
            <a:off x="7318911" y="100748"/>
            <a:ext cx="1935678" cy="369332"/>
          </a:xfrm>
          <a:prstGeom prst="rect">
            <a:avLst/>
          </a:prstGeom>
          <a:noFill/>
        </p:spPr>
        <p:txBody>
          <a:bodyPr wrap="square" rtlCol="0">
            <a:spAutoFit/>
          </a:bodyPr>
          <a:lstStyle/>
          <a:p>
            <a:pPr algn="ctr"/>
            <a:r>
              <a:rPr kumimoji="1" lang="ja-JP" altLang="en-US" dirty="0"/>
              <a:t>Ｐ３９</a:t>
            </a:r>
            <a:endParaRPr kumimoji="1" lang="en-US" altLang="ja-JP" dirty="0"/>
          </a:p>
        </p:txBody>
      </p:sp>
    </p:spTree>
    <p:extLst>
      <p:ext uri="{BB962C8B-B14F-4D97-AF65-F5344CB8AC3E}">
        <p14:creationId xmlns:p14="http://schemas.microsoft.com/office/powerpoint/2010/main" val="11005482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ja-JP" altLang="ja-JP" dirty="0"/>
              <a:t>土壌及び肥料の流亡（物理・化学的）</a:t>
            </a:r>
            <a:endParaRPr lang="ja-JP" altLang="en-US" dirty="0"/>
          </a:p>
          <a:p>
            <a:pPr marL="0" indent="0">
              <a:buNone/>
            </a:pPr>
            <a:endParaRPr lang="en-US" altLang="ja-JP" dirty="0"/>
          </a:p>
          <a:p>
            <a:pPr marL="0" indent="0">
              <a:buNone/>
            </a:pPr>
            <a:endParaRPr lang="en-US" altLang="ja-JP" dirty="0"/>
          </a:p>
          <a:p>
            <a:pPr marL="0" indent="0">
              <a:buNone/>
            </a:pPr>
            <a:r>
              <a:rPr lang="ja-JP" altLang="en-US" dirty="0"/>
              <a:t>　①</a:t>
            </a:r>
            <a:r>
              <a:rPr lang="ja-JP" altLang="ja-JP" dirty="0"/>
              <a:t>土壌診断を行</a:t>
            </a:r>
            <a:r>
              <a:rPr lang="ja-JP" altLang="en-US" dirty="0"/>
              <a:t>う</a:t>
            </a:r>
            <a:endParaRPr lang="en-US" altLang="ja-JP" dirty="0"/>
          </a:p>
          <a:p>
            <a:pPr marL="0" indent="0">
              <a:buNone/>
            </a:pPr>
            <a:r>
              <a:rPr lang="ja-JP" altLang="en-US" dirty="0"/>
              <a:t>　　</a:t>
            </a:r>
            <a:r>
              <a:rPr lang="ja-JP" altLang="ja-JP" dirty="0"/>
              <a:t>どの程度</a:t>
            </a:r>
            <a:r>
              <a:rPr lang="ja-JP" altLang="en-US" dirty="0"/>
              <a:t>、</a:t>
            </a:r>
            <a:r>
              <a:rPr lang="ja-JP" altLang="ja-JP" dirty="0"/>
              <a:t>肥料分が土壌に残っているのか</a:t>
            </a:r>
            <a:endParaRPr lang="en-US" altLang="ja-JP" dirty="0"/>
          </a:p>
          <a:p>
            <a:pPr marL="0" indent="0">
              <a:buNone/>
            </a:pPr>
            <a:r>
              <a:rPr lang="ja-JP" altLang="en-US" dirty="0"/>
              <a:t>　　</a:t>
            </a:r>
            <a:r>
              <a:rPr lang="ja-JP" altLang="ja-JP" dirty="0" err="1"/>
              <a:t>ｐ</a:t>
            </a:r>
            <a:r>
              <a:rPr lang="en-US" altLang="ja-JP" dirty="0"/>
              <a:t>H</a:t>
            </a:r>
            <a:r>
              <a:rPr lang="ja-JP" altLang="ja-JP" dirty="0"/>
              <a:t>はどれくらいか</a:t>
            </a:r>
            <a:endParaRPr lang="en-US" altLang="ja-JP" dirty="0"/>
          </a:p>
          <a:p>
            <a:pPr marL="0" indent="0" algn="ctr">
              <a:buNone/>
            </a:pPr>
            <a:endParaRPr lang="en-US" altLang="ja-JP" dirty="0"/>
          </a:p>
          <a:p>
            <a:pPr marL="0" indent="0">
              <a:buNone/>
            </a:pPr>
            <a:r>
              <a:rPr lang="ja-JP" altLang="en-US" dirty="0"/>
              <a:t>　②</a:t>
            </a:r>
            <a:r>
              <a:rPr lang="ja-JP" altLang="ja-JP" dirty="0"/>
              <a:t>都道府県の施肥基準等に照らして、</a:t>
            </a:r>
            <a:endParaRPr lang="en-US" altLang="ja-JP" dirty="0"/>
          </a:p>
          <a:p>
            <a:pPr marL="0" indent="0">
              <a:buNone/>
            </a:pPr>
            <a:endParaRPr lang="en-US" altLang="ja-JP" dirty="0"/>
          </a:p>
          <a:p>
            <a:pPr marL="0" indent="0">
              <a:buNone/>
            </a:pPr>
            <a:r>
              <a:rPr lang="ja-JP" altLang="en-US" dirty="0"/>
              <a:t>　③</a:t>
            </a:r>
            <a:r>
              <a:rPr lang="ja-JP" altLang="ja-JP" dirty="0"/>
              <a:t>適切な施肥量や施肥方法を選んで</a:t>
            </a:r>
            <a:r>
              <a:rPr lang="ja-JP" altLang="en-US" dirty="0"/>
              <a:t>施肥</a:t>
            </a:r>
            <a:endParaRPr lang="ja-JP" altLang="ja-JP" dirty="0"/>
          </a:p>
          <a:p>
            <a:pPr algn="ct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85</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a:xfrm>
            <a:off x="6893169" y="2850027"/>
            <a:ext cx="2011680" cy="2278966"/>
          </a:xfrm>
          <a:prstGeom prst="rect">
            <a:avLst/>
          </a:prstGeom>
        </p:spPr>
      </p:pic>
    </p:spTree>
    <p:extLst>
      <p:ext uri="{BB962C8B-B14F-4D97-AF65-F5344CB8AC3E}">
        <p14:creationId xmlns:p14="http://schemas.microsoft.com/office/powerpoint/2010/main" val="28086861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エネルギー問題（省エネ・低酸素社会）</a:t>
            </a:r>
            <a:endParaRPr kumimoji="1" lang="en-US" altLang="ja-JP" dirty="0"/>
          </a:p>
          <a:p>
            <a:pPr marL="0" indent="0">
              <a:buNone/>
            </a:pPr>
            <a:endParaRPr lang="en-US" altLang="ja-JP" dirty="0"/>
          </a:p>
          <a:p>
            <a:pPr marL="0" indent="0">
              <a:buNone/>
            </a:pPr>
            <a:r>
              <a:rPr lang="ja-JP" altLang="en-US" dirty="0"/>
              <a:t>　農業で使うエネルギーは？</a:t>
            </a:r>
            <a:endParaRPr lang="en-US" altLang="ja-JP" dirty="0"/>
          </a:p>
          <a:p>
            <a:pPr marL="0" indent="0">
              <a:buNone/>
            </a:pPr>
            <a:r>
              <a:rPr lang="ja-JP" altLang="en-US" dirty="0"/>
              <a:t>　　　農業機械、暖房など　→　省エネ　へ　</a:t>
            </a:r>
            <a:endParaRPr lang="en-US" altLang="ja-JP" dirty="0"/>
          </a:p>
          <a:p>
            <a:endParaRPr kumimoji="1" lang="en-US" altLang="ja-JP" dirty="0"/>
          </a:p>
          <a:p>
            <a:endParaRPr kumimoji="1" lang="en-US" altLang="ja-JP" dirty="0"/>
          </a:p>
          <a:p>
            <a:r>
              <a:rPr kumimoji="1" lang="ja-JP" altLang="en-US" dirty="0"/>
              <a:t>農業廃棄物の問題</a:t>
            </a:r>
            <a:endParaRPr kumimoji="1" lang="en-US" altLang="ja-JP" dirty="0"/>
          </a:p>
          <a:p>
            <a:pPr marL="0" indent="0">
              <a:buNone/>
            </a:pPr>
            <a:endParaRPr kumimoji="1" lang="en-US" altLang="ja-JP" dirty="0"/>
          </a:p>
          <a:p>
            <a:pPr marL="0" indent="0">
              <a:buNone/>
            </a:pPr>
            <a:r>
              <a:rPr kumimoji="1" lang="ja-JP" altLang="en-US" dirty="0"/>
              <a:t>　</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86</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6844030" y="1516673"/>
            <a:ext cx="1442720" cy="1348740"/>
          </a:xfrm>
          <a:prstGeom prst="rect">
            <a:avLst/>
          </a:prstGeom>
          <a:noFill/>
          <a:ln>
            <a:noFill/>
          </a:ln>
        </p:spPr>
      </p:pic>
      <p:pic>
        <p:nvPicPr>
          <p:cNvPr id="5" name="図 4"/>
          <p:cNvPicPr/>
          <p:nvPr/>
        </p:nvPicPr>
        <p:blipFill>
          <a:blip r:embed="rId3">
            <a:extLst>
              <a:ext uri="{28A0092B-C50C-407E-A947-70E740481C1C}">
                <a14:useLocalDpi xmlns:a14="http://schemas.microsoft.com/office/drawing/2010/main" val="0"/>
              </a:ext>
            </a:extLst>
          </a:blip>
          <a:srcRect/>
          <a:stretch>
            <a:fillRect/>
          </a:stretch>
        </p:blipFill>
        <p:spPr bwMode="auto">
          <a:xfrm>
            <a:off x="3042530" y="3594735"/>
            <a:ext cx="3677920" cy="2977515"/>
          </a:xfrm>
          <a:prstGeom prst="rect">
            <a:avLst/>
          </a:prstGeom>
          <a:noFill/>
          <a:ln>
            <a:noFill/>
          </a:ln>
        </p:spPr>
      </p:pic>
      <p:sp>
        <p:nvSpPr>
          <p:cNvPr id="6" name="テキスト ボックス 5"/>
          <p:cNvSpPr txBox="1"/>
          <p:nvPr/>
        </p:nvSpPr>
        <p:spPr>
          <a:xfrm>
            <a:off x="7318911" y="100748"/>
            <a:ext cx="1935678" cy="369332"/>
          </a:xfrm>
          <a:prstGeom prst="rect">
            <a:avLst/>
          </a:prstGeom>
          <a:noFill/>
        </p:spPr>
        <p:txBody>
          <a:bodyPr wrap="square" rtlCol="0">
            <a:spAutoFit/>
          </a:bodyPr>
          <a:lstStyle/>
          <a:p>
            <a:pPr algn="ctr"/>
            <a:r>
              <a:rPr kumimoji="1" lang="ja-JP" altLang="en-US" dirty="0"/>
              <a:t>Ｐ４０</a:t>
            </a:r>
            <a:endParaRPr kumimoji="1" lang="en-US" altLang="ja-JP" dirty="0"/>
          </a:p>
        </p:txBody>
      </p:sp>
    </p:spTree>
    <p:extLst>
      <p:ext uri="{BB962C8B-B14F-4D97-AF65-F5344CB8AC3E}">
        <p14:creationId xmlns:p14="http://schemas.microsoft.com/office/powerpoint/2010/main" val="13191923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053882"/>
            <a:ext cx="9144000" cy="4804117"/>
          </a:xfrm>
        </p:spPr>
        <p:txBody>
          <a:bodyPr/>
          <a:lstStyle/>
          <a:p>
            <a:pPr marL="0" indent="0">
              <a:buNone/>
            </a:pPr>
            <a:r>
              <a:rPr lang="ja-JP" altLang="ja-JP" sz="16600" dirty="0"/>
              <a:t>労働安全</a:t>
            </a:r>
            <a:endParaRPr kumimoji="1" lang="ja-JP" altLang="en-US" sz="16600" dirty="0"/>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87</a:t>
            </a:fld>
            <a:endParaRPr lang="en-US" altLang="ja-JP" dirty="0">
              <a:solidFill>
                <a:prstClr val="black"/>
              </a:solidFill>
            </a:endParaRPr>
          </a:p>
        </p:txBody>
      </p:sp>
      <p:sp>
        <p:nvSpPr>
          <p:cNvPr id="4" name="テキスト ボックス 3"/>
          <p:cNvSpPr txBox="1"/>
          <p:nvPr/>
        </p:nvSpPr>
        <p:spPr>
          <a:xfrm>
            <a:off x="7318911" y="100748"/>
            <a:ext cx="1935678" cy="369332"/>
          </a:xfrm>
          <a:prstGeom prst="rect">
            <a:avLst/>
          </a:prstGeom>
          <a:noFill/>
        </p:spPr>
        <p:txBody>
          <a:bodyPr wrap="square" rtlCol="0">
            <a:spAutoFit/>
          </a:bodyPr>
          <a:lstStyle/>
          <a:p>
            <a:pPr algn="ctr"/>
            <a:r>
              <a:rPr kumimoji="1" lang="ja-JP" altLang="en-US" dirty="0"/>
              <a:t>Ｐ４１</a:t>
            </a:r>
            <a:endParaRPr kumimoji="1" lang="en-US" altLang="ja-JP" dirty="0"/>
          </a:p>
        </p:txBody>
      </p:sp>
    </p:spTree>
    <p:extLst>
      <p:ext uri="{BB962C8B-B14F-4D97-AF65-F5344CB8AC3E}">
        <p14:creationId xmlns:p14="http://schemas.microsoft.com/office/powerpoint/2010/main" val="13589672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4"/>
          <p:cNvSpPr>
            <a:spLocks noChangeArrowheads="1"/>
          </p:cNvSpPr>
          <p:nvPr/>
        </p:nvSpPr>
        <p:spPr bwMode="auto">
          <a:xfrm>
            <a:off x="134211" y="86340"/>
            <a:ext cx="58352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kumimoji="1" sz="3200">
                <a:solidFill>
                  <a:schemeClr val="tx1"/>
                </a:solidFill>
                <a:latin typeface="Tahoma" pitchFamily="34" charset="0"/>
                <a:ea typeface="ＭＳ Ｐゴシック" pitchFamily="50" charset="-128"/>
              </a:defRPr>
            </a:lvl1pPr>
            <a:lvl2pPr marL="742950" indent="-285750">
              <a:spcBef>
                <a:spcPct val="20000"/>
              </a:spcBef>
              <a:buSzPct val="75000"/>
              <a:buBlip>
                <a:blip r:embed="rId3"/>
              </a:buBlip>
              <a:defRPr kumimoji="1" sz="2800">
                <a:solidFill>
                  <a:schemeClr val="tx1"/>
                </a:solidFill>
                <a:latin typeface="Tahoma" pitchFamily="34" charset="0"/>
                <a:ea typeface="ＭＳ Ｐゴシック" pitchFamily="50" charset="-128"/>
              </a:defRPr>
            </a:lvl2pPr>
            <a:lvl3pPr marL="1143000" indent="-228600">
              <a:spcBef>
                <a:spcPct val="20000"/>
              </a:spcBef>
              <a:buChar char="•"/>
              <a:defRPr kumimoji="1" sz="2400">
                <a:solidFill>
                  <a:schemeClr val="tx1"/>
                </a:solidFill>
                <a:latin typeface="Tahoma" pitchFamily="34" charset="0"/>
                <a:ea typeface="ＭＳ Ｐゴシック" pitchFamily="50" charset="-128"/>
              </a:defRPr>
            </a:lvl3pPr>
            <a:lvl4pPr marL="1600200" indent="-228600">
              <a:spcBef>
                <a:spcPct val="20000"/>
              </a:spcBef>
              <a:buChar char="–"/>
              <a:defRPr kumimoji="1" sz="2000">
                <a:solidFill>
                  <a:schemeClr val="tx1"/>
                </a:solidFill>
                <a:latin typeface="Tahoma" pitchFamily="34" charset="0"/>
                <a:ea typeface="ＭＳ Ｐゴシック" pitchFamily="50" charset="-128"/>
              </a:defRPr>
            </a:lvl4pPr>
            <a:lvl5pPr marL="2057400" indent="-228600">
              <a:spcBef>
                <a:spcPct val="20000"/>
              </a:spcBef>
              <a:buClr>
                <a:schemeClr val="tx2"/>
              </a:buClr>
              <a:buChar char="–"/>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9pPr>
          </a:lstStyle>
          <a:p>
            <a:pPr eaLnBrk="1" hangingPunct="1">
              <a:spcBef>
                <a:spcPct val="0"/>
              </a:spcBef>
              <a:buFontTx/>
              <a:buNone/>
            </a:pPr>
            <a:r>
              <a:rPr lang="ja-JP" altLang="en-US" sz="2800" dirty="0">
                <a:solidFill>
                  <a:srgbClr val="000000"/>
                </a:solidFill>
                <a:latin typeface="Times New Roman" pitchFamily="18" charset="0"/>
              </a:rPr>
              <a:t>農道での様子　このあと何が起こる？</a:t>
            </a:r>
          </a:p>
        </p:txBody>
      </p:sp>
      <p:grpSp>
        <p:nvGrpSpPr>
          <p:cNvPr id="6" name="グループ化 5"/>
          <p:cNvGrpSpPr/>
          <p:nvPr/>
        </p:nvGrpSpPr>
        <p:grpSpPr>
          <a:xfrm>
            <a:off x="308513" y="1011236"/>
            <a:ext cx="8191981" cy="5202657"/>
            <a:chOff x="-479535" y="1126167"/>
            <a:chExt cx="7376180" cy="4713904"/>
          </a:xfrm>
        </p:grpSpPr>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806811" y="1126168"/>
              <a:ext cx="1089834" cy="4713903"/>
            </a:xfrm>
            <a:prstGeom prst="rect">
              <a:avLst/>
            </a:prstGeom>
            <a:ln>
              <a:noFill/>
            </a:ln>
            <a:effectLst>
              <a:softEdge rad="112500"/>
            </a:effectLst>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9535" y="1126167"/>
              <a:ext cx="7163421" cy="4713903"/>
            </a:xfrm>
            <a:prstGeom prst="rect">
              <a:avLst/>
            </a:prstGeom>
            <a:ln>
              <a:noFill/>
            </a:ln>
            <a:effectLst>
              <a:softEdge rad="112500"/>
            </a:effectLst>
          </p:spPr>
        </p:pic>
      </p:grpSp>
      <p:sp>
        <p:nvSpPr>
          <p:cNvPr id="9" name="テキスト ボックス 8"/>
          <p:cNvSpPr txBox="1"/>
          <p:nvPr/>
        </p:nvSpPr>
        <p:spPr>
          <a:xfrm>
            <a:off x="7318911" y="100748"/>
            <a:ext cx="1935678" cy="369332"/>
          </a:xfrm>
          <a:prstGeom prst="rect">
            <a:avLst/>
          </a:prstGeom>
          <a:noFill/>
        </p:spPr>
        <p:txBody>
          <a:bodyPr wrap="square" rtlCol="0">
            <a:spAutoFit/>
          </a:bodyPr>
          <a:lstStyle/>
          <a:p>
            <a:pPr algn="ctr"/>
            <a:r>
              <a:rPr kumimoji="1" lang="ja-JP" altLang="en-US" dirty="0"/>
              <a:t>Ｐ４１</a:t>
            </a:r>
            <a:endParaRPr kumimoji="1" lang="en-US" altLang="ja-JP" dirty="0"/>
          </a:p>
        </p:txBody>
      </p:sp>
    </p:spTree>
    <p:extLst>
      <p:ext uri="{BB962C8B-B14F-4D97-AF65-F5344CB8AC3E}">
        <p14:creationId xmlns:p14="http://schemas.microsoft.com/office/powerpoint/2010/main" val="6878718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4"/>
          <p:cNvSpPr>
            <a:spLocks noChangeArrowheads="1"/>
          </p:cNvSpPr>
          <p:nvPr/>
        </p:nvSpPr>
        <p:spPr bwMode="auto">
          <a:xfrm>
            <a:off x="134211" y="86340"/>
            <a:ext cx="69846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kumimoji="1" sz="3200">
                <a:solidFill>
                  <a:schemeClr val="tx1"/>
                </a:solidFill>
                <a:latin typeface="Tahoma" pitchFamily="34" charset="0"/>
                <a:ea typeface="ＭＳ Ｐゴシック" pitchFamily="50" charset="-128"/>
              </a:defRPr>
            </a:lvl1pPr>
            <a:lvl2pPr marL="742950" indent="-285750">
              <a:spcBef>
                <a:spcPct val="20000"/>
              </a:spcBef>
              <a:buSzPct val="75000"/>
              <a:buBlip>
                <a:blip r:embed="rId3"/>
              </a:buBlip>
              <a:defRPr kumimoji="1" sz="2800">
                <a:solidFill>
                  <a:schemeClr val="tx1"/>
                </a:solidFill>
                <a:latin typeface="Tahoma" pitchFamily="34" charset="0"/>
                <a:ea typeface="ＭＳ Ｐゴシック" pitchFamily="50" charset="-128"/>
              </a:defRPr>
            </a:lvl2pPr>
            <a:lvl3pPr marL="1143000" indent="-228600">
              <a:spcBef>
                <a:spcPct val="20000"/>
              </a:spcBef>
              <a:buChar char="•"/>
              <a:defRPr kumimoji="1" sz="2400">
                <a:solidFill>
                  <a:schemeClr val="tx1"/>
                </a:solidFill>
                <a:latin typeface="Tahoma" pitchFamily="34" charset="0"/>
                <a:ea typeface="ＭＳ Ｐゴシック" pitchFamily="50" charset="-128"/>
              </a:defRPr>
            </a:lvl3pPr>
            <a:lvl4pPr marL="1600200" indent="-228600">
              <a:spcBef>
                <a:spcPct val="20000"/>
              </a:spcBef>
              <a:buChar char="–"/>
              <a:defRPr kumimoji="1" sz="2000">
                <a:solidFill>
                  <a:schemeClr val="tx1"/>
                </a:solidFill>
                <a:latin typeface="Tahoma" pitchFamily="34" charset="0"/>
                <a:ea typeface="ＭＳ Ｐゴシック" pitchFamily="50" charset="-128"/>
              </a:defRPr>
            </a:lvl4pPr>
            <a:lvl5pPr marL="2057400" indent="-228600">
              <a:spcBef>
                <a:spcPct val="20000"/>
              </a:spcBef>
              <a:buClr>
                <a:schemeClr val="tx2"/>
              </a:buClr>
              <a:buChar char="–"/>
              <a:defRPr kumimoji="1" sz="2000">
                <a:solidFill>
                  <a:schemeClr val="tx1"/>
                </a:solidFill>
                <a:latin typeface="Tahoma" pitchFamily="34" charset="0"/>
                <a:ea typeface="ＭＳ Ｐゴシック" pitchFamily="50" charset="-128"/>
              </a:defRPr>
            </a:lvl5pPr>
            <a:lvl6pPr marL="25146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6pPr>
            <a:lvl7pPr marL="29718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7pPr>
            <a:lvl8pPr marL="34290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8pPr>
            <a:lvl9pPr marL="3886200" indent="-228600" eaLnBrk="0" fontAlgn="base" hangingPunct="0">
              <a:spcBef>
                <a:spcPct val="20000"/>
              </a:spcBef>
              <a:spcAft>
                <a:spcPct val="0"/>
              </a:spcAft>
              <a:buClr>
                <a:schemeClr val="tx2"/>
              </a:buClr>
              <a:buChar char="–"/>
              <a:defRPr kumimoji="1" sz="2000">
                <a:solidFill>
                  <a:schemeClr val="tx1"/>
                </a:solidFill>
                <a:latin typeface="Tahoma" pitchFamily="34" charset="0"/>
                <a:ea typeface="ＭＳ Ｐゴシック" pitchFamily="50" charset="-128"/>
              </a:defRPr>
            </a:lvl9pPr>
          </a:lstStyle>
          <a:p>
            <a:pPr eaLnBrk="1" hangingPunct="1">
              <a:spcBef>
                <a:spcPct val="0"/>
              </a:spcBef>
              <a:buNone/>
            </a:pPr>
            <a:r>
              <a:rPr lang="ja-JP" altLang="en-US" sz="2800" dirty="0"/>
              <a:t>これらの農作業のどこに危険が隠れている？</a:t>
            </a:r>
          </a:p>
          <a:p>
            <a:pPr eaLnBrk="1" hangingPunct="1">
              <a:spcBef>
                <a:spcPct val="0"/>
              </a:spcBef>
              <a:buFontTx/>
              <a:buNone/>
            </a:pPr>
            <a:endParaRPr lang="ja-JP" altLang="en-US" sz="2800" dirty="0">
              <a:solidFill>
                <a:srgbClr val="000000"/>
              </a:solidFill>
              <a:latin typeface="Times New Roman" pitchFamily="18" charset="0"/>
            </a:endParaRPr>
          </a:p>
        </p:txBody>
      </p:sp>
      <p:pic>
        <p:nvPicPr>
          <p:cNvPr id="7" name="図 6"/>
          <p:cNvPicPr/>
          <p:nvPr/>
        </p:nvPicPr>
        <p:blipFill>
          <a:blip r:embed="rId4">
            <a:extLst>
              <a:ext uri="{28A0092B-C50C-407E-A947-70E740481C1C}">
                <a14:useLocalDpi xmlns:a14="http://schemas.microsoft.com/office/drawing/2010/main" val="0"/>
              </a:ext>
            </a:extLst>
          </a:blip>
          <a:stretch>
            <a:fillRect/>
          </a:stretch>
        </p:blipFill>
        <p:spPr>
          <a:xfrm>
            <a:off x="174349" y="801828"/>
            <a:ext cx="8795302" cy="2341422"/>
          </a:xfrm>
          <a:prstGeom prst="rect">
            <a:avLst/>
          </a:prstGeom>
        </p:spPr>
      </p:pic>
      <p:pic>
        <p:nvPicPr>
          <p:cNvPr id="8" name="図 7"/>
          <p:cNvPicPr/>
          <p:nvPr/>
        </p:nvPicPr>
        <p:blipFill>
          <a:blip r:embed="rId5" cstate="print">
            <a:extLst>
              <a:ext uri="{28A0092B-C50C-407E-A947-70E740481C1C}">
                <a14:useLocalDpi xmlns:a14="http://schemas.microsoft.com/office/drawing/2010/main" val="0"/>
              </a:ext>
            </a:extLst>
          </a:blip>
          <a:stretch>
            <a:fillRect/>
          </a:stretch>
        </p:blipFill>
        <p:spPr>
          <a:xfrm>
            <a:off x="3019108" y="3429000"/>
            <a:ext cx="4359910" cy="2992650"/>
          </a:xfrm>
          <a:prstGeom prst="rect">
            <a:avLst/>
          </a:prstGeom>
        </p:spPr>
      </p:pic>
      <p:sp>
        <p:nvSpPr>
          <p:cNvPr id="5" name="テキスト ボックス 4"/>
          <p:cNvSpPr txBox="1"/>
          <p:nvPr/>
        </p:nvSpPr>
        <p:spPr>
          <a:xfrm>
            <a:off x="7318911" y="100748"/>
            <a:ext cx="1935678" cy="369332"/>
          </a:xfrm>
          <a:prstGeom prst="rect">
            <a:avLst/>
          </a:prstGeom>
          <a:noFill/>
        </p:spPr>
        <p:txBody>
          <a:bodyPr wrap="square" rtlCol="0">
            <a:spAutoFit/>
          </a:bodyPr>
          <a:lstStyle/>
          <a:p>
            <a:pPr algn="ctr"/>
            <a:r>
              <a:rPr kumimoji="1" lang="ja-JP" altLang="en-US" dirty="0"/>
              <a:t>Ｐ４１</a:t>
            </a:r>
            <a:endParaRPr kumimoji="1" lang="en-US" altLang="ja-JP" dirty="0"/>
          </a:p>
        </p:txBody>
      </p:sp>
    </p:spTree>
    <p:extLst>
      <p:ext uri="{BB962C8B-B14F-4D97-AF65-F5344CB8AC3E}">
        <p14:creationId xmlns:p14="http://schemas.microsoft.com/office/powerpoint/2010/main" val="144697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a:t>
            </a:fld>
            <a:endParaRPr lang="en-US" altLang="ja-JP" dirty="0">
              <a:solidFill>
                <a:prstClr val="black"/>
              </a:solidFill>
            </a:endParaRPr>
          </a:p>
        </p:txBody>
      </p:sp>
      <p:sp>
        <p:nvSpPr>
          <p:cNvPr id="2" name="テキスト ボックス 1"/>
          <p:cNvSpPr txBox="1"/>
          <p:nvPr/>
        </p:nvSpPr>
        <p:spPr>
          <a:xfrm>
            <a:off x="256544" y="81725"/>
            <a:ext cx="4922950" cy="1077218"/>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kumimoji="1" lang="en-US" altLang="ja-JP" sz="3200" dirty="0">
                <a:solidFill>
                  <a:srgbClr val="FF0000"/>
                </a:solidFill>
              </a:rPr>
              <a:t>GAP</a:t>
            </a:r>
          </a:p>
          <a:p>
            <a:pPr algn="ctr"/>
            <a:r>
              <a:rPr lang="en-US" altLang="ja-JP" sz="3200" dirty="0">
                <a:solidFill>
                  <a:srgbClr val="FF0000"/>
                </a:solidFill>
              </a:rPr>
              <a:t>G</a:t>
            </a:r>
            <a:r>
              <a:rPr lang="en-US" altLang="ja-JP" sz="3200" dirty="0"/>
              <a:t>ood</a:t>
            </a:r>
            <a:r>
              <a:rPr lang="ja-JP" altLang="en-US" sz="3200" dirty="0"/>
              <a:t> </a:t>
            </a:r>
            <a:r>
              <a:rPr lang="en-US" altLang="ja-JP" sz="3200" dirty="0">
                <a:solidFill>
                  <a:srgbClr val="FF0000"/>
                </a:solidFill>
              </a:rPr>
              <a:t>A</a:t>
            </a:r>
            <a:r>
              <a:rPr lang="en-US" altLang="ja-JP" sz="3200" dirty="0"/>
              <a:t>gricultural</a:t>
            </a:r>
            <a:r>
              <a:rPr lang="ja-JP" altLang="en-US" sz="3200" dirty="0"/>
              <a:t> </a:t>
            </a:r>
            <a:r>
              <a:rPr lang="en-US" altLang="ja-JP" sz="3200" dirty="0">
                <a:solidFill>
                  <a:srgbClr val="FF0000"/>
                </a:solidFill>
              </a:rPr>
              <a:t>P</a:t>
            </a:r>
            <a:r>
              <a:rPr lang="en-US" altLang="ja-JP" sz="3200" dirty="0"/>
              <a:t>ractice</a:t>
            </a:r>
          </a:p>
        </p:txBody>
      </p:sp>
      <p:sp>
        <p:nvSpPr>
          <p:cNvPr id="9" name="テキスト ボックス 8"/>
          <p:cNvSpPr txBox="1"/>
          <p:nvPr/>
        </p:nvSpPr>
        <p:spPr>
          <a:xfrm>
            <a:off x="85088" y="1748331"/>
            <a:ext cx="4501553" cy="646331"/>
          </a:xfrm>
          <a:prstGeom prst="rect">
            <a:avLst/>
          </a:prstGeom>
          <a:noFill/>
        </p:spPr>
        <p:txBody>
          <a:bodyPr wrap="none" rtlCol="0">
            <a:spAutoFit/>
          </a:bodyPr>
          <a:lstStyle/>
          <a:p>
            <a:pPr algn="dist">
              <a:lnSpc>
                <a:spcPct val="150000"/>
              </a:lnSpc>
            </a:pPr>
            <a:r>
              <a:rPr kumimoji="1" lang="ja-JP" altLang="en-US" sz="2400" spc="-300" dirty="0">
                <a:solidFill>
                  <a:srgbClr val="4346C2"/>
                </a:solidFill>
              </a:rPr>
              <a:t>農林水産省訳 </a:t>
            </a:r>
            <a:r>
              <a:rPr lang="ja-JP" altLang="en-US" sz="2400" spc="300" dirty="0"/>
              <a:t>：</a:t>
            </a:r>
            <a:r>
              <a:rPr kumimoji="1" lang="ja-JP" altLang="en-US" sz="2400" dirty="0"/>
              <a:t>農業生産工程管理</a:t>
            </a:r>
            <a:endParaRPr kumimoji="1" lang="en-US" altLang="ja-JP" sz="2400" dirty="0"/>
          </a:p>
        </p:txBody>
      </p:sp>
      <p:sp>
        <p:nvSpPr>
          <p:cNvPr id="10" name="正方形/長方形 9"/>
          <p:cNvSpPr/>
          <p:nvPr/>
        </p:nvSpPr>
        <p:spPr>
          <a:xfrm>
            <a:off x="339028" y="2890374"/>
            <a:ext cx="4840466" cy="1159831"/>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r>
              <a:rPr kumimoji="1" lang="ja-JP" altLang="en-US" sz="2000" dirty="0"/>
              <a:t>「</a:t>
            </a:r>
            <a:r>
              <a:rPr kumimoji="1" lang="en-US" altLang="ja-JP" sz="2000" dirty="0"/>
              <a:t>GAP</a:t>
            </a:r>
            <a:r>
              <a:rPr kumimoji="1" lang="ja-JP" altLang="en-US" sz="2000" dirty="0"/>
              <a:t>とは</a:t>
            </a:r>
            <a:r>
              <a:rPr kumimoji="1" lang="ja-JP" altLang="en-US" sz="1600" dirty="0"/>
              <a:t>、農業生産の環境的、経済的及び社会的な持続性に向けた取り組み」であり、結果として安全で品質の良い食品及び非食用の農産物をもたらすものである（農林水産省仮訳）</a:t>
            </a:r>
          </a:p>
        </p:txBody>
      </p:sp>
      <p:sp>
        <p:nvSpPr>
          <p:cNvPr id="6" name="正方形/長方形 5"/>
          <p:cNvSpPr/>
          <p:nvPr/>
        </p:nvSpPr>
        <p:spPr>
          <a:xfrm>
            <a:off x="71840" y="1231593"/>
            <a:ext cx="4475905" cy="461665"/>
          </a:xfrm>
          <a:prstGeom prst="rect">
            <a:avLst/>
          </a:prstGeom>
        </p:spPr>
        <p:txBody>
          <a:bodyPr wrap="none">
            <a:spAutoFit/>
          </a:bodyPr>
          <a:lstStyle/>
          <a:p>
            <a:r>
              <a:rPr lang="ja-JP" altLang="en-US" sz="2400" spc="300" dirty="0">
                <a:solidFill>
                  <a:srgbClr val="4346C2"/>
                </a:solidFill>
              </a:rPr>
              <a:t>日本語直訳</a:t>
            </a:r>
            <a:r>
              <a:rPr lang="ja-JP" altLang="en-US" sz="2400" spc="300" dirty="0"/>
              <a:t>：</a:t>
            </a:r>
            <a:r>
              <a:rPr lang="ja-JP" altLang="en-US" sz="2400" dirty="0"/>
              <a:t>良い農業のやり方</a:t>
            </a:r>
          </a:p>
        </p:txBody>
      </p:sp>
      <p:sp>
        <p:nvSpPr>
          <p:cNvPr id="11" name="正方形/長方形 10"/>
          <p:cNvSpPr/>
          <p:nvPr/>
        </p:nvSpPr>
        <p:spPr>
          <a:xfrm>
            <a:off x="111211" y="2350933"/>
            <a:ext cx="5622966" cy="654988"/>
          </a:xfrm>
          <a:prstGeom prst="rect">
            <a:avLst/>
          </a:prstGeom>
        </p:spPr>
        <p:txBody>
          <a:bodyPr wrap="square">
            <a:spAutoFit/>
          </a:bodyPr>
          <a:lstStyle/>
          <a:p>
            <a:pPr lvl="0">
              <a:lnSpc>
                <a:spcPct val="150000"/>
              </a:lnSpc>
            </a:pPr>
            <a:r>
              <a:rPr lang="en-US" altLang="ja-JP" sz="2400" spc="-300" dirty="0">
                <a:solidFill>
                  <a:srgbClr val="4346C2"/>
                </a:solidFill>
              </a:rPr>
              <a:t>FAO</a:t>
            </a:r>
            <a:r>
              <a:rPr lang="ja-JP" altLang="en-US" sz="2400" spc="-300" dirty="0">
                <a:solidFill>
                  <a:srgbClr val="4346C2"/>
                </a:solidFill>
              </a:rPr>
              <a:t>の定義</a:t>
            </a:r>
          </a:p>
        </p:txBody>
      </p:sp>
      <p:sp>
        <p:nvSpPr>
          <p:cNvPr id="14" name="正方形/長方形 13"/>
          <p:cNvSpPr/>
          <p:nvPr/>
        </p:nvSpPr>
        <p:spPr>
          <a:xfrm>
            <a:off x="111211" y="4551119"/>
            <a:ext cx="8858050" cy="1880162"/>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u="sng" dirty="0"/>
              <a:t>＜農業事業者として</a:t>
            </a:r>
            <a:r>
              <a:rPr lang="ja-JP" altLang="en-US" u="sng" dirty="0"/>
              <a:t>遵守、または従うべき規範群</a:t>
            </a:r>
            <a:r>
              <a:rPr kumimoji="1" lang="ja-JP" altLang="en-US" u="sng" dirty="0"/>
              <a:t>＞</a:t>
            </a:r>
            <a:endParaRPr kumimoji="1" lang="en-US" altLang="ja-JP" u="sng" dirty="0"/>
          </a:p>
          <a:p>
            <a:endParaRPr kumimoji="1" lang="en-US" altLang="ja-JP" sz="1400" dirty="0"/>
          </a:p>
          <a:p>
            <a:r>
              <a:rPr kumimoji="1" lang="ja-JP" altLang="en-US" sz="1600" spc="600" dirty="0"/>
              <a:t>日本の法律：</a:t>
            </a:r>
            <a:r>
              <a:rPr kumimoji="1" lang="ja-JP" altLang="en-US" sz="1600" dirty="0"/>
              <a:t>食品安全基本法、食品衛生法、農薬取締法、廃掃法、労働安全法な</a:t>
            </a:r>
            <a:r>
              <a:rPr lang="ja-JP" altLang="en-US" sz="1600" dirty="0"/>
              <a:t>ど</a:t>
            </a:r>
            <a:endParaRPr lang="en-US" altLang="ja-JP" sz="1600" dirty="0"/>
          </a:p>
          <a:p>
            <a:r>
              <a:rPr lang="ja-JP" altLang="en-US" sz="1600" spc="600" dirty="0"/>
              <a:t>行政指針等：</a:t>
            </a:r>
            <a:r>
              <a:rPr lang="ja-JP" altLang="en-US" sz="1600" dirty="0"/>
              <a:t>農薬の飛散低減対策、農作業安全のための指針、都道府県の基準施肥など</a:t>
            </a:r>
            <a:endParaRPr lang="en-US" altLang="ja-JP" sz="1600" dirty="0"/>
          </a:p>
          <a:p>
            <a:r>
              <a:rPr kumimoji="1" lang="ja-JP" altLang="en-US" sz="1600" spc="-150" dirty="0"/>
              <a:t>世界の基準・法律 </a:t>
            </a:r>
            <a:r>
              <a:rPr lang="ja-JP" altLang="en-US" sz="1600" spc="600" dirty="0"/>
              <a:t>：</a:t>
            </a:r>
            <a:r>
              <a:rPr kumimoji="1" lang="ja-JP" altLang="en-US" sz="1600" dirty="0"/>
              <a:t>コーデックス基準、海外の食品衛生法（農産物輸出時）など</a:t>
            </a:r>
            <a:endParaRPr kumimoji="1" lang="en-US" altLang="ja-JP" sz="1600" dirty="0"/>
          </a:p>
          <a:p>
            <a:r>
              <a:rPr kumimoji="1" lang="ja-JP" altLang="en-US" sz="1600" spc="-150" dirty="0"/>
              <a:t>時代の要請や良識として従うことが望ましい規範</a:t>
            </a:r>
            <a:r>
              <a:rPr lang="ja-JP" altLang="en-US" sz="1600" spc="600" dirty="0"/>
              <a:t>：</a:t>
            </a:r>
            <a:r>
              <a:rPr lang="ja-JP" altLang="en-US" sz="1600" dirty="0"/>
              <a:t>環境保全型農業推進憲章、野生動物の保護、消費者</a:t>
            </a:r>
            <a:br>
              <a:rPr lang="en-US" altLang="ja-JP" sz="1600" dirty="0"/>
            </a:br>
            <a:r>
              <a:rPr lang="ja-JP" altLang="en-US" sz="1600" dirty="0"/>
              <a:t>　　　　　　　　　　　　　　　　　　　　　　　　　　　　　の期待、</a:t>
            </a:r>
            <a:r>
              <a:rPr kumimoji="1" lang="ja-JP" altLang="en-US" sz="1600" dirty="0"/>
              <a:t>企業（自社または取引先）の理念など</a:t>
            </a:r>
            <a:endParaRPr kumimoji="1" lang="en-US" altLang="ja-JP" sz="1600" dirty="0"/>
          </a:p>
        </p:txBody>
      </p:sp>
      <p:pic>
        <p:nvPicPr>
          <p:cNvPr id="12" name="図 11"/>
          <p:cNvPicPr/>
          <p:nvPr/>
        </p:nvPicPr>
        <p:blipFill>
          <a:blip r:embed="rId2" cstate="print">
            <a:extLst>
              <a:ext uri="{28A0092B-C50C-407E-A947-70E740481C1C}">
                <a14:useLocalDpi xmlns:a14="http://schemas.microsoft.com/office/drawing/2010/main" val="0"/>
              </a:ext>
            </a:extLst>
          </a:blip>
          <a:stretch>
            <a:fillRect/>
          </a:stretch>
        </p:blipFill>
        <p:spPr>
          <a:xfrm>
            <a:off x="5331654" y="218049"/>
            <a:ext cx="3637607" cy="4238768"/>
          </a:xfrm>
          <a:prstGeom prst="rect">
            <a:avLst/>
          </a:prstGeom>
        </p:spPr>
      </p:pic>
      <p:sp>
        <p:nvSpPr>
          <p:cNvPr id="13" name="テキスト ボックス 12"/>
          <p:cNvSpPr txBox="1"/>
          <p:nvPr/>
        </p:nvSpPr>
        <p:spPr>
          <a:xfrm>
            <a:off x="7742711" y="0"/>
            <a:ext cx="1401289" cy="646331"/>
          </a:xfrm>
          <a:prstGeom prst="rect">
            <a:avLst/>
          </a:prstGeom>
          <a:noFill/>
        </p:spPr>
        <p:txBody>
          <a:bodyPr wrap="square" rtlCol="0">
            <a:spAutoFit/>
          </a:bodyPr>
          <a:lstStyle/>
          <a:p>
            <a:r>
              <a:rPr kumimoji="1" lang="ja-JP" altLang="en-US" dirty="0"/>
              <a:t>Ｐ１～２</a:t>
            </a:r>
            <a:br>
              <a:rPr kumimoji="1" lang="en-US" altLang="ja-JP" dirty="0"/>
            </a:br>
            <a:endParaRPr kumimoji="1" lang="ja-JP" altLang="en-US" dirty="0"/>
          </a:p>
        </p:txBody>
      </p:sp>
    </p:spTree>
    <p:extLst>
      <p:ext uri="{BB962C8B-B14F-4D97-AF65-F5344CB8AC3E}">
        <p14:creationId xmlns:p14="http://schemas.microsoft.com/office/powerpoint/2010/main" val="20255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90</a:t>
            </a:fld>
            <a:endParaRPr lang="en-US" altLang="ja-JP" dirty="0">
              <a:solidFill>
                <a:prstClr val="black"/>
              </a:solidFill>
            </a:endParaRPr>
          </a:p>
        </p:txBody>
      </p:sp>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6200000">
            <a:off x="4944158" y="1609480"/>
            <a:ext cx="3952648" cy="4007567"/>
          </a:xfrm>
          <a:prstGeom prst="rect">
            <a:avLst/>
          </a:prstGeom>
        </p:spPr>
      </p:pic>
      <p:pic>
        <p:nvPicPr>
          <p:cNvPr id="16" name="図 1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659437" y="1687546"/>
            <a:ext cx="4236991" cy="3680637"/>
          </a:xfrm>
          <a:prstGeom prst="rect">
            <a:avLst/>
          </a:prstGeom>
        </p:spPr>
      </p:pic>
      <p:sp>
        <p:nvSpPr>
          <p:cNvPr id="17" name="テキスト ボックス 16"/>
          <p:cNvSpPr txBox="1"/>
          <p:nvPr/>
        </p:nvSpPr>
        <p:spPr>
          <a:xfrm>
            <a:off x="339361" y="1164271"/>
            <a:ext cx="296001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a:t>重篤性　</a:t>
            </a:r>
          </a:p>
        </p:txBody>
      </p:sp>
      <p:sp>
        <p:nvSpPr>
          <p:cNvPr id="18" name="テキスト ボックス 17"/>
          <p:cNvSpPr txBox="1"/>
          <p:nvPr/>
        </p:nvSpPr>
        <p:spPr>
          <a:xfrm>
            <a:off x="5593434" y="1162841"/>
            <a:ext cx="296001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a:t>発生の可能性</a:t>
            </a:r>
            <a:endParaRPr kumimoji="1" lang="en-US" altLang="ja-JP" sz="2400" dirty="0"/>
          </a:p>
        </p:txBody>
      </p:sp>
      <p:sp>
        <p:nvSpPr>
          <p:cNvPr id="19" name="正方形/長方形 18"/>
          <p:cNvSpPr/>
          <p:nvPr/>
        </p:nvSpPr>
        <p:spPr>
          <a:xfrm>
            <a:off x="291050" y="118624"/>
            <a:ext cx="7827390" cy="52322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ja-JP" altLang="en-US" sz="2800" dirty="0"/>
              <a:t>労働安全の危害要因</a:t>
            </a:r>
            <a:r>
              <a:rPr lang="ja-JP" altLang="en-US" sz="2400" dirty="0"/>
              <a:t>（例：トラクタのＰＴＯ部巻き込み）</a:t>
            </a:r>
            <a:endParaRPr lang="en-US" altLang="ja-JP" sz="2400" dirty="0"/>
          </a:p>
        </p:txBody>
      </p:sp>
      <p:sp>
        <p:nvSpPr>
          <p:cNvPr id="20" name="十字形 19"/>
          <p:cNvSpPr/>
          <p:nvPr/>
        </p:nvSpPr>
        <p:spPr>
          <a:xfrm rot="2700000">
            <a:off x="4212154" y="3118670"/>
            <a:ext cx="646667" cy="646667"/>
          </a:xfrm>
          <a:prstGeom prst="plus">
            <a:avLst>
              <a:gd name="adj" fmla="val 439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7585611" y="267125"/>
            <a:ext cx="1935678" cy="369332"/>
          </a:xfrm>
          <a:prstGeom prst="rect">
            <a:avLst/>
          </a:prstGeom>
          <a:noFill/>
        </p:spPr>
        <p:txBody>
          <a:bodyPr wrap="square" rtlCol="0">
            <a:spAutoFit/>
          </a:bodyPr>
          <a:lstStyle/>
          <a:p>
            <a:pPr algn="ctr"/>
            <a:r>
              <a:rPr kumimoji="1" lang="ja-JP" altLang="en-US" dirty="0"/>
              <a:t>Ｐ４２</a:t>
            </a:r>
            <a:endParaRPr kumimoji="1" lang="en-US" altLang="ja-JP" dirty="0"/>
          </a:p>
        </p:txBody>
      </p:sp>
    </p:spTree>
    <p:extLst>
      <p:ext uri="{BB962C8B-B14F-4D97-AF65-F5344CB8AC3E}">
        <p14:creationId xmlns:p14="http://schemas.microsoft.com/office/powerpoint/2010/main" val="40518074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91</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081709" y="514049"/>
            <a:ext cx="4134119" cy="4246740"/>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888871" y="1265394"/>
            <a:ext cx="4311567" cy="3961485"/>
          </a:xfrm>
          <a:prstGeom prst="rect">
            <a:avLst/>
          </a:prstGeom>
        </p:spPr>
      </p:pic>
      <p:sp>
        <p:nvSpPr>
          <p:cNvPr id="6" name="等号 5"/>
          <p:cNvSpPr/>
          <p:nvPr/>
        </p:nvSpPr>
        <p:spPr>
          <a:xfrm>
            <a:off x="688148" y="2753849"/>
            <a:ext cx="763571" cy="763571"/>
          </a:xfrm>
          <a:prstGeom prst="mathEqual">
            <a:avLst>
              <a:gd name="adj1" fmla="val 23520"/>
              <a:gd name="adj2" fmla="val 191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テキスト ボックス 6"/>
          <p:cNvSpPr txBox="1"/>
          <p:nvPr/>
        </p:nvSpPr>
        <p:spPr>
          <a:xfrm>
            <a:off x="3187455" y="963463"/>
            <a:ext cx="296001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a:t>リスク評価　</a:t>
            </a:r>
            <a:endParaRPr kumimoji="1" lang="en-US" altLang="ja-JP" sz="2400" dirty="0"/>
          </a:p>
        </p:txBody>
      </p:sp>
      <p:sp>
        <p:nvSpPr>
          <p:cNvPr id="8" name="テキスト ボックス 7"/>
          <p:cNvSpPr txBox="1"/>
          <p:nvPr/>
        </p:nvSpPr>
        <p:spPr>
          <a:xfrm>
            <a:off x="402241" y="5002590"/>
            <a:ext cx="8530445" cy="1569660"/>
          </a:xfrm>
          <a:prstGeom prst="rect">
            <a:avLst/>
          </a:prstGeom>
          <a:noFill/>
        </p:spPr>
        <p:txBody>
          <a:bodyPr wrap="square" rtlCol="0">
            <a:spAutoFit/>
          </a:bodyPr>
          <a:lstStyle/>
          <a:p>
            <a:pPr marL="263525" indent="-263525"/>
            <a:r>
              <a:rPr kumimoji="1" lang="en-US" altLang="ja-JP" sz="2400" dirty="0"/>
              <a:t>※</a:t>
            </a:r>
            <a:r>
              <a:rPr kumimoji="1" lang="ja-JP" altLang="en-US" sz="2400" dirty="0"/>
              <a:t>解答例</a:t>
            </a:r>
            <a:endParaRPr kumimoji="1" lang="en-US" altLang="ja-JP" sz="2400" dirty="0"/>
          </a:p>
          <a:p>
            <a:pPr marL="263525" indent="-263525"/>
            <a:r>
              <a:rPr kumimoji="1" lang="ja-JP" altLang="en-US" sz="2400" dirty="0"/>
              <a:t>　 重篤性は２、発生の可能性を２として、リスクを４と評価した。</a:t>
            </a:r>
            <a:endParaRPr kumimoji="1" lang="en-US" altLang="ja-JP" sz="2400" dirty="0"/>
          </a:p>
          <a:p>
            <a:pPr marL="263525" indent="-263525"/>
            <a:r>
              <a:rPr kumimoji="1" lang="ja-JP" altLang="en-US" sz="2400" dirty="0"/>
              <a:t>　 教育訓練（この図では実習時の服装ルール）を徹底すると</a:t>
            </a:r>
            <a:br>
              <a:rPr kumimoji="1" lang="en-US" altLang="ja-JP" sz="2400" dirty="0"/>
            </a:br>
            <a:r>
              <a:rPr kumimoji="1" lang="ja-JP" altLang="en-US" sz="2400" dirty="0"/>
              <a:t>発生可能性は下がる。２→１へ</a:t>
            </a:r>
          </a:p>
        </p:txBody>
      </p:sp>
      <p:sp>
        <p:nvSpPr>
          <p:cNvPr id="9" name="正方形/長方形 8"/>
          <p:cNvSpPr/>
          <p:nvPr/>
        </p:nvSpPr>
        <p:spPr>
          <a:xfrm>
            <a:off x="291050" y="118624"/>
            <a:ext cx="7827390" cy="52322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ja-JP" altLang="en-US" sz="2800" dirty="0"/>
              <a:t>労働安全の危害要因</a:t>
            </a:r>
            <a:r>
              <a:rPr lang="ja-JP" altLang="en-US" sz="2400" dirty="0"/>
              <a:t>（例：トラクタのＰＴＯ部巻き込み）</a:t>
            </a:r>
            <a:endParaRPr lang="en-US" altLang="ja-JP" sz="2400" dirty="0"/>
          </a:p>
        </p:txBody>
      </p:sp>
      <p:sp>
        <p:nvSpPr>
          <p:cNvPr id="10" name="テキスト ボックス 9"/>
          <p:cNvSpPr txBox="1"/>
          <p:nvPr/>
        </p:nvSpPr>
        <p:spPr>
          <a:xfrm>
            <a:off x="7585611" y="267125"/>
            <a:ext cx="1935678" cy="369332"/>
          </a:xfrm>
          <a:prstGeom prst="rect">
            <a:avLst/>
          </a:prstGeom>
          <a:noFill/>
        </p:spPr>
        <p:txBody>
          <a:bodyPr wrap="square" rtlCol="0">
            <a:spAutoFit/>
          </a:bodyPr>
          <a:lstStyle/>
          <a:p>
            <a:pPr algn="ctr"/>
            <a:r>
              <a:rPr kumimoji="1" lang="ja-JP" altLang="en-US" dirty="0"/>
              <a:t>Ｐ４２</a:t>
            </a:r>
            <a:endParaRPr kumimoji="1" lang="en-US" altLang="ja-JP" dirty="0"/>
          </a:p>
        </p:txBody>
      </p:sp>
    </p:spTree>
    <p:extLst>
      <p:ext uri="{BB962C8B-B14F-4D97-AF65-F5344CB8AC3E}">
        <p14:creationId xmlns:p14="http://schemas.microsoft.com/office/powerpoint/2010/main" val="8260082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農作業死亡事故の発生状況</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92</a:t>
            </a:fld>
            <a:endParaRPr lang="en-US" altLang="ja-JP" dirty="0">
              <a:solidFill>
                <a:prstClr val="black"/>
              </a:solidFill>
            </a:endParaRPr>
          </a:p>
        </p:txBody>
      </p:sp>
      <p:pic>
        <p:nvPicPr>
          <p:cNvPr id="4" name="図 3"/>
          <p:cNvPicPr/>
          <p:nvPr/>
        </p:nvPicPr>
        <p:blipFill rotWithShape="1">
          <a:blip r:embed="rId2" cstate="print">
            <a:extLst>
              <a:ext uri="{28A0092B-C50C-407E-A947-70E740481C1C}">
                <a14:useLocalDpi xmlns:a14="http://schemas.microsoft.com/office/drawing/2010/main" val="0"/>
              </a:ext>
            </a:extLst>
          </a:blip>
          <a:srcRect/>
          <a:stretch/>
        </p:blipFill>
        <p:spPr bwMode="auto">
          <a:xfrm>
            <a:off x="399240" y="636457"/>
            <a:ext cx="7688727" cy="5245930"/>
          </a:xfrm>
          <a:prstGeom prst="rect">
            <a:avLst/>
          </a:prstGeom>
          <a:ln>
            <a:noFill/>
          </a:ln>
          <a:extLst>
            <a:ext uri="{53640926-AAD7-44D8-BBD7-CCE9431645EC}">
              <a14:shadowObscured xmlns:a14="http://schemas.microsoft.com/office/drawing/2010/main"/>
            </a:ext>
          </a:extLst>
        </p:spPr>
      </p:pic>
      <p:sp>
        <p:nvSpPr>
          <p:cNvPr id="5" name="テキスト ボックス 4"/>
          <p:cNvSpPr txBox="1"/>
          <p:nvPr/>
        </p:nvSpPr>
        <p:spPr>
          <a:xfrm>
            <a:off x="7585611" y="267125"/>
            <a:ext cx="1935678" cy="369332"/>
          </a:xfrm>
          <a:prstGeom prst="rect">
            <a:avLst/>
          </a:prstGeom>
          <a:noFill/>
        </p:spPr>
        <p:txBody>
          <a:bodyPr wrap="square" rtlCol="0">
            <a:spAutoFit/>
          </a:bodyPr>
          <a:lstStyle/>
          <a:p>
            <a:pPr algn="ctr"/>
            <a:r>
              <a:rPr kumimoji="1" lang="ja-JP" altLang="en-US" dirty="0"/>
              <a:t>Ｐ４２－４３</a:t>
            </a:r>
            <a:endParaRPr kumimoji="1" lang="en-US" altLang="ja-JP"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52" y="5633782"/>
            <a:ext cx="2409082" cy="1059118"/>
          </a:xfrm>
          <a:prstGeom prst="rect">
            <a:avLst/>
          </a:prstGeom>
        </p:spPr>
      </p:pic>
      <p:sp>
        <p:nvSpPr>
          <p:cNvPr id="7" name="テキスト ボックス 6"/>
          <p:cNvSpPr txBox="1"/>
          <p:nvPr/>
        </p:nvSpPr>
        <p:spPr>
          <a:xfrm>
            <a:off x="3438938" y="6163341"/>
            <a:ext cx="5128591" cy="646331"/>
          </a:xfrm>
          <a:prstGeom prst="rect">
            <a:avLst/>
          </a:prstGeom>
          <a:noFill/>
        </p:spPr>
        <p:txBody>
          <a:bodyPr wrap="square" rtlCol="0">
            <a:spAutoFit/>
          </a:bodyPr>
          <a:lstStyle/>
          <a:p>
            <a:r>
              <a:rPr kumimoji="1" lang="ja-JP" altLang="en-US" dirty="0"/>
              <a:t>農業機械での事故、農薬での中毒、熱中症など・・・</a:t>
            </a:r>
            <a:endParaRPr kumimoji="1" lang="en-US" altLang="ja-JP" dirty="0"/>
          </a:p>
          <a:p>
            <a:r>
              <a:rPr kumimoji="1" lang="ja-JP" altLang="en-US" dirty="0"/>
              <a:t>　　　　　リスク対策に加え、保険加入も。</a:t>
            </a:r>
          </a:p>
        </p:txBody>
      </p:sp>
    </p:spTree>
    <p:extLst>
      <p:ext uri="{BB962C8B-B14F-4D97-AF65-F5344CB8AC3E}">
        <p14:creationId xmlns:p14="http://schemas.microsoft.com/office/powerpoint/2010/main" val="32143382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067950"/>
            <a:ext cx="9144000" cy="4790049"/>
          </a:xfrm>
        </p:spPr>
        <p:txBody>
          <a:bodyPr/>
          <a:lstStyle/>
          <a:p>
            <a:pPr marL="0" indent="0" algn="ctr">
              <a:buNone/>
            </a:pPr>
            <a:r>
              <a:rPr kumimoji="1" lang="ja-JP" altLang="en-US" sz="13800" dirty="0"/>
              <a:t>人権・福祉</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93</a:t>
            </a:fld>
            <a:endParaRPr lang="en-US" altLang="ja-JP" dirty="0">
              <a:solidFill>
                <a:prstClr val="black"/>
              </a:solidFill>
            </a:endParaRPr>
          </a:p>
        </p:txBody>
      </p:sp>
      <p:sp>
        <p:nvSpPr>
          <p:cNvPr id="4" name="テキスト ボックス 3"/>
          <p:cNvSpPr txBox="1"/>
          <p:nvPr/>
        </p:nvSpPr>
        <p:spPr>
          <a:xfrm>
            <a:off x="7585611" y="267125"/>
            <a:ext cx="1935678" cy="369332"/>
          </a:xfrm>
          <a:prstGeom prst="rect">
            <a:avLst/>
          </a:prstGeom>
          <a:noFill/>
        </p:spPr>
        <p:txBody>
          <a:bodyPr wrap="square" rtlCol="0">
            <a:spAutoFit/>
          </a:bodyPr>
          <a:lstStyle/>
          <a:p>
            <a:pPr algn="ctr"/>
            <a:r>
              <a:rPr kumimoji="1" lang="ja-JP" altLang="en-US" dirty="0"/>
              <a:t>Ｐ４３</a:t>
            </a:r>
            <a:endParaRPr kumimoji="1" lang="en-US" altLang="ja-JP" dirty="0"/>
          </a:p>
        </p:txBody>
      </p:sp>
    </p:spTree>
    <p:extLst>
      <p:ext uri="{BB962C8B-B14F-4D97-AF65-F5344CB8AC3E}">
        <p14:creationId xmlns:p14="http://schemas.microsoft.com/office/powerpoint/2010/main" val="15927283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外国人研修生にとって、</a:t>
            </a:r>
            <a:br>
              <a:rPr kumimoji="1" lang="en-US" altLang="ja-JP" dirty="0"/>
            </a:br>
            <a:r>
              <a:rPr kumimoji="1" lang="ja-JP" altLang="en-US" dirty="0"/>
              <a:t>研修しやすい環境になっているだろうか？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94</a:t>
            </a:fld>
            <a:endParaRPr lang="en-US" altLang="ja-JP" dirty="0">
              <a:solidFill>
                <a:prstClr val="black"/>
              </a:solidFill>
            </a:endParaRPr>
          </a:p>
        </p:txBody>
      </p:sp>
      <p:pic>
        <p:nvPicPr>
          <p:cNvPr id="5" name="図 4"/>
          <p:cNvPicPr/>
          <p:nvPr/>
        </p:nvPicPr>
        <p:blipFill>
          <a:blip r:embed="rId2">
            <a:extLst>
              <a:ext uri="{28A0092B-C50C-407E-A947-70E740481C1C}">
                <a14:useLocalDpi xmlns:a14="http://schemas.microsoft.com/office/drawing/2010/main" val="0"/>
              </a:ext>
            </a:extLst>
          </a:blip>
          <a:stretch>
            <a:fillRect/>
          </a:stretch>
        </p:blipFill>
        <p:spPr>
          <a:xfrm>
            <a:off x="-454865" y="904973"/>
            <a:ext cx="9637873" cy="5416160"/>
          </a:xfrm>
          <a:prstGeom prst="rect">
            <a:avLst/>
          </a:prstGeom>
        </p:spPr>
      </p:pic>
      <p:sp>
        <p:nvSpPr>
          <p:cNvPr id="6" name="テキスト ボックス 5"/>
          <p:cNvSpPr txBox="1"/>
          <p:nvPr/>
        </p:nvSpPr>
        <p:spPr>
          <a:xfrm>
            <a:off x="7585611" y="267125"/>
            <a:ext cx="1935678" cy="369332"/>
          </a:xfrm>
          <a:prstGeom prst="rect">
            <a:avLst/>
          </a:prstGeom>
          <a:noFill/>
        </p:spPr>
        <p:txBody>
          <a:bodyPr wrap="square" rtlCol="0">
            <a:spAutoFit/>
          </a:bodyPr>
          <a:lstStyle/>
          <a:p>
            <a:pPr algn="ctr"/>
            <a:r>
              <a:rPr kumimoji="1" lang="ja-JP" altLang="en-US" dirty="0"/>
              <a:t>Ｐ４３</a:t>
            </a:r>
            <a:endParaRPr kumimoji="1" lang="en-US" altLang="ja-JP" dirty="0"/>
          </a:p>
        </p:txBody>
      </p:sp>
    </p:spTree>
    <p:extLst>
      <p:ext uri="{BB962C8B-B14F-4D97-AF65-F5344CB8AC3E}">
        <p14:creationId xmlns:p14="http://schemas.microsoft.com/office/powerpoint/2010/main" val="4310758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0" y="2067950"/>
            <a:ext cx="9144000" cy="4790049"/>
          </a:xfrm>
        </p:spPr>
        <p:txBody>
          <a:bodyPr/>
          <a:lstStyle/>
          <a:p>
            <a:pPr marL="0" indent="0" algn="ctr">
              <a:buNone/>
            </a:pPr>
            <a:r>
              <a:rPr kumimoji="1" lang="ja-JP" altLang="en-US" sz="13800" dirty="0"/>
              <a:t>練習問題</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95</a:t>
            </a:fld>
            <a:endParaRPr lang="en-US" altLang="ja-JP" dirty="0">
              <a:solidFill>
                <a:prstClr val="black"/>
              </a:solidFill>
            </a:endParaRPr>
          </a:p>
        </p:txBody>
      </p:sp>
      <p:sp>
        <p:nvSpPr>
          <p:cNvPr id="4" name="テキスト ボックス 3"/>
          <p:cNvSpPr txBox="1"/>
          <p:nvPr/>
        </p:nvSpPr>
        <p:spPr>
          <a:xfrm>
            <a:off x="7585611" y="267125"/>
            <a:ext cx="1935678" cy="369332"/>
          </a:xfrm>
          <a:prstGeom prst="rect">
            <a:avLst/>
          </a:prstGeom>
          <a:noFill/>
        </p:spPr>
        <p:txBody>
          <a:bodyPr wrap="square" rtlCol="0">
            <a:spAutoFit/>
          </a:bodyPr>
          <a:lstStyle/>
          <a:p>
            <a:pPr algn="ctr"/>
            <a:r>
              <a:rPr kumimoji="1" lang="ja-JP" altLang="en-US" dirty="0"/>
              <a:t>Ｐ４４</a:t>
            </a:r>
            <a:endParaRPr kumimoji="1" lang="en-US" altLang="ja-JP" dirty="0"/>
          </a:p>
        </p:txBody>
      </p:sp>
    </p:spTree>
    <p:extLst>
      <p:ext uri="{BB962C8B-B14F-4D97-AF65-F5344CB8AC3E}">
        <p14:creationId xmlns:p14="http://schemas.microsoft.com/office/powerpoint/2010/main" val="696724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危害要因（ハザード）を見つけ出そう＜栽培工程＞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96</a:t>
            </a:fld>
            <a:endParaRPr lang="en-US" altLang="ja-JP" dirty="0">
              <a:solidFill>
                <a:prstClr val="black"/>
              </a:solidFill>
            </a:endParaRPr>
          </a:p>
        </p:txBody>
      </p:sp>
      <p:pic>
        <p:nvPicPr>
          <p:cNvPr id="4" name="図 3"/>
          <p:cNvPicPr/>
          <p:nvPr/>
        </p:nvPicPr>
        <p:blipFill>
          <a:blip r:embed="rId2">
            <a:extLst>
              <a:ext uri="{28A0092B-C50C-407E-A947-70E740481C1C}">
                <a14:useLocalDpi xmlns:a14="http://schemas.microsoft.com/office/drawing/2010/main" val="0"/>
              </a:ext>
            </a:extLst>
          </a:blip>
          <a:stretch>
            <a:fillRect/>
          </a:stretch>
        </p:blipFill>
        <p:spPr>
          <a:xfrm>
            <a:off x="414337" y="567690"/>
            <a:ext cx="8664359" cy="5730240"/>
          </a:xfrm>
          <a:prstGeom prst="rect">
            <a:avLst/>
          </a:prstGeom>
        </p:spPr>
      </p:pic>
      <p:sp>
        <p:nvSpPr>
          <p:cNvPr id="5" name="テキスト ボックス 4"/>
          <p:cNvSpPr txBox="1"/>
          <p:nvPr/>
        </p:nvSpPr>
        <p:spPr>
          <a:xfrm>
            <a:off x="7585611" y="267125"/>
            <a:ext cx="1935678" cy="369332"/>
          </a:xfrm>
          <a:prstGeom prst="rect">
            <a:avLst/>
          </a:prstGeom>
          <a:noFill/>
        </p:spPr>
        <p:txBody>
          <a:bodyPr wrap="square" rtlCol="0">
            <a:spAutoFit/>
          </a:bodyPr>
          <a:lstStyle/>
          <a:p>
            <a:pPr algn="ctr"/>
            <a:r>
              <a:rPr kumimoji="1" lang="ja-JP" altLang="en-US" dirty="0"/>
              <a:t>Ｐ４４</a:t>
            </a:r>
            <a:endParaRPr kumimoji="1" lang="en-US" altLang="ja-JP" dirty="0"/>
          </a:p>
        </p:txBody>
      </p:sp>
    </p:spTree>
    <p:extLst>
      <p:ext uri="{BB962C8B-B14F-4D97-AF65-F5344CB8AC3E}">
        <p14:creationId xmlns:p14="http://schemas.microsoft.com/office/powerpoint/2010/main" val="16244842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endParaRPr kumimoji="1" lang="ja-JP" altLang="en-US"/>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97</a:t>
            </a:fld>
            <a:endParaRPr lang="en-US" altLang="ja-JP" dirty="0">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2" y="18096"/>
            <a:ext cx="8909214" cy="6705258"/>
          </a:xfrm>
          <a:prstGeom prst="rect">
            <a:avLst/>
          </a:prstGeom>
        </p:spPr>
      </p:pic>
      <p:sp>
        <p:nvSpPr>
          <p:cNvPr id="5" name="テキスト ボックス 4"/>
          <p:cNvSpPr txBox="1"/>
          <p:nvPr/>
        </p:nvSpPr>
        <p:spPr>
          <a:xfrm>
            <a:off x="7585611" y="187612"/>
            <a:ext cx="1935678" cy="369332"/>
          </a:xfrm>
          <a:prstGeom prst="rect">
            <a:avLst/>
          </a:prstGeom>
          <a:noFill/>
        </p:spPr>
        <p:txBody>
          <a:bodyPr wrap="square" rtlCol="0">
            <a:spAutoFit/>
          </a:bodyPr>
          <a:lstStyle/>
          <a:p>
            <a:pPr algn="ctr"/>
            <a:r>
              <a:rPr kumimoji="1" lang="ja-JP" altLang="en-US" dirty="0"/>
              <a:t>Ｐ４４</a:t>
            </a:r>
            <a:endParaRPr kumimoji="1" lang="en-US" altLang="ja-JP" dirty="0"/>
          </a:p>
        </p:txBody>
      </p:sp>
    </p:spTree>
    <p:extLst>
      <p:ext uri="{BB962C8B-B14F-4D97-AF65-F5344CB8AC3E}">
        <p14:creationId xmlns:p14="http://schemas.microsoft.com/office/powerpoint/2010/main" val="23211766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98</a:t>
            </a:fld>
            <a:endParaRPr lang="en-US" altLang="ja-JP" dirty="0">
              <a:solidFill>
                <a:prstClr val="black"/>
              </a:solidFill>
            </a:endParaRPr>
          </a:p>
        </p:txBody>
      </p:sp>
      <p:pic>
        <p:nvPicPr>
          <p:cNvPr id="37" name="図 36"/>
          <p:cNvPicPr>
            <a:picLocks noChangeAspect="1"/>
          </p:cNvPicPr>
          <p:nvPr/>
        </p:nvPicPr>
        <p:blipFill rotWithShape="1">
          <a:blip r:embed="rId2" cstate="print">
            <a:extLst>
              <a:ext uri="{28A0092B-C50C-407E-A947-70E740481C1C}">
                <a14:useLocalDpi xmlns:a14="http://schemas.microsoft.com/office/drawing/2010/main" val="0"/>
              </a:ext>
            </a:extLst>
          </a:blip>
          <a:srcRect b="5174"/>
          <a:stretch/>
        </p:blipFill>
        <p:spPr>
          <a:xfrm>
            <a:off x="756268" y="733163"/>
            <a:ext cx="7797182" cy="5959737"/>
          </a:xfrm>
          <a:prstGeom prst="rect">
            <a:avLst/>
          </a:prstGeom>
          <a:ln w="19050">
            <a:solidFill>
              <a:schemeClr val="tx1"/>
            </a:solidFill>
          </a:ln>
        </p:spPr>
      </p:pic>
      <p:sp>
        <p:nvSpPr>
          <p:cNvPr id="38" name="テキスト ボックス 37"/>
          <p:cNvSpPr txBox="1"/>
          <p:nvPr/>
        </p:nvSpPr>
        <p:spPr>
          <a:xfrm>
            <a:off x="593387" y="184826"/>
            <a:ext cx="1498060" cy="523220"/>
          </a:xfrm>
          <a:prstGeom prst="rect">
            <a:avLst/>
          </a:prstGeom>
          <a:noFill/>
        </p:spPr>
        <p:txBody>
          <a:bodyPr wrap="square" rtlCol="0">
            <a:spAutoFit/>
          </a:bodyPr>
          <a:lstStyle/>
          <a:p>
            <a:r>
              <a:rPr kumimoji="1" lang="ja-JP" altLang="en-US" sz="2800" dirty="0"/>
              <a:t>解答例</a:t>
            </a:r>
          </a:p>
        </p:txBody>
      </p:sp>
      <p:sp>
        <p:nvSpPr>
          <p:cNvPr id="5" name="テキスト ボックス 4"/>
          <p:cNvSpPr txBox="1"/>
          <p:nvPr/>
        </p:nvSpPr>
        <p:spPr>
          <a:xfrm>
            <a:off x="7585611" y="267125"/>
            <a:ext cx="1935678" cy="369332"/>
          </a:xfrm>
          <a:prstGeom prst="rect">
            <a:avLst/>
          </a:prstGeom>
          <a:noFill/>
        </p:spPr>
        <p:txBody>
          <a:bodyPr wrap="square" rtlCol="0">
            <a:spAutoFit/>
          </a:bodyPr>
          <a:lstStyle/>
          <a:p>
            <a:pPr algn="ctr"/>
            <a:r>
              <a:rPr kumimoji="1" lang="ja-JP" altLang="en-US" dirty="0"/>
              <a:t>Ｐ４４</a:t>
            </a:r>
            <a:endParaRPr kumimoji="1" lang="en-US" altLang="ja-JP" dirty="0"/>
          </a:p>
        </p:txBody>
      </p:sp>
    </p:spTree>
    <p:extLst>
      <p:ext uri="{BB962C8B-B14F-4D97-AF65-F5344CB8AC3E}">
        <p14:creationId xmlns:p14="http://schemas.microsoft.com/office/powerpoint/2010/main" val="4028821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kumimoji="1" lang="ja-JP" altLang="en-US" dirty="0"/>
              <a:t>危害要因（ハザード）を見つけ出そう＜栽培工程＞</a:t>
            </a:r>
          </a:p>
        </p:txBody>
      </p:sp>
      <p:sp>
        <p:nvSpPr>
          <p:cNvPr id="3" name="スライド番号プレースホルダー 2"/>
          <p:cNvSpPr>
            <a:spLocks noGrp="1"/>
          </p:cNvSpPr>
          <p:nvPr>
            <p:ph type="sldNum" sz="quarter" idx="10"/>
          </p:nvPr>
        </p:nvSpPr>
        <p:spPr/>
        <p:txBody>
          <a:bodyPr/>
          <a:lstStyle/>
          <a:p>
            <a:pPr>
              <a:defRPr/>
            </a:pPr>
            <a:fld id="{F9D3A5D1-1D46-49A4-9D16-5D44535666F6}" type="slidenum">
              <a:rPr lang="en-US" altLang="ja-JP" smtClean="0">
                <a:solidFill>
                  <a:prstClr val="black"/>
                </a:solidFill>
              </a:rPr>
              <a:pPr>
                <a:defRPr/>
              </a:pPr>
              <a:t>99</a:t>
            </a:fld>
            <a:endParaRPr lang="en-US" altLang="ja-JP" dirty="0">
              <a:solidFill>
                <a:prstClr val="black"/>
              </a:solidFill>
            </a:endParaRPr>
          </a:p>
        </p:txBody>
      </p:sp>
      <p:pic>
        <p:nvPicPr>
          <p:cNvPr id="5" name="図 4"/>
          <p:cNvPicPr/>
          <p:nvPr/>
        </p:nvPicPr>
        <p:blipFill>
          <a:blip r:embed="rId2">
            <a:extLst>
              <a:ext uri="{28A0092B-C50C-407E-A947-70E740481C1C}">
                <a14:useLocalDpi xmlns:a14="http://schemas.microsoft.com/office/drawing/2010/main" val="0"/>
              </a:ext>
            </a:extLst>
          </a:blip>
          <a:stretch>
            <a:fillRect/>
          </a:stretch>
        </p:blipFill>
        <p:spPr>
          <a:xfrm>
            <a:off x="371792" y="582294"/>
            <a:ext cx="8006398" cy="6133043"/>
          </a:xfrm>
          <a:prstGeom prst="rect">
            <a:avLst/>
          </a:prstGeom>
        </p:spPr>
      </p:pic>
      <p:sp>
        <p:nvSpPr>
          <p:cNvPr id="6" name="テキスト ボックス 5"/>
          <p:cNvSpPr txBox="1"/>
          <p:nvPr/>
        </p:nvSpPr>
        <p:spPr>
          <a:xfrm>
            <a:off x="7585611" y="70299"/>
            <a:ext cx="1935678" cy="369332"/>
          </a:xfrm>
          <a:prstGeom prst="rect">
            <a:avLst/>
          </a:prstGeom>
          <a:noFill/>
        </p:spPr>
        <p:txBody>
          <a:bodyPr wrap="square" rtlCol="0">
            <a:spAutoFit/>
          </a:bodyPr>
          <a:lstStyle/>
          <a:p>
            <a:pPr algn="ctr"/>
            <a:r>
              <a:rPr kumimoji="1" lang="ja-JP" altLang="en-US" dirty="0"/>
              <a:t>Ｐ４５</a:t>
            </a:r>
            <a:endParaRPr kumimoji="1" lang="en-US" altLang="ja-JP" dirty="0"/>
          </a:p>
        </p:txBody>
      </p:sp>
    </p:spTree>
    <p:extLst>
      <p:ext uri="{BB962C8B-B14F-4D97-AF65-F5344CB8AC3E}">
        <p14:creationId xmlns:p14="http://schemas.microsoft.com/office/powerpoint/2010/main" val="2526084675"/>
      </p:ext>
    </p:extLst>
  </p:cSld>
  <p:clrMapOvr>
    <a:masterClrMapping/>
  </p:clrMapOvr>
</p:sld>
</file>

<file path=ppt/theme/theme1.xml><?xml version="1.0" encoding="utf-8"?>
<a:theme xmlns:a="http://schemas.openxmlformats.org/drawingml/2006/main" name="山大スライド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spPr>
      <a:bodyPr rtlCol="0" anchor="ctr"/>
      <a:lstStyle>
        <a:defPPr algn="ctr">
          <a:defRPr kumimoji="1">
            <a:solidFill>
              <a:schemeClr val="tx1"/>
            </a:solidFill>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3" id="{C97CEE1F-FF1E-4624-9CF1-4166B137B898}" vid="{0C39EF55-744D-4F65-9A49-A39BF2B2727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42495</TotalTime>
  <Words>5982</Words>
  <Application>Microsoft Office PowerPoint</Application>
  <PresentationFormat>画面に合わせる (4:3)</PresentationFormat>
  <Paragraphs>891</Paragraphs>
  <Slides>126</Slides>
  <Notes>7</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0</vt:i4>
      </vt:variant>
      <vt:variant>
        <vt:lpstr>スライド タイトル</vt:lpstr>
      </vt:variant>
      <vt:variant>
        <vt:i4>126</vt:i4>
      </vt:variant>
    </vt:vector>
  </HeadingPairs>
  <TitlesOfParts>
    <vt:vector size="139" baseType="lpstr">
      <vt:lpstr>HGSｺﾞｼｯｸM</vt:lpstr>
      <vt:lpstr>HGｺﾞｼｯｸE</vt:lpstr>
      <vt:lpstr>HG丸ｺﾞｼｯｸM-PRO</vt:lpstr>
      <vt:lpstr>ＭＳ Ｐゴシック</vt:lpstr>
      <vt:lpstr>ＭＳ 明朝</vt:lpstr>
      <vt:lpstr>UD デジタル 教科書体 N-R</vt:lpstr>
      <vt:lpstr>Arial</vt:lpstr>
      <vt:lpstr>Calibri</vt:lpstr>
      <vt:lpstr>Segoe UI Emoji</vt:lpstr>
      <vt:lpstr>Tahoma</vt:lpstr>
      <vt:lpstr>Times New Roman</vt:lpstr>
      <vt:lpstr>Wingdings</vt:lpstr>
      <vt:lpstr>山大スライドテーマ</vt:lpstr>
      <vt:lpstr>PowerPoint プレゼンテーション</vt:lpstr>
      <vt:lpstr>2020東京オリンピック・パラリンピックを契機に 注目を浴び始めたGAP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Ｂ２　知財展開科目「農業と知的財産」</dc:title>
  <dc:creator>陳内秀樹</dc:creator>
  <cp:lastModifiedBy>校長会10</cp:lastModifiedBy>
  <cp:revision>387</cp:revision>
  <cp:lastPrinted>2019-03-11T04:03:28Z</cp:lastPrinted>
  <dcterms:created xsi:type="dcterms:W3CDTF">2014-08-21T02:32:22Z</dcterms:created>
  <dcterms:modified xsi:type="dcterms:W3CDTF">2020-08-18T00:06:27Z</dcterms:modified>
</cp:coreProperties>
</file>